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5" r:id="rId4"/>
    <p:sldMasterId id="2147483891" r:id="rId5"/>
    <p:sldMasterId id="2147483906" r:id="rId6"/>
  </p:sldMasterIdLst>
  <p:notesMasterIdLst>
    <p:notesMasterId r:id="rId68"/>
  </p:notesMasterIdLst>
  <p:sldIdLst>
    <p:sldId id="385" r:id="rId7"/>
    <p:sldId id="272" r:id="rId8"/>
    <p:sldId id="9434" r:id="rId9"/>
    <p:sldId id="9454" r:id="rId10"/>
    <p:sldId id="591" r:id="rId11"/>
    <p:sldId id="622" r:id="rId12"/>
    <p:sldId id="291" r:id="rId13"/>
    <p:sldId id="2552" r:id="rId14"/>
    <p:sldId id="839" r:id="rId15"/>
    <p:sldId id="592" r:id="rId16"/>
    <p:sldId id="809" r:id="rId17"/>
    <p:sldId id="843" r:id="rId18"/>
    <p:sldId id="837" r:id="rId19"/>
    <p:sldId id="265" r:id="rId20"/>
    <p:sldId id="266" r:id="rId21"/>
    <p:sldId id="9452" r:id="rId22"/>
    <p:sldId id="288" r:id="rId23"/>
    <p:sldId id="287" r:id="rId24"/>
    <p:sldId id="844" r:id="rId25"/>
    <p:sldId id="9455" r:id="rId26"/>
    <p:sldId id="9435" r:id="rId27"/>
    <p:sldId id="9436" r:id="rId28"/>
    <p:sldId id="9437" r:id="rId29"/>
    <p:sldId id="9438" r:id="rId30"/>
    <p:sldId id="9439" r:id="rId31"/>
    <p:sldId id="9440" r:id="rId32"/>
    <p:sldId id="9441" r:id="rId33"/>
    <p:sldId id="9442" r:id="rId34"/>
    <p:sldId id="9443" r:id="rId35"/>
    <p:sldId id="9444" r:id="rId36"/>
    <p:sldId id="9445" r:id="rId37"/>
    <p:sldId id="9446" r:id="rId38"/>
    <p:sldId id="9447" r:id="rId39"/>
    <p:sldId id="9448" r:id="rId40"/>
    <p:sldId id="9449" r:id="rId41"/>
    <p:sldId id="9450" r:id="rId42"/>
    <p:sldId id="271" r:id="rId43"/>
    <p:sldId id="9451" r:id="rId44"/>
    <p:sldId id="273" r:id="rId45"/>
    <p:sldId id="274" r:id="rId46"/>
    <p:sldId id="275" r:id="rId47"/>
    <p:sldId id="276" r:id="rId48"/>
    <p:sldId id="277" r:id="rId49"/>
    <p:sldId id="278" r:id="rId50"/>
    <p:sldId id="279" r:id="rId51"/>
    <p:sldId id="280" r:id="rId52"/>
    <p:sldId id="281" r:id="rId53"/>
    <p:sldId id="9457" r:id="rId54"/>
    <p:sldId id="256" r:id="rId55"/>
    <p:sldId id="257" r:id="rId56"/>
    <p:sldId id="258" r:id="rId57"/>
    <p:sldId id="259" r:id="rId58"/>
    <p:sldId id="260" r:id="rId59"/>
    <p:sldId id="261" r:id="rId60"/>
    <p:sldId id="262" r:id="rId61"/>
    <p:sldId id="263" r:id="rId62"/>
    <p:sldId id="264" r:id="rId63"/>
    <p:sldId id="9453" r:id="rId64"/>
    <p:sldId id="9456" r:id="rId65"/>
    <p:sldId id="9433" r:id="rId66"/>
    <p:sldId id="387" r:id="rId67"/>
  </p:sldIdLst>
  <p:sldSz cx="12192000" cy="6858000"/>
  <p:notesSz cx="6794500" cy="99314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älkommen" id="{B846BBE7-8007-4358-90FB-25308E557C64}">
          <p14:sldIdLst>
            <p14:sldId id="385"/>
            <p14:sldId id="272"/>
            <p14:sldId id="9434"/>
          </p14:sldIdLst>
        </p14:section>
        <p14:section name="Erik Stenberg, KTH" id="{D8E48FF1-B6CA-42E0-810A-179296A3DC72}">
          <p14:sldIdLst/>
        </p14:section>
        <p14:section name="BLOCK TRÄ" id="{29A8B6C3-8097-4548-8D63-33289CFFDF3A}">
          <p14:sldIdLst>
            <p14:sldId id="9454"/>
          </p14:sldIdLst>
        </p14:section>
        <p14:section name="IRINA,RISE" id="{EADCC843-AF84-429B-8F8A-F5FB4E3C8D45}">
          <p14:sldIdLst>
            <p14:sldId id="591"/>
            <p14:sldId id="622"/>
            <p14:sldId id="291"/>
            <p14:sldId id="2552"/>
            <p14:sldId id="839"/>
            <p14:sldId id="592"/>
            <p14:sldId id="809"/>
            <p14:sldId id="843"/>
            <p14:sldId id="837"/>
            <p14:sldId id="265"/>
            <p14:sldId id="266"/>
            <p14:sldId id="9452"/>
            <p14:sldId id="288"/>
            <p14:sldId id="287"/>
            <p14:sldId id="844"/>
          </p14:sldIdLst>
        </p14:section>
        <p14:section name="Lunch" id="{06A662C5-2392-4F53-849B-2DA0E7B48782}">
          <p14:sldIdLst>
            <p14:sldId id="9455"/>
          </p14:sldIdLst>
        </p14:section>
        <p14:section name="Andra material" id="{8B2A3A0E-193D-44E9-A036-0117F5AC0171}">
          <p14:sldIdLst>
            <p14:sldId id="9435"/>
          </p14:sldIdLst>
        </p14:section>
        <p14:section name="Katarina Malaga, RISE" id="{1D3AC7FB-D7BC-40C1-8996-823E3F777EC8}">
          <p14:sldIdLst>
            <p14:sldId id="9436"/>
            <p14:sldId id="9437"/>
            <p14:sldId id="9438"/>
            <p14:sldId id="9439"/>
            <p14:sldId id="9440"/>
            <p14:sldId id="9441"/>
            <p14:sldId id="9442"/>
            <p14:sldId id="9443"/>
            <p14:sldId id="9444"/>
            <p14:sldId id="9445"/>
            <p14:sldId id="9446"/>
            <p14:sldId id="9447"/>
            <p14:sldId id="9448"/>
            <p14:sldId id="9449"/>
            <p14:sldId id="9450"/>
            <p14:sldId id="271"/>
            <p14:sldId id="9451"/>
            <p14:sldId id="273"/>
            <p14:sldId id="274"/>
            <p14:sldId id="275"/>
            <p14:sldId id="276"/>
            <p14:sldId id="277"/>
            <p14:sldId id="278"/>
            <p14:sldId id="279"/>
            <p14:sldId id="280"/>
            <p14:sldId id="281"/>
          </p14:sldIdLst>
        </p14:section>
        <p14:section name="INSPO reflektion" id="{5EB861D3-E587-437E-A25F-1D206E68CC79}">
          <p14:sldIdLst>
            <p14:sldId id="9457"/>
          </p14:sldIdLst>
        </p14:section>
        <p14:section name="Kaminsky" id="{EFF9A62E-86D5-4E79-B204-67D4DA2D448B}">
          <p14:sldIdLst>
            <p14:sldId id="256"/>
            <p14:sldId id="257"/>
            <p14:sldId id="258"/>
            <p14:sldId id="259"/>
            <p14:sldId id="260"/>
            <p14:sldId id="261"/>
            <p14:sldId id="262"/>
            <p14:sldId id="263"/>
            <p14:sldId id="264"/>
            <p14:sldId id="9453"/>
          </p14:sldIdLst>
        </p14:section>
        <p14:section name="Avslutning" id="{207BFBBA-997D-4B28-AE68-2A494940D4DE}">
          <p14:sldIdLst>
            <p14:sldId id="9456"/>
            <p14:sldId id="9433"/>
            <p14:sldId id="38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4F1204-7149-72F5-DAAF-BFB3A1025ABB}" name="Susanna Waldersten" initials="SW" userId="S::susanna.waldersten@svefa.se::14326cd7-e8e6-40e1-87a2-3afe59e88bf8" providerId="AD"/>
  <p188:author id="{7A546D16-BB1C-AB38-6B89-B8DD239C4E89}" name="Ambell, Christine" initials="AC" userId="S::christine.ambell@wsp.com::00a53352-6953-49d3-bcd6-4057cde75b7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555C"/>
    <a:srgbClr val="E6EFEE"/>
    <a:srgbClr val="F2E9EC"/>
    <a:srgbClr val="5E696D"/>
    <a:srgbClr val="A7B6BB"/>
    <a:srgbClr val="E01445"/>
    <a:srgbClr val="262262"/>
    <a:srgbClr val="199CD9"/>
    <a:srgbClr val="456024"/>
    <a:srgbClr val="2030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83854" autoAdjust="0"/>
  </p:normalViewPr>
  <p:slideViewPr>
    <p:cSldViewPr snapToGrid="0">
      <p:cViewPr varScale="1">
        <p:scale>
          <a:sx n="96" d="100"/>
          <a:sy n="96" d="100"/>
        </p:scale>
        <p:origin x="126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https://ivlse.sharepoint.com/sites/514229-framtidens-design/Delade%20dokument/02%20Arbetsmaterial/Klimatber&#228;kningar/Klockelund_Klimatber&#228;kning/03%20Resultat/230324_Resultat%20Klockelund.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ivlse.sharepoint.com/sites/514229-framtidens-design/Delade%20dokument/02%20Arbetsmaterial/Klimatber&#228;kningar/Klockelund_Klimatber&#228;kning/03%20Resultat/230324_Resultat%20Klockelund.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https://ivlse.sharepoint.com/sites/514229-framtidens-design/Delade%20dokument/02%20Arbetsmaterial/Klimatber&#228;kningar/Klockelund_Klimatber&#228;kning/03%20Resultat/230324_Resultat%20Klockelund.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v>Byggnad 1</c:v>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Sammanställning!$B$34:$B$38</c:f>
              <c:strCache>
                <c:ptCount val="5"/>
                <c:pt idx="0">
                  <c:v>A1-3 Produktskedet för byggnaden</c:v>
                </c:pt>
                <c:pt idx="1">
                  <c:v>A4 Transport</c:v>
                </c:pt>
                <c:pt idx="2">
                  <c:v>A5.1 Spill, emballage och avfallshantering</c:v>
                </c:pt>
                <c:pt idx="3">
                  <c:v>A5.2-A5.5 Energianvändning byggarbetsplatsen</c:v>
                </c:pt>
                <c:pt idx="4">
                  <c:v>C1 demontering av byggnad</c:v>
                </c:pt>
              </c:strCache>
            </c:strRef>
          </c:cat>
          <c:val>
            <c:numRef>
              <c:f>Sammanställning!$J$34:$J$38</c:f>
              <c:numCache>
                <c:formatCode>#,##0</c:formatCode>
                <c:ptCount val="5"/>
                <c:pt idx="0">
                  <c:v>258.19</c:v>
                </c:pt>
                <c:pt idx="1">
                  <c:v>3.7260630914826498</c:v>
                </c:pt>
                <c:pt idx="2">
                  <c:v>3.79</c:v>
                </c:pt>
                <c:pt idx="3">
                  <c:v>8.17</c:v>
                </c:pt>
                <c:pt idx="4">
                  <c:v>3.17</c:v>
                </c:pt>
              </c:numCache>
            </c:numRef>
          </c:val>
          <c:extLst>
            <c:ext xmlns:c16="http://schemas.microsoft.com/office/drawing/2014/chart" uri="{C3380CC4-5D6E-409C-BE32-E72D297353CC}">
              <c16:uniqueId val="{00000000-C607-4651-8441-CCD49CE8F776}"/>
            </c:ext>
          </c:extLst>
        </c:ser>
        <c:ser>
          <c:idx val="0"/>
          <c:order val="1"/>
          <c:tx>
            <c:v>Byggnad 2</c:v>
          </c:tx>
          <c:spPr>
            <a:solidFill>
              <a:schemeClr val="accent1"/>
            </a:solidFill>
            <a:ln>
              <a:noFill/>
            </a:ln>
            <a:effectLst/>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Sammanställning!$B$45:$B$49</c:f>
              <c:strCache>
                <c:ptCount val="5"/>
                <c:pt idx="0">
                  <c:v>A1-3 Produktskedet</c:v>
                </c:pt>
                <c:pt idx="1">
                  <c:v>A4 Transport</c:v>
                </c:pt>
                <c:pt idx="2">
                  <c:v>A5.1 Spill</c:v>
                </c:pt>
                <c:pt idx="3">
                  <c:v>A5.2-A5.5 Energianvändning byggarbetsplatsen</c:v>
                </c:pt>
                <c:pt idx="4">
                  <c:v>C1 Demontering av byggnad</c:v>
                </c:pt>
              </c:strCache>
            </c:strRef>
          </c:cat>
          <c:val>
            <c:numRef>
              <c:f>Sammanställning!$J$45:$J$49</c:f>
              <c:numCache>
                <c:formatCode>#,##0</c:formatCode>
                <c:ptCount val="5"/>
                <c:pt idx="0">
                  <c:v>123.76000000000002</c:v>
                </c:pt>
                <c:pt idx="1">
                  <c:v>3.7260630914826498</c:v>
                </c:pt>
                <c:pt idx="2">
                  <c:v>3.79</c:v>
                </c:pt>
                <c:pt idx="3">
                  <c:v>8.17</c:v>
                </c:pt>
                <c:pt idx="4">
                  <c:v>0</c:v>
                </c:pt>
              </c:numCache>
            </c:numRef>
          </c:val>
          <c:extLst>
            <c:ext xmlns:c16="http://schemas.microsoft.com/office/drawing/2014/chart" uri="{C3380CC4-5D6E-409C-BE32-E72D297353CC}">
              <c16:uniqueId val="{00000001-C607-4651-8441-CCD49CE8F776}"/>
            </c:ext>
          </c:extLst>
        </c:ser>
        <c:dLbls>
          <c:dLblPos val="outEnd"/>
          <c:showLegendKey val="0"/>
          <c:showVal val="1"/>
          <c:showCatName val="0"/>
          <c:showSerName val="0"/>
          <c:showPercent val="0"/>
          <c:showBubbleSize val="0"/>
        </c:dLbls>
        <c:gapWidth val="219"/>
        <c:overlap val="-27"/>
        <c:axId val="1001358168"/>
        <c:axId val="1001358496"/>
      </c:barChart>
      <c:catAx>
        <c:axId val="1001358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001358496"/>
        <c:crosses val="autoZero"/>
        <c:auto val="1"/>
        <c:lblAlgn val="ctr"/>
        <c:lblOffset val="100"/>
        <c:noMultiLvlLbl val="0"/>
      </c:catAx>
      <c:valAx>
        <c:axId val="1001358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sv-SE" b="0"/>
                  <a:t>kg CO</a:t>
                </a:r>
                <a:r>
                  <a:rPr lang="sv-SE" b="0" baseline="-25000"/>
                  <a:t>2</a:t>
                </a:r>
                <a:r>
                  <a:rPr lang="sv-SE" b="0"/>
                  <a:t>e per m</a:t>
                </a:r>
                <a:r>
                  <a:rPr lang="sv-SE" b="0" baseline="30000"/>
                  <a:t>2</a:t>
                </a:r>
                <a:r>
                  <a:rPr lang="sv-SE" b="0"/>
                  <a:t> BTA</a:t>
                </a:r>
              </a:p>
            </c:rich>
          </c:tx>
          <c:overlay val="0"/>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001358168"/>
        <c:crosses val="autoZero"/>
        <c:crossBetween val="between"/>
      </c:valAx>
    </c:plotArea>
    <c:legend>
      <c:legendPos val="b"/>
      <c:overlay val="0"/>
    </c:legend>
    <c:plotVisOnly val="1"/>
    <c:dispBlanksAs val="gap"/>
    <c:showDLblsOverMax val="0"/>
    <c:extLst/>
  </c:chart>
  <c:txPr>
    <a:bodyPr/>
    <a:lstStyle/>
    <a:p>
      <a:pPr>
        <a:defRPr/>
      </a:pPr>
      <a:endParaRPr lang="sv-S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dirty="0" err="1"/>
              <a:t>Klimatpåverkan</a:t>
            </a:r>
            <a:r>
              <a:rPr lang="en-US" sz="1200" dirty="0"/>
              <a:t> </a:t>
            </a:r>
            <a:r>
              <a:rPr lang="en-US" sz="1200" dirty="0" err="1"/>
              <a:t>nyproduktion</a:t>
            </a:r>
            <a:r>
              <a:rPr lang="en-US" sz="1200" dirty="0"/>
              <a:t> </a:t>
            </a:r>
            <a:r>
              <a:rPr lang="en-US" sz="1200" baseline="0" dirty="0" err="1"/>
              <a:t>uppdelat</a:t>
            </a:r>
            <a:r>
              <a:rPr lang="en-US" sz="1200" baseline="0" dirty="0"/>
              <a:t> per </a:t>
            </a:r>
            <a:r>
              <a:rPr lang="en-US" sz="1200" baseline="0" dirty="0" err="1"/>
              <a:t>aktivitet</a:t>
            </a:r>
            <a:r>
              <a:rPr lang="en-US" sz="1200" baseline="0" dirty="0"/>
              <a:t> (A1-A5</a:t>
            </a:r>
            <a:r>
              <a:rPr lang="en-US" sz="1200" dirty="0"/>
              <a:t>), </a:t>
            </a:r>
          </a:p>
          <a:p>
            <a:pPr>
              <a:defRPr sz="1200"/>
            </a:pPr>
            <a:r>
              <a:rPr lang="en-US" sz="1200" dirty="0"/>
              <a:t>258 kg CO2e/m2</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pieChart>
        <c:varyColors val="1"/>
        <c:ser>
          <c:idx val="0"/>
          <c:order val="0"/>
          <c:tx>
            <c:strRef>
              <c:f>Sammanställning!$B$39</c:f>
              <c:strCache>
                <c:ptCount val="1"/>
                <c:pt idx="0">
                  <c:v>Summa A1-A5.1 (kg CO₂e per m² BTA)</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F14-4F51-AE84-9C932FBCB4D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F14-4F51-AE84-9C932FBCB4D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F14-4F51-AE84-9C932FBCB4D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F14-4F51-AE84-9C932FBCB4D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F14-4F51-AE84-9C932FBCB4D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F14-4F51-AE84-9C932FBCB4DD}"/>
              </c:ext>
            </c:extLst>
          </c:dPt>
          <c:dLbls>
            <c:dLbl>
              <c:idx val="0"/>
              <c:layout>
                <c:manualLayout>
                  <c:x val="-2.6136087315440504E-4"/>
                  <c:y val="-7.026459571016152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F14-4F51-AE84-9C932FBCB4DD}"/>
                </c:ext>
              </c:extLst>
            </c:dLbl>
            <c:dLbl>
              <c:idx val="1"/>
              <c:layout>
                <c:manualLayout>
                  <c:x val="-4.0072236273326943E-3"/>
                  <c:y val="1.0660491656841239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F14-4F51-AE84-9C932FBCB4DD}"/>
                </c:ext>
              </c:extLst>
            </c:dLbl>
            <c:dLbl>
              <c:idx val="4"/>
              <c:layout>
                <c:manualLayout>
                  <c:x val="4.859453674462836E-3"/>
                  <c:y val="-3.6577599386274501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1F14-4F51-AE84-9C932FBCB4DD}"/>
                </c:ext>
              </c:extLst>
            </c:dLbl>
            <c:dLbl>
              <c:idx val="5"/>
              <c:layout>
                <c:manualLayout>
                  <c:x val="-1.2849507247633778E-2"/>
                  <c:y val="-1.0592323239950467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1F14-4F51-AE84-9C932FBCB4D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Sammanställning!$C$33:$J$33</c:f>
              <c:strCache>
                <c:ptCount val="8"/>
                <c:pt idx="0">
                  <c:v>Byggmoduler</c:v>
                </c:pt>
                <c:pt idx="1">
                  <c:v>Grund och suterräng</c:v>
                </c:pt>
                <c:pt idx="2">
                  <c:v>Sedumtak</c:v>
                </c:pt>
                <c:pt idx="3">
                  <c:v>Tillkommande material</c:v>
                </c:pt>
                <c:pt idx="4">
                  <c:v>Schabloner byggdel 7 </c:v>
                </c:pt>
                <c:pt idx="5">
                  <c:v>Schabloner byggdel 8</c:v>
                </c:pt>
                <c:pt idx="6">
                  <c:v>Omfattning lagen om klimatdeklarationer</c:v>
                </c:pt>
                <c:pt idx="7">
                  <c:v>Hel byggnad</c:v>
                </c:pt>
              </c:strCache>
            </c:strRef>
          </c:cat>
          <c:val>
            <c:numRef>
              <c:f>Sammanställning!$C$39:$H$39</c:f>
              <c:numCache>
                <c:formatCode>#,##0</c:formatCode>
                <c:ptCount val="6"/>
                <c:pt idx="0">
                  <c:v>142.16606309148264</c:v>
                </c:pt>
                <c:pt idx="1">
                  <c:v>73.40000000000002</c:v>
                </c:pt>
                <c:pt idx="2" formatCode="#,##0.00">
                  <c:v>4.4800000000000004</c:v>
                </c:pt>
                <c:pt idx="3">
                  <c:v>2.95</c:v>
                </c:pt>
                <c:pt idx="4">
                  <c:v>30.869999999999997</c:v>
                </c:pt>
                <c:pt idx="5">
                  <c:v>18.18</c:v>
                </c:pt>
              </c:numCache>
            </c:numRef>
          </c:val>
          <c:extLst>
            <c:ext xmlns:c16="http://schemas.microsoft.com/office/drawing/2014/chart" uri="{C3380CC4-5D6E-409C-BE32-E72D297353CC}">
              <c16:uniqueId val="{0000000C-1F14-4F51-AE84-9C932FBCB4DD}"/>
            </c:ext>
          </c:extLst>
        </c:ser>
        <c:dLbls>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dirty="0" err="1"/>
              <a:t>Klimatpåverkan</a:t>
            </a:r>
            <a:r>
              <a:rPr lang="en-US" sz="1200" dirty="0"/>
              <a:t> </a:t>
            </a:r>
            <a:r>
              <a:rPr lang="en-US" sz="1200" dirty="0" err="1"/>
              <a:t>återmonterad</a:t>
            </a:r>
            <a:r>
              <a:rPr lang="en-US" sz="1200" dirty="0"/>
              <a:t> </a:t>
            </a:r>
            <a:r>
              <a:rPr lang="en-US" sz="1200" dirty="0" err="1"/>
              <a:t>byggnad</a:t>
            </a:r>
            <a:r>
              <a:rPr lang="en-US" sz="1200" b="1" baseline="0" dirty="0"/>
              <a:t> </a:t>
            </a:r>
            <a:r>
              <a:rPr lang="en-US" sz="1200" baseline="0" dirty="0" err="1"/>
              <a:t>uppdelat</a:t>
            </a:r>
            <a:r>
              <a:rPr lang="en-US" sz="1200" baseline="0" dirty="0"/>
              <a:t> per </a:t>
            </a:r>
            <a:r>
              <a:rPr lang="en-US" sz="1200" baseline="0" dirty="0" err="1"/>
              <a:t>aktivitet</a:t>
            </a:r>
            <a:r>
              <a:rPr lang="en-US" sz="1200" baseline="0" dirty="0"/>
              <a:t> (A1-A5</a:t>
            </a:r>
            <a:r>
              <a:rPr lang="en-US" sz="1200" dirty="0"/>
              <a:t>)</a:t>
            </a:r>
          </a:p>
          <a:p>
            <a:pPr>
              <a:defRPr sz="1200"/>
            </a:pPr>
            <a:r>
              <a:rPr lang="en-US" sz="1200" dirty="0"/>
              <a:t>124 kg</a:t>
            </a:r>
            <a:r>
              <a:rPr lang="en-US" sz="1200" baseline="0" dirty="0"/>
              <a:t> CO2e/m2</a:t>
            </a:r>
            <a:endParaRPr lang="en-US" sz="1200" dirty="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pieChart>
        <c:varyColors val="1"/>
        <c:ser>
          <c:idx val="0"/>
          <c:order val="0"/>
          <c:tx>
            <c:strRef>
              <c:f>Sammanställning!$B$50</c:f>
              <c:strCache>
                <c:ptCount val="1"/>
                <c:pt idx="0">
                  <c:v>Summa A1-A5.1 (kg CO₂e per m² BTA)</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742-4DB0-8808-78E5B5EF7BE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742-4DB0-8808-78E5B5EF7BE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742-4DB0-8808-78E5B5EF7BE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742-4DB0-8808-78E5B5EF7BE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742-4DB0-8808-78E5B5EF7BE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742-4DB0-8808-78E5B5EF7BE8}"/>
              </c:ext>
            </c:extLst>
          </c:dPt>
          <c:dLbls>
            <c:dLbl>
              <c:idx val="0"/>
              <c:layout>
                <c:manualLayout>
                  <c:x val="-2.0715269205571362E-4"/>
                  <c:y val="-1.884725633920394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742-4DB0-8808-78E5B5EF7BE8}"/>
                </c:ext>
              </c:extLst>
            </c:dLbl>
            <c:dLbl>
              <c:idx val="1"/>
              <c:layout>
                <c:manualLayout>
                  <c:x val="3.9524733644230158E-3"/>
                  <c:y val="-2.798890323047505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742-4DB0-8808-78E5B5EF7BE8}"/>
                </c:ext>
              </c:extLst>
            </c:dLbl>
            <c:dLbl>
              <c:idx val="2"/>
              <c:layout>
                <c:manualLayout>
                  <c:x val="1.1122744358864354E-2"/>
                  <c:y val="1.26782767968080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742-4DB0-8808-78E5B5EF7BE8}"/>
                </c:ext>
              </c:extLst>
            </c:dLbl>
            <c:dLbl>
              <c:idx val="4"/>
              <c:layout>
                <c:manualLayout>
                  <c:x val="5.563308185899988E-4"/>
                  <c:y val="-2.0915119046963582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7742-4DB0-8808-78E5B5EF7BE8}"/>
                </c:ext>
              </c:extLst>
            </c:dLbl>
            <c:dLbl>
              <c:idx val="5"/>
              <c:layout>
                <c:manualLayout>
                  <c:x val="-2.3349631926450339E-2"/>
                  <c:y val="2.147331350681146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7742-4DB0-8808-78E5B5EF7BE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Sammanställning!$C$44:$J$44</c:f>
              <c:strCache>
                <c:ptCount val="8"/>
                <c:pt idx="0">
                  <c:v>Återbrukade moduler</c:v>
                </c:pt>
                <c:pt idx="1">
                  <c:v>Grund och suterräng</c:v>
                </c:pt>
                <c:pt idx="2">
                  <c:v>Sedumtak</c:v>
                </c:pt>
                <c:pt idx="3">
                  <c:v>Tillkommande material</c:v>
                </c:pt>
                <c:pt idx="4">
                  <c:v>Schabloner byggdel 7 </c:v>
                </c:pt>
                <c:pt idx="5">
                  <c:v>Schabloner byggdel 8</c:v>
                </c:pt>
                <c:pt idx="6">
                  <c:v>Omfattning lagen om klimatdeklarationer</c:v>
                </c:pt>
                <c:pt idx="7">
                  <c:v>Hel Byggnad</c:v>
                </c:pt>
              </c:strCache>
            </c:strRef>
          </c:cat>
          <c:val>
            <c:numRef>
              <c:f>Sammanställning!$C$50:$H$50</c:f>
              <c:numCache>
                <c:formatCode>#,##0</c:formatCode>
                <c:ptCount val="6"/>
                <c:pt idx="0">
                  <c:v>4.5660630914826497</c:v>
                </c:pt>
                <c:pt idx="1">
                  <c:v>78.40000000000002</c:v>
                </c:pt>
                <c:pt idx="2">
                  <c:v>4.4800000000000004</c:v>
                </c:pt>
                <c:pt idx="3">
                  <c:v>2.95</c:v>
                </c:pt>
                <c:pt idx="4">
                  <c:v>30.869999999999997</c:v>
                </c:pt>
                <c:pt idx="5">
                  <c:v>18.18</c:v>
                </c:pt>
              </c:numCache>
            </c:numRef>
          </c:val>
          <c:extLst>
            <c:ext xmlns:c16="http://schemas.microsoft.com/office/drawing/2014/chart" uri="{C3380CC4-5D6E-409C-BE32-E72D297353CC}">
              <c16:uniqueId val="{0000000C-7742-4DB0-8808-78E5B5EF7BE8}"/>
            </c:ext>
          </c:extLst>
        </c:ser>
        <c:dLbls>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56F51B1A-607C-4CFA-89EC-F8CC3C816118}" type="datetimeFigureOut">
              <a:rPr lang="sv-SE" smtClean="0"/>
              <a:t>2023-11-22</a:t>
            </a:fld>
            <a:endParaRPr lang="sv-SE"/>
          </a:p>
        </p:txBody>
      </p:sp>
      <p:sp>
        <p:nvSpPr>
          <p:cNvPr id="4" name="Platshållare för bildobjekt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5777BC01-6843-4605-B090-3EA872172D71}" type="slidenum">
              <a:rPr lang="sv-SE" smtClean="0"/>
              <a:t>‹#›</a:t>
            </a:fld>
            <a:endParaRPr lang="sv-SE"/>
          </a:p>
        </p:txBody>
      </p:sp>
    </p:spTree>
    <p:extLst>
      <p:ext uri="{BB962C8B-B14F-4D97-AF65-F5344CB8AC3E}">
        <p14:creationId xmlns:p14="http://schemas.microsoft.com/office/powerpoint/2010/main" val="3901692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8373" rtl="0" eaLnBrk="1" fontAlgn="auto" latinLnBrk="0" hangingPunct="1">
              <a:lnSpc>
                <a:spcPct val="100000"/>
              </a:lnSpc>
              <a:spcBef>
                <a:spcPts val="700"/>
              </a:spcBef>
              <a:spcAft>
                <a:spcPts val="0"/>
              </a:spcAft>
              <a:buClrTx/>
              <a:buSzTx/>
              <a:buFontTx/>
              <a:buNone/>
              <a:tabLst/>
              <a:defRPr/>
            </a:pPr>
            <a:r>
              <a:rPr lang="en-GB" sz="800" b="0" i="0" kern="1200" noProof="0" dirty="0">
                <a:solidFill>
                  <a:schemeClr val="tx1"/>
                </a:solidFill>
                <a:effectLst/>
                <a:latin typeface="Arial" panose="020B0604020202020204" pitchFamily="34" charset="0"/>
                <a:ea typeface="+mn-ea"/>
                <a:cs typeface="Arial" panose="020B0604020202020204" pitchFamily="34" charset="0"/>
              </a:rPr>
              <a:t>Jag </a:t>
            </a:r>
            <a:r>
              <a:rPr lang="en-GB" sz="800" b="0" i="0" kern="1200" noProof="0" dirty="0" err="1">
                <a:solidFill>
                  <a:schemeClr val="tx1"/>
                </a:solidFill>
                <a:effectLst/>
                <a:latin typeface="Arial" panose="020B0604020202020204" pitchFamily="34" charset="0"/>
                <a:ea typeface="+mn-ea"/>
                <a:cs typeface="Arial" panose="020B0604020202020204" pitchFamily="34" charset="0"/>
              </a:rPr>
              <a:t>heter</a:t>
            </a:r>
            <a:r>
              <a:rPr lang="en-GB" sz="800" b="0" i="0" kern="1200" noProof="0" dirty="0">
                <a:solidFill>
                  <a:schemeClr val="tx1"/>
                </a:solidFill>
                <a:effectLst/>
                <a:latin typeface="Arial" panose="020B0604020202020204" pitchFamily="34" charset="0"/>
                <a:ea typeface="+mn-ea"/>
                <a:cs typeface="Arial" panose="020B0604020202020204" pitchFamily="34" charset="0"/>
              </a:rPr>
              <a:t> Irina M </a:t>
            </a:r>
            <a:r>
              <a:rPr lang="en-GB" sz="800" b="0" i="0" kern="1200" noProof="0" dirty="0" err="1">
                <a:solidFill>
                  <a:schemeClr val="tx1"/>
                </a:solidFill>
                <a:effectLst/>
                <a:latin typeface="Arial" panose="020B0604020202020204" pitchFamily="34" charset="0"/>
                <a:ea typeface="+mn-ea"/>
                <a:cs typeface="Arial" panose="020B0604020202020204" pitchFamily="34" charset="0"/>
              </a:rPr>
              <a:t>och</a:t>
            </a:r>
            <a:r>
              <a:rPr lang="en-GB" sz="800" b="0" i="0" kern="1200" noProof="0" dirty="0">
                <a:solidFill>
                  <a:schemeClr val="tx1"/>
                </a:solidFill>
                <a:effectLst/>
                <a:latin typeface="Arial" panose="020B0604020202020204" pitchFamily="34" charset="0"/>
                <a:ea typeface="+mn-ea"/>
                <a:cs typeface="Arial" panose="020B0604020202020204" pitchFamily="34" charset="0"/>
              </a:rPr>
              <a:t> </a:t>
            </a:r>
            <a:r>
              <a:rPr lang="en-GB" sz="800" b="0" i="0" kern="1200" noProof="0" dirty="0" err="1">
                <a:solidFill>
                  <a:schemeClr val="tx1"/>
                </a:solidFill>
                <a:effectLst/>
                <a:latin typeface="Arial" panose="020B0604020202020204" pitchFamily="34" charset="0"/>
                <a:ea typeface="+mn-ea"/>
                <a:cs typeface="Arial" panose="020B0604020202020204" pitchFamily="34" charset="0"/>
              </a:rPr>
              <a:t>jobbar</a:t>
            </a:r>
            <a:r>
              <a:rPr lang="en-GB" sz="800" b="0" i="0" kern="1200" noProof="0" dirty="0">
                <a:solidFill>
                  <a:schemeClr val="tx1"/>
                </a:solidFill>
                <a:effectLst/>
                <a:latin typeface="Arial" panose="020B0604020202020204" pitchFamily="34" charset="0"/>
                <a:ea typeface="+mn-ea"/>
                <a:cs typeface="Arial" panose="020B0604020202020204" pitchFamily="34" charset="0"/>
              </a:rPr>
              <a:t> RISE </a:t>
            </a:r>
            <a:r>
              <a:rPr lang="en-GB" sz="800" b="0" i="0" kern="1200" noProof="0" dirty="0" err="1">
                <a:solidFill>
                  <a:schemeClr val="tx1"/>
                </a:solidFill>
                <a:effectLst/>
                <a:latin typeface="Arial" panose="020B0604020202020204" pitchFamily="34" charset="0"/>
                <a:ea typeface="+mn-ea"/>
                <a:cs typeface="Arial" panose="020B0604020202020204" pitchFamily="34" charset="0"/>
              </a:rPr>
              <a:t>som</a:t>
            </a:r>
            <a:r>
              <a:rPr lang="en-GB" sz="800" b="0" i="0" kern="1200" noProof="0" dirty="0">
                <a:solidFill>
                  <a:schemeClr val="tx1"/>
                </a:solidFill>
                <a:effectLst/>
                <a:latin typeface="Arial" panose="020B0604020202020204" pitchFamily="34" charset="0"/>
                <a:ea typeface="+mn-ea"/>
                <a:cs typeface="Arial" panose="020B0604020202020204" pitchFamily="34" charset="0"/>
              </a:rPr>
              <a:t> </a:t>
            </a:r>
            <a:r>
              <a:rPr lang="en-GB" sz="800" b="0" i="0" kern="1200" noProof="0" dirty="0" err="1">
                <a:solidFill>
                  <a:schemeClr val="tx1"/>
                </a:solidFill>
                <a:effectLst/>
                <a:latin typeface="Arial" panose="020B0604020202020204" pitchFamily="34" charset="0"/>
                <a:ea typeface="+mn-ea"/>
                <a:cs typeface="Arial" panose="020B0604020202020204" pitchFamily="34" charset="0"/>
              </a:rPr>
              <a:t>forsknings</a:t>
            </a:r>
            <a:r>
              <a:rPr lang="en-GB" sz="800" b="0" i="0" kern="1200" noProof="0" dirty="0">
                <a:solidFill>
                  <a:schemeClr val="tx1"/>
                </a:solidFill>
                <a:effectLst/>
                <a:latin typeface="Arial" panose="020B0604020202020204" pitchFamily="34" charset="0"/>
                <a:ea typeface="+mn-ea"/>
                <a:cs typeface="Arial" panose="020B0604020202020204" pitchFamily="34" charset="0"/>
              </a:rPr>
              <a:t> </a:t>
            </a:r>
            <a:r>
              <a:rPr lang="en-GB" sz="800" b="0" i="0" kern="1200" noProof="0" dirty="0" err="1">
                <a:solidFill>
                  <a:schemeClr val="tx1"/>
                </a:solidFill>
                <a:effectLst/>
                <a:latin typeface="Arial" panose="020B0604020202020204" pitchFamily="34" charset="0"/>
                <a:ea typeface="+mn-ea"/>
                <a:cs typeface="Arial" panose="020B0604020202020204" pitchFamily="34" charset="0"/>
              </a:rPr>
              <a:t>och</a:t>
            </a:r>
            <a:r>
              <a:rPr lang="en-GB" sz="800" b="0" i="0" kern="1200" noProof="0" dirty="0">
                <a:solidFill>
                  <a:schemeClr val="tx1"/>
                </a:solidFill>
                <a:effectLst/>
                <a:latin typeface="Arial" panose="020B0604020202020204" pitchFamily="34" charset="0"/>
                <a:ea typeface="+mn-ea"/>
                <a:cs typeface="Arial" panose="020B0604020202020204" pitchFamily="34" charset="0"/>
              </a:rPr>
              <a:t> </a:t>
            </a:r>
            <a:r>
              <a:rPr lang="en-GB" sz="800" b="0" i="0" kern="1200" noProof="0" dirty="0" err="1">
                <a:solidFill>
                  <a:schemeClr val="tx1"/>
                </a:solidFill>
                <a:effectLst/>
                <a:latin typeface="Arial" panose="020B0604020202020204" pitchFamily="34" charset="0"/>
                <a:ea typeface="+mn-ea"/>
                <a:cs typeface="Arial" panose="020B0604020202020204" pitchFamily="34" charset="0"/>
              </a:rPr>
              <a:t>utveklingsingenör</a:t>
            </a:r>
            <a:r>
              <a:rPr lang="en-GB" sz="800" b="0" i="0" kern="1200" noProof="0" dirty="0">
                <a:solidFill>
                  <a:schemeClr val="tx1"/>
                </a:solidFill>
                <a:effectLst/>
                <a:latin typeface="Arial" panose="020B0604020202020204" pitchFamily="34" charset="0"/>
                <a:ea typeface="+mn-ea"/>
                <a:cs typeface="Arial" panose="020B0604020202020204" pitchFamily="34" charset="0"/>
              </a:rPr>
              <a:t> </a:t>
            </a:r>
          </a:p>
          <a:p>
            <a:pPr marL="0" marR="0" lvl="0" indent="0" algn="l" defTabSz="518373" rtl="0" eaLnBrk="1" fontAlgn="auto" latinLnBrk="0" hangingPunct="1">
              <a:lnSpc>
                <a:spcPct val="100000"/>
              </a:lnSpc>
              <a:spcBef>
                <a:spcPts val="700"/>
              </a:spcBef>
              <a:spcAft>
                <a:spcPts val="0"/>
              </a:spcAft>
              <a:buClrTx/>
              <a:buSzTx/>
              <a:buFontTx/>
              <a:buNone/>
              <a:tabLst/>
              <a:defRPr/>
            </a:pPr>
            <a:r>
              <a:rPr lang="sv-SE" sz="200" noProof="0" dirty="0"/>
              <a:t>RISE är ett oberoende, statligt forskningsinstitut. </a:t>
            </a:r>
          </a:p>
          <a:p>
            <a:pPr marL="0" marR="0" lvl="0" indent="0" algn="l" defTabSz="518373" rtl="0" eaLnBrk="1" fontAlgn="auto" latinLnBrk="0" hangingPunct="1">
              <a:lnSpc>
                <a:spcPct val="100000"/>
              </a:lnSpc>
              <a:spcBef>
                <a:spcPts val="700"/>
              </a:spcBef>
              <a:spcAft>
                <a:spcPts val="0"/>
              </a:spcAft>
              <a:buClrTx/>
              <a:buSzTx/>
              <a:buFontTx/>
              <a:buNone/>
              <a:tabLst/>
              <a:defRPr/>
            </a:pPr>
            <a:endParaRPr lang="sv-SE" sz="200" noProof="0" dirty="0"/>
          </a:p>
          <a:p>
            <a:pPr marL="0" marR="0" lvl="0" indent="0" algn="l" defTabSz="518373" rtl="0" eaLnBrk="1" fontAlgn="auto" latinLnBrk="0" hangingPunct="1">
              <a:lnSpc>
                <a:spcPct val="100000"/>
              </a:lnSpc>
              <a:spcBef>
                <a:spcPts val="700"/>
              </a:spcBef>
              <a:spcAft>
                <a:spcPts val="0"/>
              </a:spcAft>
              <a:buClrTx/>
              <a:buSzTx/>
              <a:buFontTx/>
              <a:buNone/>
              <a:tabLst/>
              <a:defRPr/>
            </a:pPr>
            <a:r>
              <a:rPr lang="sv-SE" sz="200" noProof="0" dirty="0"/>
              <a:t>Och i vårt arbete ingår att tillsammans med näringslivet och akademi utveckla teknologier, produkter, tjänster och processer som bidrar till en hållbar värld och ett konkurrenskraftigt näringsliv. </a:t>
            </a:r>
          </a:p>
          <a:p>
            <a:pPr marL="0" marR="0" lvl="0" indent="0" algn="l" defTabSz="518373" rtl="0" eaLnBrk="1" fontAlgn="auto" latinLnBrk="0" hangingPunct="1">
              <a:lnSpc>
                <a:spcPct val="100000"/>
              </a:lnSpc>
              <a:spcBef>
                <a:spcPts val="700"/>
              </a:spcBef>
              <a:spcAft>
                <a:spcPts val="0"/>
              </a:spcAft>
              <a:buClrTx/>
              <a:buSzTx/>
              <a:buFontTx/>
              <a:buNone/>
              <a:tabLst/>
              <a:defRPr/>
            </a:pPr>
            <a:endParaRPr lang="sv-SE" sz="20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982C5-7E37-5C4D-97D7-010A44D02F0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967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CO2 utsläpp vid nyproduktion </a:t>
            </a:r>
            <a:r>
              <a:rPr lang="sv-SE" b="1" dirty="0"/>
              <a:t>258</a:t>
            </a:r>
            <a:r>
              <a:rPr lang="sv-SE" dirty="0"/>
              <a:t> kg CO2e/m2</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Vid demontering, flytt, rekonditionering och återmontering bara </a:t>
            </a:r>
            <a:r>
              <a:rPr lang="sv-SE" b="1" dirty="0"/>
              <a:t>124</a:t>
            </a:r>
            <a:r>
              <a:rPr lang="sv-SE" dirty="0"/>
              <a:t> kg CO2e/m2!</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E7C5C-528A-43F9-B043-63C87456CA4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838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 intressanta siffror här är fördelning av utsläpp vid produktion av moduler och grundläggningen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E7C5C-528A-43F9-B043-63C87456CA4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803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err="1"/>
              <a:t>Då</a:t>
            </a:r>
            <a:r>
              <a:rPr lang="en-US" dirty="0"/>
              <a:t> </a:t>
            </a:r>
            <a:r>
              <a:rPr lang="en-US" dirty="0" err="1"/>
              <a:t>grunder</a:t>
            </a:r>
            <a:r>
              <a:rPr lang="en-US" dirty="0"/>
              <a:t> </a:t>
            </a:r>
            <a:r>
              <a:rPr lang="en-US" dirty="0" err="1"/>
              <a:t>visar</a:t>
            </a:r>
            <a:r>
              <a:rPr lang="en-US" dirty="0"/>
              <a:t> ha </a:t>
            </a:r>
            <a:r>
              <a:rPr lang="en-US" dirty="0" err="1"/>
              <a:t>stor</a:t>
            </a:r>
            <a:r>
              <a:rPr lang="en-US" dirty="0"/>
              <a:t> potential </a:t>
            </a:r>
            <a:r>
              <a:rPr lang="en-US" dirty="0" err="1"/>
              <a:t>i</a:t>
            </a:r>
            <a:r>
              <a:rPr lang="en-US" dirty="0"/>
              <a:t> </a:t>
            </a:r>
            <a:r>
              <a:rPr lang="en-US" dirty="0" err="1"/>
              <a:t>att</a:t>
            </a:r>
            <a:r>
              <a:rPr lang="en-US" dirty="0"/>
              <a:t> </a:t>
            </a:r>
            <a:r>
              <a:rPr lang="en-US" dirty="0" err="1"/>
              <a:t>arbeta</a:t>
            </a:r>
            <a:r>
              <a:rPr lang="en-US" dirty="0"/>
              <a:t> med för </a:t>
            </a:r>
            <a:r>
              <a:rPr lang="en-US" dirty="0" err="1"/>
              <a:t>att</a:t>
            </a:r>
            <a:r>
              <a:rPr lang="en-US" dirty="0"/>
              <a:t> </a:t>
            </a:r>
            <a:r>
              <a:rPr lang="en-US" dirty="0" err="1"/>
              <a:t>sänka</a:t>
            </a:r>
            <a:r>
              <a:rPr lang="en-US" dirty="0"/>
              <a:t> CO2 </a:t>
            </a:r>
            <a:r>
              <a:rPr lang="en-US" dirty="0" err="1"/>
              <a:t>utsläp</a:t>
            </a:r>
            <a:r>
              <a:rPr lang="en-US" dirty="0"/>
              <a:t>, </a:t>
            </a:r>
            <a:r>
              <a:rPr lang="en-US" dirty="0" err="1"/>
              <a:t>vill</a:t>
            </a:r>
            <a:r>
              <a:rPr lang="en-US" dirty="0"/>
              <a:t> jag </a:t>
            </a:r>
            <a:r>
              <a:rPr lang="en-US" dirty="0" err="1"/>
              <a:t>presntera</a:t>
            </a:r>
            <a:r>
              <a:rPr lang="en-US" dirty="0"/>
              <a:t> </a:t>
            </a:r>
            <a:r>
              <a:rPr lang="en-US" dirty="0" err="1"/>
              <a:t>ett</a:t>
            </a:r>
            <a:r>
              <a:rPr lang="en-US" dirty="0"/>
              <a:t> </a:t>
            </a:r>
            <a:r>
              <a:rPr lang="en-US" dirty="0" err="1"/>
              <a:t>proejkt</a:t>
            </a:r>
            <a:r>
              <a:rPr lang="en-US" dirty="0"/>
              <a:t> </a:t>
            </a:r>
            <a:r>
              <a:rPr lang="en-US" dirty="0" err="1"/>
              <a:t>som</a:t>
            </a:r>
            <a:r>
              <a:rPr lang="en-US" dirty="0"/>
              <a:t> </a:t>
            </a:r>
            <a:r>
              <a:rPr lang="en-US" dirty="0" err="1"/>
              <a:t>heter</a:t>
            </a:r>
            <a:r>
              <a:rPr lang="en-US" dirty="0"/>
              <a:t>… </a:t>
            </a:r>
          </a:p>
          <a:p>
            <a:r>
              <a:rPr lang="en-US" dirty="0"/>
              <a:t>Syftet</a:t>
            </a:r>
          </a:p>
          <a:p>
            <a:r>
              <a:rPr lang="en-US" dirty="0" err="1"/>
              <a:t>Fokus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baseline="0" dirty="0">
              <a:solidFill>
                <a:srgbClr val="000000"/>
              </a:solidFill>
              <a:latin typeface="Times New Roman" panose="02020603050405020304" pitchFamily="18" charset="0"/>
            </a:endParaRPr>
          </a:p>
          <a:p>
            <a:pPr marL="0" indent="0">
              <a:spcBef>
                <a:spcPts val="1200"/>
              </a:spcBef>
              <a:buNone/>
            </a:pPr>
            <a:r>
              <a:rPr lang="sv-SE" sz="1200" b="1" dirty="0">
                <a:effectLst/>
                <a:latin typeface="Times New Roman" panose="02020603050405020304" pitchFamily="18" charset="0"/>
                <a:ea typeface="Calibri Light" panose="020F0302020204030204" pitchFamily="34" charset="0"/>
                <a:cs typeface="Times New Roman" panose="02020603050405020304" pitchFamily="18" charset="0"/>
              </a:rPr>
              <a:t>Fem arbetspaket med olika fokus. </a:t>
            </a:r>
            <a:endParaRPr lang="sv-SE"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Bef>
                <a:spcPts val="1200"/>
              </a:spcBef>
              <a:buNone/>
            </a:pPr>
            <a:r>
              <a:rPr lang="sv-SE" sz="1200" b="1" dirty="0">
                <a:effectLst/>
                <a:latin typeface="Times New Roman" panose="02020603050405020304" pitchFamily="18" charset="0"/>
                <a:ea typeface="Calibri Light" panose="020F0302020204030204" pitchFamily="34" charset="0"/>
                <a:cs typeface="Times New Roman" panose="02020603050405020304" pitchFamily="18" charset="0"/>
              </a:rPr>
              <a:t>AP1 </a:t>
            </a:r>
            <a:r>
              <a:rPr lang="sv-SE" sz="1200" dirty="0">
                <a:effectLst/>
                <a:latin typeface="Times New Roman" panose="02020603050405020304" pitchFamily="18" charset="0"/>
                <a:ea typeface="Calibri Light" panose="020F0302020204030204" pitchFamily="34" charset="0"/>
                <a:cs typeface="Times New Roman" panose="02020603050405020304" pitchFamily="18" charset="0"/>
              </a:rPr>
              <a:t>Beskriva och utvärdera de olika alternativa grundsystem med avseende på tekniska egenskaper, kostnad, klimatdeklaration. </a:t>
            </a:r>
            <a:endParaRPr lang="sv-S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Bef>
                <a:spcPts val="1200"/>
              </a:spcBef>
              <a:buNone/>
            </a:pPr>
            <a:r>
              <a:rPr lang="sv-SE" sz="1200" b="1" dirty="0">
                <a:effectLst/>
                <a:latin typeface="Times New Roman" panose="02020603050405020304" pitchFamily="18" charset="0"/>
                <a:ea typeface="Calibri Light" panose="020F0302020204030204" pitchFamily="34" charset="0"/>
                <a:cs typeface="Times New Roman" panose="02020603050405020304" pitchFamily="18" charset="0"/>
              </a:rPr>
              <a:t>AP2</a:t>
            </a:r>
            <a:r>
              <a:rPr lang="sv-SE" sz="1200" dirty="0">
                <a:effectLst/>
                <a:latin typeface="Times New Roman" panose="02020603050405020304" pitchFamily="18" charset="0"/>
                <a:ea typeface="Calibri Light" panose="020F0302020204030204" pitchFamily="34" charset="0"/>
                <a:cs typeface="Times New Roman" panose="02020603050405020304" pitchFamily="18" charset="0"/>
              </a:rPr>
              <a:t> Hållbara grundläggningar för flerbostadshus, Beräkningsstöd för ”lättagrundläggningar”.</a:t>
            </a:r>
            <a:endParaRPr lang="sv-S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Bef>
                <a:spcPts val="1200"/>
              </a:spcBef>
              <a:buNone/>
            </a:pPr>
            <a:r>
              <a:rPr lang="sv-SE" sz="1200" b="1" dirty="0">
                <a:effectLst/>
                <a:latin typeface="Times New Roman" panose="02020603050405020304" pitchFamily="18" charset="0"/>
                <a:ea typeface="Calibri Light" panose="020F0302020204030204" pitchFamily="34" charset="0"/>
                <a:cs typeface="Times New Roman" panose="02020603050405020304" pitchFamily="18" charset="0"/>
              </a:rPr>
              <a:t>AP3</a:t>
            </a:r>
            <a:r>
              <a:rPr lang="sv-SE" sz="1200" dirty="0">
                <a:effectLst/>
                <a:latin typeface="Times New Roman" panose="02020603050405020304" pitchFamily="18" charset="0"/>
                <a:ea typeface="Calibri Light" panose="020F0302020204030204" pitchFamily="34" charset="0"/>
                <a:cs typeface="Times New Roman" panose="02020603050405020304" pitchFamily="18" charset="0"/>
              </a:rPr>
              <a:t> Prefabricerade grunder och grunder integrerade med husvolymelement. </a:t>
            </a:r>
            <a:endParaRPr lang="sv-S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Bef>
                <a:spcPts val="1200"/>
              </a:spcBef>
              <a:buNone/>
            </a:pPr>
            <a:r>
              <a:rPr lang="sv-SE" sz="1200" b="1" dirty="0">
                <a:effectLst/>
                <a:latin typeface="Times New Roman" panose="02020603050405020304" pitchFamily="18" charset="0"/>
                <a:ea typeface="Calibri Light" panose="020F0302020204030204" pitchFamily="34" charset="0"/>
                <a:cs typeface="Times New Roman" panose="02020603050405020304" pitchFamily="18" charset="0"/>
              </a:rPr>
              <a:t>AP4 </a:t>
            </a:r>
            <a:r>
              <a:rPr lang="sv-SE" sz="1200" dirty="0">
                <a:effectLst/>
                <a:latin typeface="Times New Roman" panose="02020603050405020304" pitchFamily="18" charset="0"/>
                <a:ea typeface="Calibri Light" panose="020F0302020204030204" pitchFamily="34" charset="0"/>
                <a:cs typeface="Times New Roman" panose="02020603050405020304" pitchFamily="18" charset="0"/>
              </a:rPr>
              <a:t>Teknisk uppföljning av trägrundläggning i labb och demoskala. </a:t>
            </a:r>
            <a:endParaRPr lang="sv-S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Bef>
                <a:spcPts val="1200"/>
              </a:spcBef>
              <a:buNone/>
            </a:pPr>
            <a:r>
              <a:rPr lang="sv-SE" sz="1200" b="1" dirty="0">
                <a:effectLst/>
                <a:latin typeface="Times New Roman" panose="02020603050405020304" pitchFamily="18" charset="0"/>
                <a:ea typeface="Calibri Light" panose="020F0302020204030204" pitchFamily="34" charset="0"/>
                <a:cs typeface="Times New Roman" panose="02020603050405020304" pitchFamily="18" charset="0"/>
              </a:rPr>
              <a:t>AP5 </a:t>
            </a:r>
            <a:r>
              <a:rPr lang="sv-SE" sz="1200" dirty="0">
                <a:effectLst/>
                <a:latin typeface="Times New Roman" panose="02020603050405020304" pitchFamily="18" charset="0"/>
                <a:ea typeface="Calibri Light" panose="020F0302020204030204" pitchFamily="34" charset="0"/>
                <a:cs typeface="Times New Roman" panose="02020603050405020304" pitchFamily="18" charset="0"/>
              </a:rPr>
              <a:t>Projektledning, kommunikation och resultatspridning.</a:t>
            </a:r>
            <a:endParaRPr lang="sv-S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baseline="0" dirty="0">
              <a:solidFill>
                <a:srgbClr val="000000"/>
              </a:solidFill>
              <a:latin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6E9DD-9820-42B2-8925-AA6367F279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310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Times New Roman" panose="02020603050405020304" pitchFamily="18" charset="0"/>
              </a:rPr>
              <a:t>Vi har ganska bra koll på hur vi bygger våra hus ovan färdig grund. Våra hus står för det mesta på traditionell grundläggning som betongplatta på mark. Det finns andra typer av grunder, men av olika anledningar är de inte så vanliga. Betongplatta är ofta </a:t>
            </a:r>
            <a:r>
              <a:rPr lang="sv-SE" sz="1200" b="0" i="0" u="none" strike="noStrike" baseline="0" dirty="0" err="1">
                <a:solidFill>
                  <a:srgbClr val="000000"/>
                </a:solidFill>
                <a:latin typeface="Times New Roman" panose="02020603050405020304" pitchFamily="18" charset="0"/>
              </a:rPr>
              <a:t>överdimentionerad</a:t>
            </a:r>
            <a:r>
              <a:rPr lang="sv-SE" sz="1200" b="0" i="0" u="none" strike="noStrike" baseline="0" dirty="0">
                <a:solidFill>
                  <a:srgbClr val="000000"/>
                </a:solidFill>
                <a:latin typeface="Times New Roman" panose="02020603050405020304" pitchFamily="18" charset="0"/>
              </a:rPr>
              <a:t> för den lätta överbyggnaden i trä och står för en stor andel av CO2 utsläpp vid ny produktion av hus.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baseline="0" dirty="0">
              <a:solidFill>
                <a:srgbClr val="000000"/>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Times New Roman" panose="02020603050405020304" pitchFamily="18" charset="0"/>
              </a:rPr>
              <a:t>Det på grund av användning av betong, stålarmering och IPS-isolering.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Times New Roman" panose="02020603050405020304" pitchFamily="18" charset="0"/>
              </a:rPr>
              <a:t>Det finns en stor potential att minska CO2-utsläppen genom att arbeta med material, konstruktion, innovativa tekniker. Och det är det vi gör i detta forsknings projekt.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baseline="0" dirty="0">
              <a:solidFill>
                <a:srgbClr val="000000"/>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Times New Roman" panose="02020603050405020304" pitchFamily="18" charset="0"/>
              </a:rPr>
              <a:t>Alternativ till traditionell betong (lättbetong, skumbetong, fiberbetong, hybridlösning, svavelbetong, grönbetong)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Times New Roman" panose="02020603050405020304" pitchFamily="18" charset="0"/>
              </a:rPr>
              <a:t>Alternativ till traditionell isolering (cellglasskivor, återvunna </a:t>
            </a:r>
            <a:r>
              <a:rPr lang="sv-SE" sz="1200" b="0" i="0" u="none" strike="noStrike" baseline="0" dirty="0" err="1">
                <a:solidFill>
                  <a:srgbClr val="000000"/>
                </a:solidFill>
                <a:latin typeface="Times New Roman" panose="02020603050405020304" pitchFamily="18" charset="0"/>
              </a:rPr>
              <a:t>eps</a:t>
            </a:r>
            <a:r>
              <a:rPr lang="sv-SE" sz="1200" b="0" i="0" u="none" strike="noStrike" baseline="0" dirty="0">
                <a:solidFill>
                  <a:srgbClr val="000000"/>
                </a:solidFill>
                <a:latin typeface="Times New Roman" panose="02020603050405020304" pitchFamily="18" charset="0"/>
              </a:rPr>
              <a:t>-skivor, </a:t>
            </a:r>
            <a:r>
              <a:rPr lang="sv-SE" sz="1200" b="0" i="0" u="none" strike="noStrike" baseline="0" dirty="0" err="1">
                <a:solidFill>
                  <a:srgbClr val="000000"/>
                </a:solidFill>
                <a:latin typeface="Times New Roman" panose="02020603050405020304" pitchFamily="18" charset="0"/>
              </a:rPr>
              <a:t>perlit</a:t>
            </a:r>
            <a:r>
              <a:rPr lang="sv-SE" sz="1200" b="0" i="0" u="none" strike="noStrike" baseline="0" dirty="0">
                <a:solidFill>
                  <a:srgbClr val="000000"/>
                </a:solidFill>
                <a:latin typeface="Times New Roman" panose="02020603050405020304" pitchFamily="18" charset="0"/>
              </a:rPr>
              <a:t>, skumbetong, skumglas som lös fyllning, kalciumsilikatskumskivor, </a:t>
            </a:r>
            <a:r>
              <a:rPr lang="sv-SE" sz="1200" b="0" i="0" u="none" strike="noStrike" baseline="0" dirty="0" err="1">
                <a:solidFill>
                  <a:srgbClr val="000000"/>
                </a:solidFill>
                <a:latin typeface="Times New Roman" panose="02020603050405020304" pitchFamily="18" charset="0"/>
              </a:rPr>
              <a:t>termalkulit</a:t>
            </a:r>
            <a:r>
              <a:rPr lang="sv-SE" sz="1200" b="0" i="0" u="none" strike="noStrike" baseline="0" dirty="0">
                <a:solidFill>
                  <a:srgbClr val="000000"/>
                </a:solidFill>
                <a:latin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Times New Roman" panose="02020603050405020304" pitchFamily="18" charset="0"/>
              </a:rPr>
              <a:t>Alternativ till traditionell konstruktion (förstärkningar, </a:t>
            </a:r>
            <a:r>
              <a:rPr lang="sv-SE" sz="1200" b="0" i="0" u="none" strike="noStrike" baseline="0" dirty="0" err="1">
                <a:solidFill>
                  <a:srgbClr val="000000"/>
                </a:solidFill>
                <a:latin typeface="Times New Roman" panose="02020603050405020304" pitchFamily="18" charset="0"/>
              </a:rPr>
              <a:t>dimentionering</a:t>
            </a:r>
            <a:r>
              <a:rPr lang="sv-SE" sz="1200" b="0" i="0" u="none" strike="noStrike" baseline="0" dirty="0">
                <a:solidFill>
                  <a:srgbClr val="000000"/>
                </a:solidFill>
                <a:latin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Times New Roman" panose="02020603050405020304" pitchFamily="18" charset="0"/>
              </a:rPr>
              <a:t>Trägrundläggningar</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6E9DD-9820-42B2-8925-AA6367F279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857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dirty="0"/>
              <a:t>En av de tekniker som vi arbetar med i detta projekt är trägrundläggning.</a:t>
            </a:r>
          </a:p>
          <a:p>
            <a:endParaRPr lang="sv-SE" sz="1000" dirty="0"/>
          </a:p>
          <a:p>
            <a:r>
              <a:rPr lang="sv-SE" sz="1000" dirty="0"/>
              <a:t>Det finns idag företag som tillverkar trägrunder på industriell basis under kommersiella villkor.</a:t>
            </a:r>
          </a:p>
          <a:p>
            <a:r>
              <a:rPr lang="sv-SE" sz="1000" dirty="0"/>
              <a:t>Det finns hus som är byggda med denna teknik. Mest kända är Villa Klivet Derome och Villa </a:t>
            </a:r>
            <a:r>
              <a:rPr lang="sv-SE" sz="1000" dirty="0" err="1"/>
              <a:t>Zero</a:t>
            </a:r>
            <a:r>
              <a:rPr lang="sv-SE" sz="1000" dirty="0"/>
              <a:t> Fiskarhedenvillan. </a:t>
            </a:r>
          </a:p>
          <a:p>
            <a:r>
              <a:rPr lang="sv-SE" sz="1000" dirty="0"/>
              <a:t>RISE deltog i några av byggnaderna och har installerat sensorer för att övervaka hur grundläggningar presterar över tid. till exempel gällande </a:t>
            </a:r>
            <a:r>
              <a:rPr lang="sv-SE" sz="1000" b="1" dirty="0"/>
              <a:t>fukthalten och isoleringsförmåga</a:t>
            </a:r>
            <a:r>
              <a:rPr lang="sv-SE" sz="1000" dirty="0"/>
              <a:t>.</a:t>
            </a:r>
          </a:p>
          <a:p>
            <a:endParaRPr lang="sv-SE" sz="1000" dirty="0"/>
          </a:p>
          <a:p>
            <a:r>
              <a:rPr lang="sv-SE" sz="1000" dirty="0"/>
              <a:t>Så varför är vi intresserade av att </a:t>
            </a:r>
            <a:r>
              <a:rPr lang="sv-SE" sz="1000" b="1" dirty="0"/>
              <a:t>utvärdera</a:t>
            </a:r>
            <a:r>
              <a:rPr lang="sv-SE" sz="1000" dirty="0"/>
              <a:t> den här typen avgrundläggningen? </a:t>
            </a:r>
          </a:p>
          <a:p>
            <a:r>
              <a:rPr lang="sv-SE" sz="1000" dirty="0"/>
              <a:t>Främst tekniken finns och är etablerat och kan spara mycket CO2-utsläpp och drastiskt kan minska tiden vid byggplatsen. 27,5 A1-A5!!! 50-100 kg CO2-e/m2 A1-A3!</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6E9DD-9820-42B2-8925-AA6367F279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540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dirty="0"/>
              <a:t>Tanken är att man istället för betong och järnarmering använder KL-Trä eller träbjälklag. Som isolering kan man använda </a:t>
            </a:r>
            <a:r>
              <a:rPr lang="sv-SE" sz="1000" dirty="0" err="1"/>
              <a:t>ips</a:t>
            </a:r>
            <a:r>
              <a:rPr lang="sv-SE" sz="1000" dirty="0"/>
              <a:t>, cellglas, eller annat likvärdigt material. Finns alltså flexibilitet i materialval eller konstruktionslösning.</a:t>
            </a:r>
          </a:p>
          <a:p>
            <a:r>
              <a:rPr lang="sv-SE" sz="1000" dirty="0"/>
              <a:t>För att undvika eventuella fuktskador används olika tekniker. Till exempel används </a:t>
            </a:r>
            <a:r>
              <a:rPr lang="sv-SE" sz="1000" dirty="0" err="1"/>
              <a:t>semipenetrabla</a:t>
            </a:r>
            <a:r>
              <a:rPr lang="sv-SE" sz="1000" dirty="0"/>
              <a:t> membran, skyddsfolie, radondukar, impregnering.</a:t>
            </a:r>
          </a:p>
          <a:p>
            <a:endParaRPr lang="sv-SE" sz="1000" dirty="0"/>
          </a:p>
          <a:p>
            <a:r>
              <a:rPr lang="sv-SE" sz="1000" dirty="0"/>
              <a:t>Som med all teknik finns det fördelar och utmaningar med denna typ av grundläggning.</a:t>
            </a:r>
          </a:p>
          <a:p>
            <a:endParaRPr lang="sv-SE" sz="1000" dirty="0"/>
          </a:p>
          <a:p>
            <a:r>
              <a:rPr lang="sv-SE" sz="1000" dirty="0"/>
              <a:t>Fukt som vid felaktig genomförande kan leda till Fuktskador (fukt från mark, vatten från sidan, ytvatten)</a:t>
            </a:r>
          </a:p>
          <a:p>
            <a:r>
              <a:rPr lang="sv-SE" sz="1000" dirty="0"/>
              <a:t>Markrörelse kan leda till minskad bärighet och ojämna sättningar</a:t>
            </a:r>
          </a:p>
          <a:p>
            <a:r>
              <a:rPr lang="sv-SE" sz="1000" dirty="0"/>
              <a:t>Installationer, begränsad flexibilitet för reparationer och underhåll, </a:t>
            </a:r>
            <a:r>
              <a:rPr lang="sv-SE" sz="1000" dirty="0" err="1"/>
              <a:t>Gällae</a:t>
            </a:r>
            <a:r>
              <a:rPr lang="sv-SE" sz="1000" dirty="0"/>
              <a:t> även betongplatta på mark</a:t>
            </a:r>
          </a:p>
          <a:p>
            <a:r>
              <a:rPr lang="sv-SE" sz="1000" dirty="0"/>
              <a:t>Begränsad kunskap om statiska beräkningar och konstruktionsmetoder</a:t>
            </a:r>
          </a:p>
          <a:p>
            <a:r>
              <a:rPr lang="sv-SE" sz="1000" dirty="0"/>
              <a:t>Kostnad, se helheten</a:t>
            </a:r>
          </a:p>
          <a:p>
            <a:endParaRPr lang="sv-SE"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solidFill>
                  <a:srgbClr val="2F5496"/>
                </a:solidFill>
                <a:effectLst/>
                <a:latin typeface="Calibri" panose="020F0502020204030204" pitchFamily="34" charset="0"/>
                <a:ea typeface="Calibri Light" panose="020F0302020204030204" pitchFamily="34" charset="0"/>
                <a:cs typeface="Calibri" panose="020F0502020204030204" pitchFamily="34" charset="0"/>
              </a:rPr>
              <a:t>I slutet av projektet ska det finnas </a:t>
            </a:r>
            <a:r>
              <a:rPr lang="sv-SE" sz="1000" dirty="0" err="1">
                <a:solidFill>
                  <a:srgbClr val="2F5496"/>
                </a:solidFill>
                <a:effectLst/>
                <a:latin typeface="Calibri" panose="020F0502020204030204" pitchFamily="34" charset="0"/>
                <a:ea typeface="Calibri Light" panose="020F0302020204030204" pitchFamily="34" charset="0"/>
                <a:cs typeface="Calibri" panose="020F0502020204030204" pitchFamily="34" charset="0"/>
              </a:rPr>
              <a:t>leverabler</a:t>
            </a:r>
            <a:r>
              <a:rPr lang="sv-SE" sz="1000" dirty="0">
                <a:solidFill>
                  <a:srgbClr val="2F5496"/>
                </a:solidFill>
                <a:effectLst/>
                <a:latin typeface="Calibri" panose="020F0502020204030204" pitchFamily="34" charset="0"/>
                <a:ea typeface="Calibri Light" panose="020F0302020204030204" pitchFamily="34" charset="0"/>
                <a:cs typeface="Calibri" panose="020F0502020204030204" pitchFamily="34" charset="0"/>
              </a:rPr>
              <a:t> som ska kunna nyttjas både internationellt och nationellt av både byggare, tillverkare och konstruktörer för att öka andelen hållbara grundläggningar och på så sätt minska klimatpåverkan från bygg och anläggningsbranschen. </a:t>
            </a:r>
            <a:endParaRPr lang="sv-SE" sz="1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1200"/>
              </a:spcBef>
              <a:buNone/>
            </a:pPr>
            <a:r>
              <a:rPr lang="sv-SE" sz="1400" b="1" dirty="0" err="1">
                <a:effectLst/>
                <a:latin typeface="Times New Roman" panose="02020603050405020304" pitchFamily="18" charset="0"/>
                <a:ea typeface="Calibri Light" panose="020F0302020204030204" pitchFamily="34" charset="0"/>
                <a:cs typeface="Times New Roman" panose="02020603050405020304" pitchFamily="18" charset="0"/>
              </a:rPr>
              <a:t>Huvudleverabler</a:t>
            </a:r>
            <a:r>
              <a:rPr lang="sv-SE" sz="1400" b="1" dirty="0">
                <a:effectLst/>
                <a:latin typeface="Times New Roman" panose="02020603050405020304" pitchFamily="18" charset="0"/>
                <a:ea typeface="Calibri Light" panose="020F0302020204030204" pitchFamily="34" charset="0"/>
                <a:cs typeface="Times New Roman" panose="02020603050405020304" pitchFamily="18" charset="0"/>
              </a:rPr>
              <a:t>: </a:t>
            </a:r>
          </a:p>
          <a:p>
            <a:pPr marL="0" indent="0">
              <a:spcBef>
                <a:spcPts val="1200"/>
              </a:spcBef>
              <a:buNone/>
            </a:pPr>
            <a:endParaRPr lang="sv-S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Bef>
                <a:spcPts val="1200"/>
              </a:spcBef>
              <a:buFont typeface="Symbol" panose="05050102010706020507" pitchFamily="18" charset="2"/>
              <a:buChar char=""/>
            </a:pPr>
            <a:r>
              <a:rPr lang="sv-SE" sz="1200" dirty="0">
                <a:effectLst/>
                <a:latin typeface="Times New Roman" panose="02020603050405020304" pitchFamily="18" charset="0"/>
                <a:ea typeface="Calibri Light" panose="020F0302020204030204" pitchFamily="34" charset="0"/>
                <a:cs typeface="Times New Roman" panose="02020603050405020304" pitchFamily="18" charset="0"/>
              </a:rPr>
              <a:t>Praktiska konkurrenskraftiga lösningar som kan implementeras i produktion </a:t>
            </a:r>
            <a:endParaRPr lang="sv-S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sv-SE" sz="1200" dirty="0">
                <a:effectLst/>
                <a:latin typeface="Times New Roman" panose="02020603050405020304" pitchFamily="18" charset="0"/>
                <a:ea typeface="Calibri Light" panose="020F0302020204030204" pitchFamily="34" charset="0"/>
                <a:cs typeface="Times New Roman" panose="02020603050405020304" pitchFamily="18" charset="0"/>
              </a:rPr>
              <a:t>Teoretiska råd och opartisk utvärdering av hållbara grundläggningar. </a:t>
            </a:r>
            <a:endParaRPr lang="sv-S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sv-SE" sz="1200" dirty="0">
                <a:effectLst/>
                <a:latin typeface="Times New Roman" panose="02020603050405020304" pitchFamily="18" charset="0"/>
                <a:ea typeface="Calibri Light" panose="020F0302020204030204" pitchFamily="34" charset="0"/>
                <a:cs typeface="Times New Roman" panose="02020603050405020304" pitchFamily="18" charset="0"/>
              </a:rPr>
              <a:t>Beräkningsstöd/metod för beräkningar av lätta grunder t.ex. trägrundläggningar. </a:t>
            </a:r>
            <a:endParaRPr lang="sv-S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sv-SE" sz="1200" dirty="0">
                <a:effectLst/>
                <a:latin typeface="Times New Roman" panose="02020603050405020304" pitchFamily="18" charset="0"/>
                <a:ea typeface="Calibri Light" panose="020F0302020204030204" pitchFamily="34" charset="0"/>
                <a:cs typeface="Times New Roman" panose="02020603050405020304" pitchFamily="18" charset="0"/>
              </a:rPr>
              <a:t>Best </a:t>
            </a:r>
            <a:r>
              <a:rPr lang="sv-SE" sz="1200" dirty="0" err="1">
                <a:effectLst/>
                <a:latin typeface="Times New Roman" panose="02020603050405020304" pitchFamily="18" charset="0"/>
                <a:ea typeface="Calibri Light" panose="020F0302020204030204" pitchFamily="34" charset="0"/>
                <a:cs typeface="Times New Roman" panose="02020603050405020304" pitchFamily="18" charset="0"/>
              </a:rPr>
              <a:t>Practice</a:t>
            </a:r>
            <a:r>
              <a:rPr lang="sv-SE" sz="1200" dirty="0">
                <a:effectLst/>
                <a:latin typeface="Times New Roman" panose="02020603050405020304" pitchFamily="18" charset="0"/>
                <a:ea typeface="Calibri Light" panose="020F0302020204030204" pitchFamily="34" charset="0"/>
                <a:cs typeface="Times New Roman" panose="02020603050405020304" pitchFamily="18" charset="0"/>
              </a:rPr>
              <a:t> guide för trägrundläggningar och ett kapitel i Träguiden. </a:t>
            </a:r>
            <a:endParaRPr lang="sv-SE"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6E9DD-9820-42B2-8925-AA6367F279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233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777BC01-6843-4605-B090-3EA872172D71}" type="slidenum">
              <a:rPr lang="sv-SE" smtClean="0"/>
              <a:t>36</a:t>
            </a:fld>
            <a:endParaRPr lang="sv-SE"/>
          </a:p>
        </p:txBody>
      </p:sp>
    </p:spTree>
    <p:extLst>
      <p:ext uri="{BB962C8B-B14F-4D97-AF65-F5344CB8AC3E}">
        <p14:creationId xmlns:p14="http://schemas.microsoft.com/office/powerpoint/2010/main" val="453974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777BC01-6843-4605-B090-3EA872172D71}" type="slidenum">
              <a:rPr lang="sv-SE" smtClean="0"/>
              <a:t>60</a:t>
            </a:fld>
            <a:endParaRPr lang="sv-SE"/>
          </a:p>
        </p:txBody>
      </p:sp>
    </p:spTree>
    <p:extLst>
      <p:ext uri="{BB962C8B-B14F-4D97-AF65-F5344CB8AC3E}">
        <p14:creationId xmlns:p14="http://schemas.microsoft.com/office/powerpoint/2010/main" val="3664341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Vi är 3300 anställda, 30 institutioner, 130 test och demomiljöer och bred kompetens inom många område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Jag jobbar på enhet </a:t>
            </a:r>
            <a:r>
              <a:rPr lang="sv-SE" sz="1200" dirty="0" err="1"/>
              <a:t>träbyggnade</a:t>
            </a:r>
            <a:r>
              <a:rPr lang="sv-SE" sz="1200" dirty="0"/>
              <a:t> och ser trä som ett utmärkt byggmaterial i de traditionella och mindre vanliga applikationer.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Idar finns det mycket kunskap om trä som byggmaterial. Exempel på den samlade kunskapen är de träbyggnader som finns byggda över hela Sverige.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982C5-7E37-5C4D-97D7-010A44D02F0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900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nSpc>
                <a:spcPct val="100000"/>
              </a:lnSpc>
              <a:buNone/>
            </a:pPr>
            <a:r>
              <a:rPr lang="sv-SE" sz="1200" dirty="0">
                <a:effectLst/>
                <a:ea typeface="Calibri" panose="020F0502020204030204" pitchFamily="34" charset="0"/>
                <a:cs typeface="Times New Roman" panose="02020603050405020304" pitchFamily="18" charset="0"/>
              </a:rPr>
              <a:t>Ett exempel är ingenjörsmästerverk Sara kultur hus med sina 20 våningar och höjd på 74 meter en av världens högsta träbyggnader. Högsta i Sverige (2021). </a:t>
            </a:r>
          </a:p>
          <a:p>
            <a:pPr marL="0" indent="0">
              <a:lnSpc>
                <a:spcPct val="100000"/>
              </a:lnSpc>
              <a:buNone/>
            </a:pPr>
            <a:r>
              <a:rPr lang="sv-SE" sz="1200" dirty="0">
                <a:effectLst/>
                <a:ea typeface="Calibri" panose="020F0502020204030204" pitchFamily="34" charset="0"/>
                <a:cs typeface="Times New Roman" panose="02020603050405020304" pitchFamily="18" charset="0"/>
              </a:rPr>
              <a:t>Den är byggd med korslimmat trä (KL-trä) och limträbalkar från den lokala skogen i Norrland.</a:t>
            </a:r>
          </a:p>
          <a:p>
            <a:pPr marL="0" indent="0">
              <a:lnSpc>
                <a:spcPct val="100000"/>
              </a:lnSpc>
              <a:buNone/>
            </a:pPr>
            <a:endParaRPr lang="sv-SE" sz="1200" dirty="0">
              <a:effectLst/>
              <a:ea typeface="Calibri" panose="020F0502020204030204" pitchFamily="34" charset="0"/>
              <a:cs typeface="Times New Roman" panose="02020603050405020304" pitchFamily="18" charset="0"/>
            </a:endParaRPr>
          </a:p>
          <a:p>
            <a:pPr marL="0" indent="0">
              <a:lnSpc>
                <a:spcPct val="100000"/>
              </a:lnSpc>
              <a:buNone/>
            </a:pPr>
            <a:r>
              <a:rPr lang="sv-SE" sz="1200" dirty="0">
                <a:effectLst/>
                <a:ea typeface="Calibri" panose="020F0502020204030204" pitchFamily="34" charset="0"/>
                <a:cs typeface="Times New Roman" panose="02020603050405020304" pitchFamily="18" charset="0"/>
              </a:rPr>
              <a:t>För att genomföra ett sådant komplex byggnad krävdes alla kunskap som vi har samlat idag om träbyggande frö att uppnå de hårda krav som ställdes av beställare.</a:t>
            </a:r>
          </a:p>
          <a:p>
            <a:pPr marL="0" indent="0">
              <a:lnSpc>
                <a:spcPct val="100000"/>
              </a:lnSpc>
              <a:buNone/>
            </a:pPr>
            <a:r>
              <a:rPr lang="sv-SE" sz="1200" dirty="0">
                <a:effectLst/>
                <a:ea typeface="Calibri" panose="020F0502020204030204" pitchFamily="34" charset="0"/>
                <a:cs typeface="Times New Roman" panose="02020603050405020304" pitchFamily="18" charset="0"/>
              </a:rPr>
              <a:t>Det finns mycket att berätta om Sara kulturhus, fråga mig under pauserna.</a:t>
            </a:r>
          </a:p>
          <a:p>
            <a:pPr marL="0" indent="0">
              <a:lnSpc>
                <a:spcPct val="100000"/>
              </a:lnSpc>
              <a:buNone/>
            </a:pPr>
            <a:endParaRPr lang="sv-SE" sz="1200" i="1" dirty="0">
              <a:solidFill>
                <a:schemeClr val="bg2">
                  <a:lumMod val="50000"/>
                </a:schemeClr>
              </a:solidFill>
            </a:endParaRPr>
          </a:p>
          <a:p>
            <a:endParaRPr lang="en-US"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99FA78-BF35-417D-9D12-491EF9C076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316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t>Som med alla höga/komplexa byggnader finns det mycket man måste ta hänsyn till i form av både planering, byggnormer, tekniska lösningar och material specifika krav.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t>De finns föreskrifter och rekommendationer för </a:t>
            </a:r>
            <a:r>
              <a:rPr lang="sv-SE" sz="1200" b="0" dirty="0" err="1"/>
              <a:t>t.ex</a:t>
            </a:r>
            <a:r>
              <a:rPr lang="sv-SE" sz="1200" b="0" dirty="0"/>
              <a:t> hur man hanterar </a:t>
            </a:r>
            <a:r>
              <a:rPr lang="sv-SE" sz="1200" b="1" dirty="0"/>
              <a:t>konstruktionsberäkningar, brand, fukt, akustik i trä byggnader.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t>En erfaren konstruktör/konsult som jobbar med träkonstruktioner kommer lämna anvisningar över hur man hanterar detaljlösningar.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t>Det är viktigt att samordna och planera noga från upphandling till val av arkitekter, konsulter och byggare. Kritiskt är val av projekteringsledare och byggledare som ska ha överblick över helheten och se till de samtliga krav som ställs är faktiskt uppfyllda och dessutom i rätt ordning.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t>Komplexa hus oftast byggs som prefabricerade byggsystem (pelar-balk system, planelement, modul) Och prefabricerat arbetssätt har en annorlunda planering än traditionell bygg på plats.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Konstruktion, stabilisering</a:t>
            </a:r>
          </a:p>
          <a:p>
            <a:pPr marL="0" indent="0">
              <a:buNone/>
            </a:pPr>
            <a:r>
              <a:rPr lang="sv-SE" sz="1200" dirty="0"/>
              <a:t>Trä är relativt lätt och elastisk material. Höga trähus, över 14–15 våningar, kan svaja om de inte stabiliseras på rätt sätt.</a:t>
            </a:r>
          </a:p>
          <a:p>
            <a:pPr marL="0" indent="0">
              <a:buNone/>
            </a:pPr>
            <a:r>
              <a:rPr lang="sv-SE" sz="1200" dirty="0"/>
              <a:t>Hus upp till 4-6 våningar med trästomme klarar oftast stabilisering utan extra åtgärder. </a:t>
            </a:r>
          </a:p>
          <a:p>
            <a:pPr marL="0" indent="0">
              <a:buNone/>
            </a:pPr>
            <a:r>
              <a:rPr lang="sv-SE" sz="1200" dirty="0"/>
              <a:t>För hus över 4 våningar måste extra åtgärder för Brandsäkerhet viddatas. </a:t>
            </a:r>
          </a:p>
          <a:p>
            <a:pPr marL="0" indent="0">
              <a:buNone/>
            </a:pPr>
            <a:r>
              <a:rPr lang="sv-SE" sz="1200" dirty="0"/>
              <a:t>Stabilitet av konstruktionen under montagetid är viktigt att beakta och ska föreskrivas av ansvarig konstruktör.</a:t>
            </a:r>
          </a:p>
          <a:p>
            <a:endParaRPr lang="en-US" dirty="0"/>
          </a:p>
          <a:p>
            <a:r>
              <a:rPr lang="en-US" b="1" dirty="0"/>
              <a:t>Brand</a:t>
            </a:r>
          </a:p>
          <a:p>
            <a:pPr marL="0" indent="0">
              <a:buNone/>
            </a:pPr>
            <a:r>
              <a:rPr lang="sv-SE" sz="1200" dirty="0"/>
              <a:t>Det finns några sätta att hantera brand i träkonstruktioner:</a:t>
            </a:r>
          </a:p>
          <a:p>
            <a:r>
              <a:rPr lang="sv-SE" sz="1200" b="1" dirty="0"/>
              <a:t>Skydda</a:t>
            </a:r>
            <a:r>
              <a:rPr lang="sv-SE" sz="1200" dirty="0"/>
              <a:t> trä med obrännbart material (gips).</a:t>
            </a:r>
          </a:p>
          <a:p>
            <a:r>
              <a:rPr lang="sv-SE" sz="1200" b="1" dirty="0"/>
              <a:t>Behandla</a:t>
            </a:r>
            <a:r>
              <a:rPr lang="sv-SE" sz="1200" dirty="0"/>
              <a:t> träytor med särskilt brandskydd för att klara ytskiktsklass. </a:t>
            </a:r>
          </a:p>
          <a:p>
            <a:r>
              <a:rPr lang="sv-SE" sz="1200" b="1" dirty="0"/>
              <a:t>Sprinkler</a:t>
            </a:r>
            <a:r>
              <a:rPr lang="sv-SE" sz="1200" dirty="0"/>
              <a:t> kan användas för att släcka en brand och förhindra att den sprider sig. Över 4 våningar använder man nästan alltid sprinkler. </a:t>
            </a:r>
          </a:p>
          <a:p>
            <a:r>
              <a:rPr lang="sv-SE" sz="1200" b="1" dirty="0"/>
              <a:t>Dimensionering</a:t>
            </a:r>
            <a:r>
              <a:rPr lang="sv-SE" sz="1200" dirty="0"/>
              <a:t> för brand, Limträkonstruktion och KL-trä dimensionerades upp i dimension, för att motstå försvagning av bärigheten vid brand. </a:t>
            </a:r>
            <a:r>
              <a:rPr lang="sv-SE" sz="1200" b="1" dirty="0"/>
              <a:t>Förkolning vid brand. </a:t>
            </a:r>
          </a:p>
          <a:p>
            <a:r>
              <a:rPr lang="sv-SE" sz="1200" b="1" dirty="0"/>
              <a:t>Konstruktionen ska vara tät </a:t>
            </a:r>
            <a:r>
              <a:rPr lang="sv-SE" sz="1200" dirty="0"/>
              <a:t>då tomt utrymme medför risk för brandspridning. Krypbränder är svåra att både upptäcka och släcka.</a:t>
            </a:r>
          </a:p>
          <a:p>
            <a:pPr marL="0" indent="0">
              <a:buNone/>
            </a:pPr>
            <a:r>
              <a:rPr lang="sv-SE" sz="1100" i="1" dirty="0"/>
              <a:t>Vid montage av Sara hotell användes ett produktionssätt där håligheter i konstruktionen täpptes igen med stenull. En utmaning  var genomföringar </a:t>
            </a:r>
            <a:r>
              <a:rPr lang="sv-SE" sz="1100" i="1" dirty="0" err="1"/>
              <a:t>pga</a:t>
            </a:r>
            <a:r>
              <a:rPr lang="sv-SE" sz="1100" i="1" dirty="0"/>
              <a:t> rörelse som kan uppstå i trä. </a:t>
            </a:r>
          </a:p>
          <a:p>
            <a:pPr marL="0" indent="0">
              <a:buNone/>
            </a:pPr>
            <a:r>
              <a:rPr lang="sv-SE" sz="1100" i="1" dirty="0"/>
              <a:t>Som extra säkerhetsåtgärd avskildes också varje våningsplan med ett lager stenull samt i visa </a:t>
            </a:r>
            <a:r>
              <a:rPr lang="sv-SE" sz="1100" i="1" dirty="0" err="1"/>
              <a:t>bjlk</a:t>
            </a:r>
            <a:r>
              <a:rPr lang="sv-SE" sz="1100" i="1" dirty="0"/>
              <a:t> var gjorda i betong (inte </a:t>
            </a:r>
            <a:r>
              <a:rPr lang="sv-SE" sz="1100" i="1" dirty="0" err="1"/>
              <a:t>pga</a:t>
            </a:r>
            <a:r>
              <a:rPr lang="sv-SE" sz="1100" i="1" dirty="0"/>
              <a:t> brandsäkerhet primärt, men det hjälpte att sektionera huset). </a:t>
            </a:r>
          </a:p>
          <a:p>
            <a:endParaRPr lang="en-US" dirty="0"/>
          </a:p>
          <a:p>
            <a:pPr marL="0" indent="0">
              <a:buNone/>
            </a:pPr>
            <a:r>
              <a:rPr lang="sv-SE" sz="1200" b="1" dirty="0"/>
              <a:t>Fukt, biologiskt nedbrytning</a:t>
            </a:r>
          </a:p>
          <a:p>
            <a:pPr marL="0" indent="0">
              <a:buNone/>
            </a:pPr>
            <a:r>
              <a:rPr lang="sv-SE" sz="1200" dirty="0"/>
              <a:t>Trä är känsligt för </a:t>
            </a:r>
            <a:r>
              <a:rPr lang="sv-SE" sz="1200" u="sng" dirty="0"/>
              <a:t>långvarig</a:t>
            </a:r>
            <a:r>
              <a:rPr lang="sv-SE" sz="1200" dirty="0"/>
              <a:t> exponering för fukt som kan leda till både rötta och mögel.</a:t>
            </a:r>
          </a:p>
          <a:p>
            <a:pPr marL="0" indent="0">
              <a:buNone/>
            </a:pPr>
            <a:r>
              <a:rPr lang="sv-SE" sz="1200" dirty="0"/>
              <a:t>Det finns olika sätt att skydda trä från fukt på byggplats:</a:t>
            </a:r>
          </a:p>
          <a:p>
            <a:r>
              <a:rPr lang="sv-SE" sz="1200" dirty="0"/>
              <a:t>En tält över hela byggnaden</a:t>
            </a:r>
          </a:p>
          <a:p>
            <a:r>
              <a:rPr lang="sv-SE" sz="1200" dirty="0"/>
              <a:t>Täckning med plast/papp och tejp (extra viktigt för ändträ)</a:t>
            </a:r>
          </a:p>
          <a:p>
            <a:r>
              <a:rPr lang="sv-SE" sz="1200" dirty="0"/>
              <a:t>Provisorisk tak</a:t>
            </a:r>
          </a:p>
          <a:p>
            <a:r>
              <a:rPr lang="sv-SE" sz="1200" dirty="0"/>
              <a:t>Mekanisk borttagning av fukt</a:t>
            </a:r>
          </a:p>
          <a:p>
            <a:r>
              <a:rPr lang="sv-SE" sz="1200" dirty="0"/>
              <a:t>Stomme bör hissas upp ca 10mm för att undvika direkt kontakt med golv/fukt</a:t>
            </a:r>
          </a:p>
          <a:p>
            <a:pPr marL="0" indent="0">
              <a:buNone/>
            </a:pPr>
            <a:r>
              <a:rPr lang="sv-SE" sz="1200" i="0" dirty="0"/>
              <a:t>Regelbundna fuktronder (var 14 dag). Montage av moduler stoppades vid regn! </a:t>
            </a:r>
          </a:p>
          <a:p>
            <a:endParaRPr lang="en-US" dirty="0"/>
          </a:p>
          <a:p>
            <a:endParaRPr lang="en-US"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99FA78-BF35-417D-9D12-491EF9C076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620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Då vi känner oss ganska trygga i att bygga höga och komplexa byggnader i trä (som </a:t>
            </a:r>
            <a:r>
              <a:rPr lang="sv-SE" dirty="0" err="1"/>
              <a:t>t.ex</a:t>
            </a:r>
            <a:r>
              <a:rPr lang="sv-SE" dirty="0"/>
              <a:t> Sara kultur hus) vill vi ta nästa steg och se om vi kan även inkludera </a:t>
            </a:r>
            <a:r>
              <a:rPr lang="sv-SE" dirty="0" err="1"/>
              <a:t>cirkularitet</a:t>
            </a:r>
            <a:r>
              <a:rPr lang="sv-SE" dirty="0"/>
              <a:t> vår byggande.</a:t>
            </a:r>
          </a:p>
          <a:p>
            <a:endParaRPr lang="sv-SE" dirty="0"/>
          </a:p>
          <a:p>
            <a:r>
              <a:rPr lang="sv-SE" dirty="0"/>
              <a:t>Vi har ett pågående projekt Framtidens design, hur ska vi bygga idag för att kunna återbruka imorgon.</a:t>
            </a:r>
          </a:p>
          <a:p>
            <a:endParaRPr lang="sv-SE" dirty="0"/>
          </a:p>
          <a:p>
            <a:r>
              <a:rPr lang="sv-SE" dirty="0"/>
              <a:t>VI har tittat på många aspekter, men jag vil presentrare del resultat som handlar om CO2 besparingar i </a:t>
            </a:r>
            <a:r>
              <a:rPr lang="sv-SE" dirty="0" err="1"/>
              <a:t>demonstratorer</a:t>
            </a:r>
            <a:r>
              <a:rPr lang="sv-SE" dirty="0"/>
              <a:t>.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E7C5C-528A-43F9-B043-63C87456CA4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915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Demo 2 </a:t>
            </a:r>
            <a:r>
              <a:rPr lang="en-US" dirty="0" err="1"/>
              <a:t>Flexibelbyggnade</a:t>
            </a:r>
            <a:r>
              <a:rPr lang="en-US" dirty="0"/>
              <a:t> </a:t>
            </a:r>
            <a:r>
              <a:rPr lang="en-US" dirty="0" err="1"/>
              <a:t>i</a:t>
            </a:r>
            <a:r>
              <a:rPr lang="en-US" dirty="0"/>
              <a:t> </a:t>
            </a:r>
            <a:r>
              <a:rPr lang="en-US" dirty="0" err="1"/>
              <a:t>planelement</a:t>
            </a:r>
            <a:endParaRPr lang="en-US" dirty="0"/>
          </a:p>
          <a:p>
            <a:r>
              <a:rPr lang="sv-SE" sz="1200" dirty="0">
                <a:solidFill>
                  <a:srgbClr val="000000"/>
                </a:solidFill>
                <a:latin typeface="Calibri" panose="020F0502020204030204" pitchFamily="34" charset="0"/>
                <a:cs typeface="Times New Roman" panose="02020603050405020304" pitchFamily="18" charset="0"/>
              </a:rPr>
              <a:t>En flexibel demonterbar byggnad som kan ändras, flyttas och byggas på vid behov.</a:t>
            </a:r>
          </a:p>
          <a:p>
            <a:endParaRPr lang="sv-SE" sz="1200" dirty="0">
              <a:solidFill>
                <a:srgbClr val="000000"/>
              </a:solidFill>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t>Produktionen utförs </a:t>
            </a:r>
            <a:r>
              <a:rPr lang="sv-SE" sz="1200" b="0" dirty="0" err="1"/>
              <a:t>väderskyddat</a:t>
            </a:r>
            <a:r>
              <a:rPr lang="sv-SE" sz="1200" b="0" dirty="0"/>
              <a:t> i fabrik och på byggplatsen görs grundläggning, montage och bland annat tak och installationer. </a:t>
            </a:r>
          </a:p>
          <a:p>
            <a:endParaRPr lang="en-US" dirty="0"/>
          </a:p>
          <a:p>
            <a:r>
              <a:rPr lang="en-US" dirty="0" err="1"/>
              <a:t>Huset</a:t>
            </a:r>
            <a:r>
              <a:rPr lang="en-US" dirty="0"/>
              <a:t> till </a:t>
            </a:r>
            <a:r>
              <a:rPr lang="en-US" dirty="0" err="1"/>
              <a:t>höger</a:t>
            </a:r>
            <a:r>
              <a:rPr lang="en-US" dirty="0"/>
              <a:t> </a:t>
            </a:r>
            <a:r>
              <a:rPr lang="en-US" dirty="0" err="1"/>
              <a:t>är</a:t>
            </a:r>
            <a:r>
              <a:rPr lang="en-US" dirty="0"/>
              <a:t> </a:t>
            </a:r>
            <a:r>
              <a:rPr lang="en-US" dirty="0" err="1"/>
              <a:t>nyproduserat</a:t>
            </a:r>
            <a:r>
              <a:rPr lang="en-US" dirty="0"/>
              <a:t> </a:t>
            </a:r>
            <a:r>
              <a:rPr lang="en-US" dirty="0" err="1"/>
              <a:t>planelemt</a:t>
            </a:r>
            <a:r>
              <a:rPr lang="en-US" dirty="0"/>
              <a:t> </a:t>
            </a:r>
            <a:r>
              <a:rPr lang="en-US" dirty="0" err="1"/>
              <a:t>hus</a:t>
            </a:r>
            <a:r>
              <a:rPr lang="en-US" dirty="0"/>
              <a:t> </a:t>
            </a:r>
            <a:r>
              <a:rPr lang="en-US" dirty="0" err="1"/>
              <a:t>och</a:t>
            </a:r>
            <a:r>
              <a:rPr lang="en-US" dirty="0"/>
              <a:t> </a:t>
            </a:r>
            <a:r>
              <a:rPr lang="en-US" dirty="0" err="1"/>
              <a:t>högst</a:t>
            </a:r>
            <a:r>
              <a:rPr lang="en-US" dirty="0"/>
              <a:t> </a:t>
            </a:r>
            <a:r>
              <a:rPr lang="en-US" dirty="0" err="1"/>
              <a:t>upp</a:t>
            </a:r>
            <a:r>
              <a:rPr lang="en-US" dirty="0"/>
              <a:t> till </a:t>
            </a:r>
            <a:r>
              <a:rPr lang="en-US" dirty="0" err="1"/>
              <a:t>vänser</a:t>
            </a:r>
            <a:r>
              <a:rPr lang="en-US" dirty="0"/>
              <a:t> </a:t>
            </a:r>
            <a:r>
              <a:rPr lang="en-US" dirty="0" err="1"/>
              <a:t>hus</a:t>
            </a:r>
            <a:r>
              <a:rPr lang="en-US" dirty="0"/>
              <a:t> </a:t>
            </a:r>
            <a:r>
              <a:rPr lang="en-US" dirty="0" err="1"/>
              <a:t>efter</a:t>
            </a:r>
            <a:r>
              <a:rPr lang="en-US" dirty="0"/>
              <a:t> </a:t>
            </a:r>
            <a:r>
              <a:rPr lang="en-US" dirty="0" err="1"/>
              <a:t>ombyggnationer</a:t>
            </a:r>
            <a:r>
              <a:rPr lang="en-US" dirty="0"/>
              <a:t>.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6E9DD-9820-42B2-8925-AA6367F279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83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Fas 1. En 2 </a:t>
            </a:r>
            <a:r>
              <a:rPr lang="sv-SE" dirty="0" err="1"/>
              <a:t>våningahus</a:t>
            </a:r>
            <a:r>
              <a:rPr lang="sv-SE" dirty="0"/>
              <a:t> i planelement byggs</a:t>
            </a:r>
          </a:p>
          <a:p>
            <a:r>
              <a:rPr lang="sv-SE" dirty="0"/>
              <a:t>Fas 2. Invändig ombyggnation (tänk att man ändrar en kontorslokal eller hyresrätt till </a:t>
            </a:r>
            <a:r>
              <a:rPr lang="sv-SE" dirty="0" err="1"/>
              <a:t>stundent</a:t>
            </a:r>
            <a:r>
              <a:rPr lang="sv-SE" dirty="0"/>
              <a:t> </a:t>
            </a:r>
            <a:r>
              <a:rPr lang="sv-SE" dirty="0" err="1"/>
              <a:t>lgh</a:t>
            </a:r>
            <a:r>
              <a:rPr lang="sv-SE" dirty="0"/>
              <a:t> eller vice versa)</a:t>
            </a:r>
          </a:p>
          <a:p>
            <a:r>
              <a:rPr lang="sv-SE" dirty="0"/>
              <a:t>Fas 3. Huset flyttas (det finns behov av studentbostäder på ett annat plats)</a:t>
            </a:r>
          </a:p>
          <a:p>
            <a:r>
              <a:rPr lang="sv-SE" dirty="0"/>
              <a:t>Fas 4. Påbyggnad från 2 till 4 våningar</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E7C5C-528A-43F9-B043-63C87456CA4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540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CO2e utsläpp</a:t>
            </a:r>
          </a:p>
          <a:p>
            <a:r>
              <a:rPr lang="sv-SE" dirty="0"/>
              <a:t>Nyproduktion </a:t>
            </a:r>
            <a:r>
              <a:rPr lang="sv-SE" b="1" dirty="0"/>
              <a:t>191</a:t>
            </a:r>
            <a:r>
              <a:rPr lang="sv-SE" dirty="0"/>
              <a:t> kg CO2e/m2</a:t>
            </a:r>
          </a:p>
          <a:p>
            <a:r>
              <a:rPr lang="sv-SE" dirty="0"/>
              <a:t>Ombyggnation </a:t>
            </a:r>
            <a:r>
              <a:rPr lang="sv-SE" b="1" dirty="0"/>
              <a:t>1</a:t>
            </a:r>
            <a:r>
              <a:rPr lang="sv-SE" dirty="0"/>
              <a:t> kg CO2e/m2</a:t>
            </a:r>
          </a:p>
          <a:p>
            <a:r>
              <a:rPr lang="sv-SE" dirty="0"/>
              <a:t>Flytta av byggnad </a:t>
            </a:r>
            <a:r>
              <a:rPr lang="sv-SE" b="1" dirty="0"/>
              <a:t>80kg</a:t>
            </a:r>
            <a:r>
              <a:rPr lang="sv-SE" dirty="0"/>
              <a:t> CO2e/m2</a:t>
            </a:r>
          </a:p>
          <a:p>
            <a:r>
              <a:rPr lang="sv-SE" dirty="0"/>
              <a:t>Påbyggnad </a:t>
            </a:r>
            <a:r>
              <a:rPr lang="sv-SE" b="1" dirty="0"/>
              <a:t>141</a:t>
            </a:r>
            <a:r>
              <a:rPr lang="sv-SE" dirty="0"/>
              <a:t> kg CO2e/m2 (OBS att grundläggning ingår inte </a:t>
            </a:r>
            <a:r>
              <a:rPr lang="sv-SE" dirty="0" err="1"/>
              <a:t>påbyggnade</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E7C5C-528A-43F9-B043-63C87456CA4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60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457256">
              <a:defRPr/>
            </a:pPr>
            <a:r>
              <a:rPr lang="sv-SE" sz="1400" b="0" u="sng" dirty="0">
                <a:solidFill>
                  <a:srgbClr val="0070C0"/>
                </a:solidFill>
                <a:latin typeface="Calibri Light" panose="020F0302020204030204"/>
              </a:rPr>
              <a:t>Demo 1:  Modulärt demonterbar hus i volym-moduler med trästomme</a:t>
            </a:r>
          </a:p>
          <a:p>
            <a:pPr algn="just"/>
            <a:endParaRPr lang="sv-SE" sz="100" b="0" dirty="0"/>
          </a:p>
          <a:p>
            <a:pPr algn="just"/>
            <a:r>
              <a:rPr lang="sv-SE" sz="1200" b="0" dirty="0"/>
              <a:t>Demo 1 handlar om industriellt tillverkade volym-moduler av trä som ska vara demonterbara och kunna återanvändas. Produktionen av volymer utförs </a:t>
            </a:r>
            <a:r>
              <a:rPr lang="sv-SE" sz="1200" b="0" dirty="0" err="1"/>
              <a:t>väderskyddat</a:t>
            </a:r>
            <a:r>
              <a:rPr lang="sv-SE" sz="1200" b="0" dirty="0"/>
              <a:t> i fabrik och på byggplatsen görs grundläggning, volym-montage och bland annat tak och delar av installationer. </a:t>
            </a: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E7C5C-528A-43F9-B043-63C87456CA4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2414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ida_blå">
    <p:bg>
      <p:bgPr>
        <a:solidFill>
          <a:srgbClr val="262262"/>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1742BB7-34A3-4595-9362-B59D8B0AA4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15617" y="206979"/>
            <a:ext cx="2582530" cy="1110191"/>
          </a:xfrm>
          <a:prstGeom prst="rect">
            <a:avLst/>
          </a:prstGeom>
        </p:spPr>
      </p:pic>
      <p:sp>
        <p:nvSpPr>
          <p:cNvPr id="7" name="Rubrik 1">
            <a:extLst>
              <a:ext uri="{FF2B5EF4-FFF2-40B4-BE49-F238E27FC236}">
                <a16:creationId xmlns:a16="http://schemas.microsoft.com/office/drawing/2014/main" id="{13AFAC1C-44E0-4894-84F3-D0259B6A9BE9}"/>
              </a:ext>
            </a:extLst>
          </p:cNvPr>
          <p:cNvSpPr>
            <a:spLocks noGrp="1"/>
          </p:cNvSpPr>
          <p:nvPr>
            <p:ph type="ctrTitle" hasCustomPrompt="1"/>
          </p:nvPr>
        </p:nvSpPr>
        <p:spPr>
          <a:xfrm>
            <a:off x="421978" y="1697572"/>
            <a:ext cx="8206597" cy="2059338"/>
          </a:xfrm>
        </p:spPr>
        <p:txBody>
          <a:bodyPr anchor="b">
            <a:noAutofit/>
          </a:bodyPr>
          <a:lstStyle>
            <a:lvl1pPr algn="l">
              <a:defRPr sz="7200" spc="-150" baseline="0">
                <a:solidFill>
                  <a:srgbClr val="199CD9"/>
                </a:solidFill>
                <a:latin typeface="Source Sans Pro Semibold" panose="020B0603030403020204" pitchFamily="34" charset="0"/>
              </a:defRPr>
            </a:lvl1pPr>
          </a:lstStyle>
          <a:p>
            <a:r>
              <a:rPr lang="sv-SE"/>
              <a:t>Presentationens rubrik skrivs här</a:t>
            </a:r>
          </a:p>
        </p:txBody>
      </p:sp>
      <p:sp>
        <p:nvSpPr>
          <p:cNvPr id="8" name="Platshållare för text 8">
            <a:extLst>
              <a:ext uri="{FF2B5EF4-FFF2-40B4-BE49-F238E27FC236}">
                <a16:creationId xmlns:a16="http://schemas.microsoft.com/office/drawing/2014/main" id="{0F641A72-8DD5-4A24-88E9-4E68B956CB78}"/>
              </a:ext>
            </a:extLst>
          </p:cNvPr>
          <p:cNvSpPr>
            <a:spLocks noGrp="1"/>
          </p:cNvSpPr>
          <p:nvPr>
            <p:ph type="body" sz="quarter" idx="13" hasCustomPrompt="1"/>
          </p:nvPr>
        </p:nvSpPr>
        <p:spPr>
          <a:xfrm>
            <a:off x="444280" y="3974946"/>
            <a:ext cx="8182867" cy="3206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Namn</a:t>
            </a:r>
          </a:p>
        </p:txBody>
      </p:sp>
      <p:sp>
        <p:nvSpPr>
          <p:cNvPr id="10" name="Platshållare för text 10">
            <a:extLst>
              <a:ext uri="{FF2B5EF4-FFF2-40B4-BE49-F238E27FC236}">
                <a16:creationId xmlns:a16="http://schemas.microsoft.com/office/drawing/2014/main" id="{B4C2D811-DBB8-4967-8307-4F04CC10BD25}"/>
              </a:ext>
            </a:extLst>
          </p:cNvPr>
          <p:cNvSpPr>
            <a:spLocks noGrp="1"/>
          </p:cNvSpPr>
          <p:nvPr>
            <p:ph type="body" sz="quarter" idx="14" hasCustomPrompt="1"/>
          </p:nvPr>
        </p:nvSpPr>
        <p:spPr>
          <a:xfrm>
            <a:off x="444280" y="4329868"/>
            <a:ext cx="8182867" cy="3528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Organisation/Förvaltning</a:t>
            </a:r>
          </a:p>
        </p:txBody>
      </p:sp>
      <p:sp>
        <p:nvSpPr>
          <p:cNvPr id="12" name="Platshållare för text 12">
            <a:extLst>
              <a:ext uri="{FF2B5EF4-FFF2-40B4-BE49-F238E27FC236}">
                <a16:creationId xmlns:a16="http://schemas.microsoft.com/office/drawing/2014/main" id="{44C03BEE-69FC-4395-A685-7FA5CE9C02DB}"/>
              </a:ext>
            </a:extLst>
          </p:cNvPr>
          <p:cNvSpPr>
            <a:spLocks noGrp="1"/>
          </p:cNvSpPr>
          <p:nvPr>
            <p:ph type="body" sz="quarter" idx="15" hasCustomPrompt="1"/>
          </p:nvPr>
        </p:nvSpPr>
        <p:spPr>
          <a:xfrm>
            <a:off x="444280" y="4720045"/>
            <a:ext cx="8182867" cy="367716"/>
          </a:xfrm>
        </p:spPr>
        <p:txBody>
          <a:bodyPr/>
          <a:lstStyle>
            <a:lvl1pPr marL="0" indent="0" algn="l">
              <a:buNone/>
              <a:defRPr lang="sv-SE" sz="1800" kern="1200" baseline="0" dirty="0" smtClean="0">
                <a:solidFill>
                  <a:schemeClr val="bg1"/>
                </a:solidFill>
                <a:latin typeface="Source Sans Pro" panose="020B0503030403020204" pitchFamily="34" charset="0"/>
                <a:ea typeface="+mn-ea"/>
                <a:cs typeface="+mn-cs"/>
              </a:defRPr>
            </a:lvl1pPr>
          </a:lstStyle>
          <a:p>
            <a:pPr lvl="0"/>
            <a:r>
              <a:rPr lang="sv-SE"/>
              <a:t>Datum (Skrivs datum, månad, år, t ex 21 maj 2016</a:t>
            </a:r>
          </a:p>
        </p:txBody>
      </p:sp>
    </p:spTree>
    <p:extLst>
      <p:ext uri="{BB962C8B-B14F-4D97-AF65-F5344CB8AC3E}">
        <p14:creationId xmlns:p14="http://schemas.microsoft.com/office/powerpoint/2010/main" val="1580953940"/>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One Column + Small Imag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25" y="1233488"/>
            <a:ext cx="5868988" cy="863600"/>
          </a:xfrm>
          <a:prstGeom prst="rect">
            <a:avLst/>
          </a:prstGeom>
        </p:spPr>
        <p:txBody>
          <a:bodyPr/>
          <a:lstStyle>
            <a:lvl1pPr>
              <a:lnSpc>
                <a:spcPct val="100000"/>
              </a:lnSpc>
              <a:defRPr>
                <a:solidFill>
                  <a:schemeClr val="tx1"/>
                </a:solidFill>
                <a:latin typeface="Montserrat" pitchFamily="2" charset="77"/>
              </a:defRPr>
            </a:lvl1pPr>
          </a:lstStyle>
          <a:p>
            <a:r>
              <a:rPr lang="sv-SE" noProof="0"/>
              <a:t>Insert slide title here</a:t>
            </a:r>
          </a:p>
        </p:txBody>
      </p:sp>
      <p:cxnSp>
        <p:nvCxnSpPr>
          <p:cNvPr id="7" name="Connecteur droit 6">
            <a:extLst>
              <a:ext uri="{FF2B5EF4-FFF2-40B4-BE49-F238E27FC236}">
                <a16:creationId xmlns:a16="http://schemas.microsoft.com/office/drawing/2014/main" id="{A8107465-DA36-9940-A5CD-7BE9F288A6E9}"/>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9144002" y="765175"/>
            <a:ext cx="3047998"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sv-SE" noProof="0"/>
              <a:t>Insert hero image here</a:t>
            </a:r>
          </a:p>
        </p:txBody>
      </p:sp>
      <p:sp>
        <p:nvSpPr>
          <p:cNvPr id="10" name="Espace réservé du contenu 5">
            <a:extLst>
              <a:ext uri="{FF2B5EF4-FFF2-40B4-BE49-F238E27FC236}">
                <a16:creationId xmlns:a16="http://schemas.microsoft.com/office/drawing/2014/main" id="{9BF21FE6-BD4D-BA40-B273-BEE5A686673A}"/>
              </a:ext>
            </a:extLst>
          </p:cNvPr>
          <p:cNvSpPr>
            <a:spLocks noGrp="1"/>
          </p:cNvSpPr>
          <p:nvPr>
            <p:ph sz="quarter" idx="14" hasCustomPrompt="1"/>
          </p:nvPr>
        </p:nvSpPr>
        <p:spPr>
          <a:xfrm>
            <a:off x="1774826" y="3284538"/>
            <a:ext cx="5868988" cy="2808288"/>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sv-SE" noProof="0"/>
              <a:t>Insert slide content here</a:t>
            </a:r>
          </a:p>
        </p:txBody>
      </p:sp>
      <p:sp>
        <p:nvSpPr>
          <p:cNvPr id="9" name="Sous-titre 2">
            <a:extLst>
              <a:ext uri="{FF2B5EF4-FFF2-40B4-BE49-F238E27FC236}">
                <a16:creationId xmlns:a16="http://schemas.microsoft.com/office/drawing/2014/main" id="{F94C0708-83E4-9541-8B92-DF6F3225B81A}"/>
              </a:ext>
            </a:extLst>
          </p:cNvPr>
          <p:cNvSpPr>
            <a:spLocks noGrp="1"/>
          </p:cNvSpPr>
          <p:nvPr>
            <p:ph type="subTitle" idx="1" hasCustomPrompt="1"/>
          </p:nvPr>
        </p:nvSpPr>
        <p:spPr>
          <a:xfrm>
            <a:off x="1882775" y="765175"/>
            <a:ext cx="1080917" cy="230832"/>
          </a:xfrm>
          <a:prstGeom prst="rect">
            <a:avLst/>
          </a:prstGeom>
          <a:solidFill>
            <a:schemeClr val="accent4"/>
          </a:solidFill>
        </p:spPr>
        <p:txBody>
          <a:bodyPr vert="horz" wrap="squar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noProof="0"/>
              <a:t>Section name</a:t>
            </a:r>
          </a:p>
        </p:txBody>
      </p:sp>
    </p:spTree>
    <p:extLst>
      <p:ext uri="{BB962C8B-B14F-4D97-AF65-F5344CB8AC3E}">
        <p14:creationId xmlns:p14="http://schemas.microsoft.com/office/powerpoint/2010/main" val="12864606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mall image v4">
    <p:spTree>
      <p:nvGrpSpPr>
        <p:cNvPr id="1" name=""/>
        <p:cNvGrpSpPr/>
        <p:nvPr/>
      </p:nvGrpSpPr>
      <p:grpSpPr>
        <a:xfrm>
          <a:off x="0" y="0"/>
          <a:ext cx="0" cy="0"/>
          <a:chOff x="0" y="0"/>
          <a:chExt cx="0" cy="0"/>
        </a:xfrm>
      </p:grpSpPr>
      <p:sp>
        <p:nvSpPr>
          <p:cNvPr id="7" name="Picture Placeholder 29">
            <a:extLst>
              <a:ext uri="{FF2B5EF4-FFF2-40B4-BE49-F238E27FC236}">
                <a16:creationId xmlns:a16="http://schemas.microsoft.com/office/drawing/2014/main" id="{5406A148-0B99-C646-AFD8-59771F3A6744}"/>
              </a:ext>
            </a:extLst>
          </p:cNvPr>
          <p:cNvSpPr>
            <a:spLocks noGrp="1"/>
          </p:cNvSpPr>
          <p:nvPr>
            <p:ph type="pic" sz="quarter" idx="13" hasCustomPrompt="1"/>
          </p:nvPr>
        </p:nvSpPr>
        <p:spPr>
          <a:xfrm>
            <a:off x="0" y="765175"/>
            <a:ext cx="3035300"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sv-SE" noProof="0"/>
              <a:t>Insert hero image here</a:t>
            </a:r>
          </a:p>
        </p:txBody>
      </p:sp>
      <p:sp>
        <p:nvSpPr>
          <p:cNvPr id="2" name="Title 1"/>
          <p:cNvSpPr>
            <a:spLocks noGrp="1"/>
          </p:cNvSpPr>
          <p:nvPr>
            <p:ph type="title" hasCustomPrompt="1"/>
          </p:nvPr>
        </p:nvSpPr>
        <p:spPr>
          <a:xfrm>
            <a:off x="4577316" y="1233488"/>
            <a:ext cx="6090684" cy="863601"/>
          </a:xfrm>
          <a:prstGeom prst="rect">
            <a:avLst/>
          </a:prstGeom>
        </p:spPr>
        <p:txBody>
          <a:bodyPr/>
          <a:lstStyle>
            <a:lvl1pPr>
              <a:lnSpc>
                <a:spcPct val="100000"/>
              </a:lnSpc>
              <a:defRPr>
                <a:solidFill>
                  <a:schemeClr val="tx1"/>
                </a:solidFill>
                <a:latin typeface="Montserrat" pitchFamily="2" charset="77"/>
              </a:defRPr>
            </a:lvl1pPr>
          </a:lstStyle>
          <a:p>
            <a:r>
              <a:rPr lang="sv-SE" noProof="0"/>
              <a:t>Insert slide title here</a:t>
            </a:r>
          </a:p>
        </p:txBody>
      </p:sp>
      <p:sp>
        <p:nvSpPr>
          <p:cNvPr id="9" name="Espace réservé du contenu 5">
            <a:extLst>
              <a:ext uri="{FF2B5EF4-FFF2-40B4-BE49-F238E27FC236}">
                <a16:creationId xmlns:a16="http://schemas.microsoft.com/office/drawing/2014/main" id="{2512BE42-6582-0545-ABDF-161246E5770C}"/>
              </a:ext>
            </a:extLst>
          </p:cNvPr>
          <p:cNvSpPr>
            <a:spLocks noGrp="1"/>
          </p:cNvSpPr>
          <p:nvPr>
            <p:ph sz="quarter" idx="14" hasCustomPrompt="1"/>
          </p:nvPr>
        </p:nvSpPr>
        <p:spPr>
          <a:xfrm>
            <a:off x="4584698" y="3298444"/>
            <a:ext cx="6083302" cy="2794382"/>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sv-SE" noProof="0"/>
              <a:t>Insert slide content here</a:t>
            </a:r>
          </a:p>
        </p:txBody>
      </p:sp>
      <p:sp>
        <p:nvSpPr>
          <p:cNvPr id="10" name="Sous-titre 2">
            <a:extLst>
              <a:ext uri="{FF2B5EF4-FFF2-40B4-BE49-F238E27FC236}">
                <a16:creationId xmlns:a16="http://schemas.microsoft.com/office/drawing/2014/main" id="{C9423575-8BE5-2347-B766-601788C53C50}"/>
              </a:ext>
            </a:extLst>
          </p:cNvPr>
          <p:cNvSpPr>
            <a:spLocks noGrp="1"/>
          </p:cNvSpPr>
          <p:nvPr>
            <p:ph type="subTitle" idx="1" hasCustomPrompt="1"/>
          </p:nvPr>
        </p:nvSpPr>
        <p:spPr>
          <a:xfrm>
            <a:off x="4678916" y="773456"/>
            <a:ext cx="1085118" cy="230832"/>
          </a:xfrm>
          <a:prstGeom prst="rect">
            <a:avLst/>
          </a:prstGeom>
          <a:solidFill>
            <a:schemeClr val="accent4"/>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noProof="0"/>
              <a:t>Section name</a:t>
            </a:r>
          </a:p>
        </p:txBody>
      </p:sp>
    </p:spTree>
    <p:extLst>
      <p:ext uri="{BB962C8B-B14F-4D97-AF65-F5344CB8AC3E}">
        <p14:creationId xmlns:p14="http://schemas.microsoft.com/office/powerpoint/2010/main" val="36630435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E136F9-4007-46F1-80CD-61B9303CA012}"/>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AC6FD8F2-BA1A-4C49-8F27-2BC86873CA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D175C28B-1BB8-4FE4-BF88-7FE474255356}"/>
              </a:ext>
            </a:extLst>
          </p:cNvPr>
          <p:cNvSpPr>
            <a:spLocks noGrp="1"/>
          </p:cNvSpPr>
          <p:nvPr>
            <p:ph type="dt" sz="half" idx="10"/>
          </p:nvPr>
        </p:nvSpPr>
        <p:spPr/>
        <p:txBody>
          <a:bodyPr/>
          <a:lstStyle/>
          <a:p>
            <a:fld id="{29F569B4-261F-4B9E-A104-25A8D5904939}" type="datetimeFigureOut">
              <a:rPr lang="sv-SE" smtClean="0"/>
              <a:t>2023-11-22</a:t>
            </a:fld>
            <a:endParaRPr lang="sv-SE"/>
          </a:p>
        </p:txBody>
      </p:sp>
      <p:sp>
        <p:nvSpPr>
          <p:cNvPr id="5" name="Platshållare för sidfot 4">
            <a:extLst>
              <a:ext uri="{FF2B5EF4-FFF2-40B4-BE49-F238E27FC236}">
                <a16:creationId xmlns:a16="http://schemas.microsoft.com/office/drawing/2014/main" id="{0E34EE88-FA30-496C-9473-021BB97FF02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7F65F5F-DD4C-4A34-A72B-FB2A0C61BC7E}"/>
              </a:ext>
            </a:extLst>
          </p:cNvPr>
          <p:cNvSpPr>
            <a:spLocks noGrp="1"/>
          </p:cNvSpPr>
          <p:nvPr>
            <p:ph type="sldNum" sz="quarter" idx="12"/>
          </p:nvPr>
        </p:nvSpPr>
        <p:spPr/>
        <p:txBody>
          <a:bodyPr/>
          <a:lstStyle/>
          <a:p>
            <a:fld id="{3C14FE15-23AD-44D9-AD8A-18B4B47B5D1B}" type="slidenum">
              <a:rPr lang="sv-SE" smtClean="0"/>
              <a:t>‹#›</a:t>
            </a:fld>
            <a:endParaRPr lang="sv-SE"/>
          </a:p>
        </p:txBody>
      </p:sp>
    </p:spTree>
    <p:extLst>
      <p:ext uri="{BB962C8B-B14F-4D97-AF65-F5344CB8AC3E}">
        <p14:creationId xmlns:p14="http://schemas.microsoft.com/office/powerpoint/2010/main" val="2705122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2 Columns + Small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33" y="1233488"/>
            <a:ext cx="5868980" cy="863600"/>
          </a:xfrm>
          <a:prstGeom prst="rect">
            <a:avLst/>
          </a:prstGeom>
        </p:spPr>
        <p:txBody>
          <a:bodyPr/>
          <a:lstStyle>
            <a:lvl1pPr>
              <a:lnSpc>
                <a:spcPct val="100000"/>
              </a:lnSpc>
              <a:defRPr>
                <a:solidFill>
                  <a:schemeClr val="tx1"/>
                </a:solidFill>
                <a:latin typeface="Montserrat" pitchFamily="2" charset="77"/>
              </a:defRPr>
            </a:lvl1pPr>
          </a:lstStyle>
          <a:p>
            <a:r>
              <a:rPr lang="sv-SE" noProof="1"/>
              <a:t>Insert slide title here</a:t>
            </a:r>
          </a:p>
        </p:txBody>
      </p:sp>
      <p:cxnSp>
        <p:nvCxnSpPr>
          <p:cNvPr id="6" name="Connecteur droit 5">
            <a:extLst>
              <a:ext uri="{FF2B5EF4-FFF2-40B4-BE49-F238E27FC236}">
                <a16:creationId xmlns:a16="http://schemas.microsoft.com/office/drawing/2014/main" id="{CD7DDED3-1DAE-8E49-971B-21E395DCFE10}"/>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10" name="Espace réservé du contenu 5">
            <a:extLst>
              <a:ext uri="{FF2B5EF4-FFF2-40B4-BE49-F238E27FC236}">
                <a16:creationId xmlns:a16="http://schemas.microsoft.com/office/drawing/2014/main" id="{A7B7CCA2-57AA-0C45-B16A-843A62AE92F4}"/>
              </a:ext>
            </a:extLst>
          </p:cNvPr>
          <p:cNvSpPr>
            <a:spLocks noGrp="1"/>
          </p:cNvSpPr>
          <p:nvPr>
            <p:ph sz="quarter" idx="14" hasCustomPrompt="1"/>
          </p:nvPr>
        </p:nvSpPr>
        <p:spPr>
          <a:xfrm>
            <a:off x="1774824" y="3284539"/>
            <a:ext cx="4321173" cy="2817056"/>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sv-SE" noProof="1"/>
              <a:t>Insert slide content here</a:t>
            </a:r>
          </a:p>
        </p:txBody>
      </p:sp>
      <p:sp>
        <p:nvSpPr>
          <p:cNvPr id="9" name="Espace réservé du contenu 5">
            <a:extLst>
              <a:ext uri="{FF2B5EF4-FFF2-40B4-BE49-F238E27FC236}">
                <a16:creationId xmlns:a16="http://schemas.microsoft.com/office/drawing/2014/main" id="{48B7F111-0A58-2046-9EF2-BF4F50A0E9BD}"/>
              </a:ext>
            </a:extLst>
          </p:cNvPr>
          <p:cNvSpPr>
            <a:spLocks noGrp="1"/>
          </p:cNvSpPr>
          <p:nvPr>
            <p:ph sz="quarter" idx="17" hasCustomPrompt="1"/>
          </p:nvPr>
        </p:nvSpPr>
        <p:spPr>
          <a:xfrm>
            <a:off x="6342860" y="3284539"/>
            <a:ext cx="4321173" cy="2817056"/>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sv-SE" noProof="1"/>
              <a:t>Insert slide content here</a:t>
            </a:r>
          </a:p>
        </p:txBody>
      </p:sp>
      <p:sp>
        <p:nvSpPr>
          <p:cNvPr id="8" name="Sous-titre 2">
            <a:extLst>
              <a:ext uri="{FF2B5EF4-FFF2-40B4-BE49-F238E27FC236}">
                <a16:creationId xmlns:a16="http://schemas.microsoft.com/office/drawing/2014/main" id="{C6CA6728-E119-A440-9891-541FAFE976E4}"/>
              </a:ext>
            </a:extLst>
          </p:cNvPr>
          <p:cNvSpPr>
            <a:spLocks noGrp="1"/>
          </p:cNvSpPr>
          <p:nvPr>
            <p:ph type="subTitle" idx="1" hasCustomPrompt="1"/>
          </p:nvPr>
        </p:nvSpPr>
        <p:spPr>
          <a:xfrm>
            <a:off x="1882775" y="780125"/>
            <a:ext cx="1094601" cy="234635"/>
          </a:xfrm>
          <a:prstGeom prst="rect">
            <a:avLst/>
          </a:prstGeom>
          <a:solidFill>
            <a:schemeClr val="accent4"/>
          </a:solidFill>
        </p:spPr>
        <p:txBody>
          <a:bodyPr vert="horz" wrap="squar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noProof="1"/>
              <a:t>Section name</a:t>
            </a:r>
          </a:p>
        </p:txBody>
      </p:sp>
    </p:spTree>
    <p:extLst>
      <p:ext uri="{BB962C8B-B14F-4D97-AF65-F5344CB8AC3E}">
        <p14:creationId xmlns:p14="http://schemas.microsoft.com/office/powerpoint/2010/main" val="29697620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11/22/23</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5570">
              <a:lnSpc>
                <a:spcPts val="1240"/>
              </a:lnSpc>
            </a:pPr>
            <a:fld id="{81D60167-4931-47E6-BA6A-407CBD079E47}" type="slidenum">
              <a:rPr dirty="0"/>
              <a:t>‹#›</a:t>
            </a:fld>
            <a:endParaRPr dirty="0"/>
          </a:p>
        </p:txBody>
      </p:sp>
    </p:spTree>
    <p:extLst>
      <p:ext uri="{BB962C8B-B14F-4D97-AF65-F5344CB8AC3E}">
        <p14:creationId xmlns:p14="http://schemas.microsoft.com/office/powerpoint/2010/main" val="162654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11/22/23</a:t>
            </a:fld>
            <a:endParaRPr lang="en-US"/>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5570">
              <a:lnSpc>
                <a:spcPts val="1240"/>
              </a:lnSpc>
            </a:pPr>
            <a:fld id="{81D60167-4931-47E6-BA6A-407CBD079E47}" type="slidenum">
              <a:rPr dirty="0"/>
              <a:t>‹#›</a:t>
            </a:fld>
            <a:endParaRPr dirty="0"/>
          </a:p>
        </p:txBody>
      </p:sp>
    </p:spTree>
    <p:extLst>
      <p:ext uri="{BB962C8B-B14F-4D97-AF65-F5344CB8AC3E}">
        <p14:creationId xmlns:p14="http://schemas.microsoft.com/office/powerpoint/2010/main" val="266834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email">
            <a:extLst>
              <a:ext uri="{28A0092B-C50C-407E-A947-70E740481C1C}">
                <a14:useLocalDpi xmlns:a14="http://schemas.microsoft.com/office/drawing/2010/main"/>
              </a:ext>
            </a:extLst>
          </a:blip>
          <a:stretch>
            <a:fillRect/>
          </a:stretch>
        </p:blipFill>
        <p:spPr>
          <a:xfrm>
            <a:off x="11641835" y="6204203"/>
            <a:ext cx="394716" cy="509016"/>
          </a:xfrm>
          <a:prstGeom prst="rect">
            <a:avLst/>
          </a:prstGeom>
        </p:spPr>
      </p:pic>
      <p:sp>
        <p:nvSpPr>
          <p:cNvPr id="2" name="Holder 2"/>
          <p:cNvSpPr>
            <a:spLocks noGrp="1"/>
          </p:cNvSpPr>
          <p:nvPr>
            <p:ph type="title"/>
          </p:nvPr>
        </p:nvSpPr>
        <p:spPr/>
        <p:txBody>
          <a:bodyPr lIns="0" tIns="0" rIns="0" bIns="0"/>
          <a:lstStyle>
            <a:lvl1pPr>
              <a:defRPr sz="4200" b="1" i="0">
                <a:solidFill>
                  <a:schemeClr val="tx1"/>
                </a:solidFill>
                <a:latin typeface="Gill Sans MT"/>
                <a:cs typeface="Gill Sans 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7597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email">
            <a:extLst>
              <a:ext uri="{28A0092B-C50C-407E-A947-70E740481C1C}">
                <a14:useLocalDpi xmlns:a14="http://schemas.microsoft.com/office/drawing/2010/main"/>
              </a:ext>
            </a:extLst>
          </a:blip>
          <a:stretch>
            <a:fillRect/>
          </a:stretch>
        </p:blipFill>
        <p:spPr>
          <a:xfrm>
            <a:off x="11641836" y="6204204"/>
            <a:ext cx="394716" cy="509016"/>
          </a:xfrm>
          <a:prstGeom prst="rect">
            <a:avLst/>
          </a:prstGeom>
        </p:spPr>
      </p:pic>
      <p:pic>
        <p:nvPicPr>
          <p:cNvPr id="17" name="bg object 17"/>
          <p:cNvPicPr/>
          <p:nvPr/>
        </p:nvPicPr>
        <p:blipFill>
          <a:blip r:embed="rId3" cstate="email">
            <a:extLst>
              <a:ext uri="{28A0092B-C50C-407E-A947-70E740481C1C}">
                <a14:useLocalDpi xmlns:a14="http://schemas.microsoft.com/office/drawing/2010/main"/>
              </a:ext>
            </a:extLst>
          </a:blip>
          <a:stretch>
            <a:fillRect/>
          </a:stretch>
        </p:blipFill>
        <p:spPr>
          <a:xfrm>
            <a:off x="9770364" y="22859"/>
            <a:ext cx="2421635" cy="6824470"/>
          </a:xfrm>
          <a:prstGeom prst="rect">
            <a:avLst/>
          </a:prstGeom>
        </p:spPr>
      </p:pic>
      <p:sp>
        <p:nvSpPr>
          <p:cNvPr id="2" name="Holder 2"/>
          <p:cNvSpPr>
            <a:spLocks noGrp="1"/>
          </p:cNvSpPr>
          <p:nvPr>
            <p:ph type="ctrTitle"/>
          </p:nvPr>
        </p:nvSpPr>
        <p:spPr>
          <a:xfrm>
            <a:off x="163474" y="99441"/>
            <a:ext cx="9314180" cy="452120"/>
          </a:xfrm>
          <a:prstGeom prst="rect">
            <a:avLst/>
          </a:prstGeom>
        </p:spPr>
        <p:txBody>
          <a:bodyPr wrap="square" lIns="0" tIns="0" rIns="0" bIns="0">
            <a:spAutoFit/>
          </a:bodyPr>
          <a:lstStyle>
            <a:lvl1pPr>
              <a:defRPr sz="4200" b="1" i="0">
                <a:solidFill>
                  <a:schemeClr val="tx1"/>
                </a:solidFill>
                <a:latin typeface="Gill Sans MT"/>
                <a:cs typeface="Gill Sans M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800" b="1" i="0">
                <a:solidFill>
                  <a:schemeClr val="tx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54589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21FCAF-3102-7FEC-732F-026DDF1CC708}"/>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US"/>
          </a:p>
        </p:txBody>
      </p:sp>
      <p:sp>
        <p:nvSpPr>
          <p:cNvPr id="3" name="Underrubrik 2">
            <a:extLst>
              <a:ext uri="{FF2B5EF4-FFF2-40B4-BE49-F238E27FC236}">
                <a16:creationId xmlns:a16="http://schemas.microsoft.com/office/drawing/2014/main" id="{CEEDBF23-45F4-0BBD-9F16-30F9A418B2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a:p>
        </p:txBody>
      </p:sp>
      <p:sp>
        <p:nvSpPr>
          <p:cNvPr id="4" name="Platshållare för datum 3">
            <a:extLst>
              <a:ext uri="{FF2B5EF4-FFF2-40B4-BE49-F238E27FC236}">
                <a16:creationId xmlns:a16="http://schemas.microsoft.com/office/drawing/2014/main" id="{E7E15F43-C484-96EC-523A-A7AB23549F47}"/>
              </a:ext>
            </a:extLst>
          </p:cNvPr>
          <p:cNvSpPr>
            <a:spLocks noGrp="1"/>
          </p:cNvSpPr>
          <p:nvPr>
            <p:ph type="dt" sz="half" idx="10"/>
          </p:nvPr>
        </p:nvSpPr>
        <p:spPr/>
        <p:txBody>
          <a:bodyPr/>
          <a:lstStyle/>
          <a:p>
            <a:r>
              <a:rPr lang="sv-SE"/>
              <a:t>2023-11-15</a:t>
            </a:r>
            <a:endParaRPr lang="en-US"/>
          </a:p>
        </p:txBody>
      </p:sp>
      <p:sp>
        <p:nvSpPr>
          <p:cNvPr id="5" name="Platshållare för sidfot 4">
            <a:extLst>
              <a:ext uri="{FF2B5EF4-FFF2-40B4-BE49-F238E27FC236}">
                <a16:creationId xmlns:a16="http://schemas.microsoft.com/office/drawing/2014/main" id="{9ED3599B-A9F5-28E3-AD0B-A590D0D80B20}"/>
              </a:ext>
            </a:extLst>
          </p:cNvPr>
          <p:cNvSpPr>
            <a:spLocks noGrp="1"/>
          </p:cNvSpPr>
          <p:nvPr>
            <p:ph type="ftr" sz="quarter" idx="11"/>
          </p:nvPr>
        </p:nvSpPr>
        <p:spPr/>
        <p:txBody>
          <a:bodyPr/>
          <a:lstStyle/>
          <a:p>
            <a:r>
              <a:rPr lang="sv-SE"/>
              <a:t>Irina Martynyuk, Researchengineer, RISE</a:t>
            </a:r>
            <a:endParaRPr lang="en-US"/>
          </a:p>
        </p:txBody>
      </p:sp>
      <p:sp>
        <p:nvSpPr>
          <p:cNvPr id="6" name="Platshållare för bildnummer 5">
            <a:extLst>
              <a:ext uri="{FF2B5EF4-FFF2-40B4-BE49-F238E27FC236}">
                <a16:creationId xmlns:a16="http://schemas.microsoft.com/office/drawing/2014/main" id="{A7D602B6-CA92-B8A7-FCA7-195DD2433750}"/>
              </a:ext>
            </a:extLst>
          </p:cNvPr>
          <p:cNvSpPr>
            <a:spLocks noGrp="1"/>
          </p:cNvSpPr>
          <p:nvPr>
            <p:ph type="sldNum" sz="quarter" idx="12"/>
          </p:nvPr>
        </p:nvSpPr>
        <p:spPr/>
        <p:txBody>
          <a:bodyPr/>
          <a:lstStyle/>
          <a:p>
            <a:fld id="{1A1D1871-CCCE-4A5D-A84A-270B07715966}" type="slidenum">
              <a:rPr lang="en-US" smtClean="0"/>
              <a:t>‹#›</a:t>
            </a:fld>
            <a:endParaRPr lang="en-US"/>
          </a:p>
        </p:txBody>
      </p:sp>
    </p:spTree>
    <p:extLst>
      <p:ext uri="{BB962C8B-B14F-4D97-AF65-F5344CB8AC3E}">
        <p14:creationId xmlns:p14="http://schemas.microsoft.com/office/powerpoint/2010/main" val="1394649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458F20-3FB5-D3A7-25FF-AD061D248685}"/>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1FB8F7C2-6936-57EF-CF56-57394E266D2F}"/>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FB0502C0-5B22-0E9C-8045-DEE2C327F217}"/>
              </a:ext>
            </a:extLst>
          </p:cNvPr>
          <p:cNvSpPr>
            <a:spLocks noGrp="1"/>
          </p:cNvSpPr>
          <p:nvPr>
            <p:ph type="dt" sz="half" idx="10"/>
          </p:nvPr>
        </p:nvSpPr>
        <p:spPr/>
        <p:txBody>
          <a:bodyPr/>
          <a:lstStyle/>
          <a:p>
            <a:r>
              <a:rPr lang="sv-SE"/>
              <a:t>2023-11-15</a:t>
            </a:r>
            <a:endParaRPr lang="en-US"/>
          </a:p>
        </p:txBody>
      </p:sp>
      <p:sp>
        <p:nvSpPr>
          <p:cNvPr id="5" name="Platshållare för sidfot 4">
            <a:extLst>
              <a:ext uri="{FF2B5EF4-FFF2-40B4-BE49-F238E27FC236}">
                <a16:creationId xmlns:a16="http://schemas.microsoft.com/office/drawing/2014/main" id="{0C83D0D2-9DAE-4746-02FD-F71BAA5B9CE5}"/>
              </a:ext>
            </a:extLst>
          </p:cNvPr>
          <p:cNvSpPr>
            <a:spLocks noGrp="1"/>
          </p:cNvSpPr>
          <p:nvPr>
            <p:ph type="ftr" sz="quarter" idx="11"/>
          </p:nvPr>
        </p:nvSpPr>
        <p:spPr/>
        <p:txBody>
          <a:bodyPr/>
          <a:lstStyle/>
          <a:p>
            <a:r>
              <a:rPr lang="sv-SE"/>
              <a:t>Irina Martynyuk, Researchengineer, RISE</a:t>
            </a:r>
            <a:endParaRPr lang="en-US"/>
          </a:p>
        </p:txBody>
      </p:sp>
      <p:sp>
        <p:nvSpPr>
          <p:cNvPr id="6" name="Platshållare för bildnummer 5">
            <a:extLst>
              <a:ext uri="{FF2B5EF4-FFF2-40B4-BE49-F238E27FC236}">
                <a16:creationId xmlns:a16="http://schemas.microsoft.com/office/drawing/2014/main" id="{99B48EF6-AA86-F662-DBA0-492A66ECB860}"/>
              </a:ext>
            </a:extLst>
          </p:cNvPr>
          <p:cNvSpPr>
            <a:spLocks noGrp="1"/>
          </p:cNvSpPr>
          <p:nvPr>
            <p:ph type="sldNum" sz="quarter" idx="12"/>
          </p:nvPr>
        </p:nvSpPr>
        <p:spPr/>
        <p:txBody>
          <a:bodyPr/>
          <a:lstStyle/>
          <a:p>
            <a:fld id="{1A1D1871-CCCE-4A5D-A84A-270B07715966}" type="slidenum">
              <a:rPr lang="en-US" smtClean="0"/>
              <a:t>‹#›</a:t>
            </a:fld>
            <a:endParaRPr lang="en-US"/>
          </a:p>
        </p:txBody>
      </p:sp>
    </p:spTree>
    <p:extLst>
      <p:ext uri="{BB962C8B-B14F-4D97-AF65-F5344CB8AC3E}">
        <p14:creationId xmlns:p14="http://schemas.microsoft.com/office/powerpoint/2010/main" val="2427329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95679"/>
            <a:ext cx="9371646" cy="1255857"/>
          </a:xfrm>
        </p:spPr>
        <p:txBody>
          <a:bodyPr anchor="b" anchorCtr="0">
            <a:normAutofit/>
          </a:bodyPr>
          <a:lstStyle>
            <a:lvl1pPr>
              <a:defRPr sz="4000">
                <a:solidFill>
                  <a:schemeClr val="accent1"/>
                </a:solidFill>
                <a:latin typeface="Source Sans Pro Semibold" panose="020B0603030403020204" pitchFamily="34" charset="0"/>
              </a:defRPr>
            </a:lvl1pPr>
          </a:lstStyle>
          <a:p>
            <a:r>
              <a:rPr lang="sv-SE"/>
              <a:t>Klicka här för att skriva rubrik</a:t>
            </a:r>
          </a:p>
        </p:txBody>
      </p:sp>
      <p:sp>
        <p:nvSpPr>
          <p:cNvPr id="3" name="Platshållare för innehåll 2"/>
          <p:cNvSpPr>
            <a:spLocks noGrp="1"/>
          </p:cNvSpPr>
          <p:nvPr>
            <p:ph idx="1" hasCustomPrompt="1"/>
          </p:nvPr>
        </p:nvSpPr>
        <p:spPr>
          <a:xfrm>
            <a:off x="838200" y="2309592"/>
            <a:ext cx="9371646"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att skriva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2952041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4D74B4-09C6-B7D4-2BF7-99540180A6D8}"/>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endParaRPr lang="en-US"/>
          </a:p>
        </p:txBody>
      </p:sp>
      <p:sp>
        <p:nvSpPr>
          <p:cNvPr id="3" name="Platshållare för text 2">
            <a:extLst>
              <a:ext uri="{FF2B5EF4-FFF2-40B4-BE49-F238E27FC236}">
                <a16:creationId xmlns:a16="http://schemas.microsoft.com/office/drawing/2014/main" id="{646D5AE1-405D-BACA-2F21-39E1876F86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889C982F-188F-8757-DEBC-57AE55CA4ED1}"/>
              </a:ext>
            </a:extLst>
          </p:cNvPr>
          <p:cNvSpPr>
            <a:spLocks noGrp="1"/>
          </p:cNvSpPr>
          <p:nvPr>
            <p:ph type="dt" sz="half" idx="10"/>
          </p:nvPr>
        </p:nvSpPr>
        <p:spPr/>
        <p:txBody>
          <a:bodyPr/>
          <a:lstStyle/>
          <a:p>
            <a:r>
              <a:rPr lang="sv-SE"/>
              <a:t>2023-11-15</a:t>
            </a:r>
            <a:endParaRPr lang="en-US"/>
          </a:p>
        </p:txBody>
      </p:sp>
      <p:sp>
        <p:nvSpPr>
          <p:cNvPr id="5" name="Platshållare för sidfot 4">
            <a:extLst>
              <a:ext uri="{FF2B5EF4-FFF2-40B4-BE49-F238E27FC236}">
                <a16:creationId xmlns:a16="http://schemas.microsoft.com/office/drawing/2014/main" id="{AD071366-6FEF-5420-C0D8-8AD080875BB5}"/>
              </a:ext>
            </a:extLst>
          </p:cNvPr>
          <p:cNvSpPr>
            <a:spLocks noGrp="1"/>
          </p:cNvSpPr>
          <p:nvPr>
            <p:ph type="ftr" sz="quarter" idx="11"/>
          </p:nvPr>
        </p:nvSpPr>
        <p:spPr/>
        <p:txBody>
          <a:bodyPr/>
          <a:lstStyle/>
          <a:p>
            <a:r>
              <a:rPr lang="sv-SE"/>
              <a:t>Irina Martynyuk, Researchengineer, RISE</a:t>
            </a:r>
            <a:endParaRPr lang="en-US"/>
          </a:p>
        </p:txBody>
      </p:sp>
      <p:sp>
        <p:nvSpPr>
          <p:cNvPr id="6" name="Platshållare för bildnummer 5">
            <a:extLst>
              <a:ext uri="{FF2B5EF4-FFF2-40B4-BE49-F238E27FC236}">
                <a16:creationId xmlns:a16="http://schemas.microsoft.com/office/drawing/2014/main" id="{A9CFF314-EC16-E0FD-40DB-275CC79A4409}"/>
              </a:ext>
            </a:extLst>
          </p:cNvPr>
          <p:cNvSpPr>
            <a:spLocks noGrp="1"/>
          </p:cNvSpPr>
          <p:nvPr>
            <p:ph type="sldNum" sz="quarter" idx="12"/>
          </p:nvPr>
        </p:nvSpPr>
        <p:spPr/>
        <p:txBody>
          <a:bodyPr/>
          <a:lstStyle/>
          <a:p>
            <a:fld id="{1A1D1871-CCCE-4A5D-A84A-270B07715966}" type="slidenum">
              <a:rPr lang="en-US" smtClean="0"/>
              <a:t>‹#›</a:t>
            </a:fld>
            <a:endParaRPr lang="en-US"/>
          </a:p>
        </p:txBody>
      </p:sp>
    </p:spTree>
    <p:extLst>
      <p:ext uri="{BB962C8B-B14F-4D97-AF65-F5344CB8AC3E}">
        <p14:creationId xmlns:p14="http://schemas.microsoft.com/office/powerpoint/2010/main" val="2748216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603D37-807D-B9B4-018E-86511607A807}"/>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0ED2CC72-45A8-7ADF-A9C6-27BC58B5EFB2}"/>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innehåll 3">
            <a:extLst>
              <a:ext uri="{FF2B5EF4-FFF2-40B4-BE49-F238E27FC236}">
                <a16:creationId xmlns:a16="http://schemas.microsoft.com/office/drawing/2014/main" id="{3048DC1E-5A1E-2339-B983-F2A994E65306}"/>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datum 4">
            <a:extLst>
              <a:ext uri="{FF2B5EF4-FFF2-40B4-BE49-F238E27FC236}">
                <a16:creationId xmlns:a16="http://schemas.microsoft.com/office/drawing/2014/main" id="{4550FE7C-4832-66B9-24E2-307CD49D7615}"/>
              </a:ext>
            </a:extLst>
          </p:cNvPr>
          <p:cNvSpPr>
            <a:spLocks noGrp="1"/>
          </p:cNvSpPr>
          <p:nvPr>
            <p:ph type="dt" sz="half" idx="10"/>
          </p:nvPr>
        </p:nvSpPr>
        <p:spPr/>
        <p:txBody>
          <a:bodyPr/>
          <a:lstStyle/>
          <a:p>
            <a:r>
              <a:rPr lang="sv-SE"/>
              <a:t>2023-11-15</a:t>
            </a:r>
            <a:endParaRPr lang="en-US"/>
          </a:p>
        </p:txBody>
      </p:sp>
      <p:sp>
        <p:nvSpPr>
          <p:cNvPr id="6" name="Platshållare för sidfot 5">
            <a:extLst>
              <a:ext uri="{FF2B5EF4-FFF2-40B4-BE49-F238E27FC236}">
                <a16:creationId xmlns:a16="http://schemas.microsoft.com/office/drawing/2014/main" id="{C859F312-6895-74A8-13EA-2B3D3105ACEE}"/>
              </a:ext>
            </a:extLst>
          </p:cNvPr>
          <p:cNvSpPr>
            <a:spLocks noGrp="1"/>
          </p:cNvSpPr>
          <p:nvPr>
            <p:ph type="ftr" sz="quarter" idx="11"/>
          </p:nvPr>
        </p:nvSpPr>
        <p:spPr/>
        <p:txBody>
          <a:bodyPr/>
          <a:lstStyle/>
          <a:p>
            <a:r>
              <a:rPr lang="sv-SE"/>
              <a:t>Irina Martynyuk, Researchengineer, RISE</a:t>
            </a:r>
            <a:endParaRPr lang="en-US"/>
          </a:p>
        </p:txBody>
      </p:sp>
      <p:sp>
        <p:nvSpPr>
          <p:cNvPr id="7" name="Platshållare för bildnummer 6">
            <a:extLst>
              <a:ext uri="{FF2B5EF4-FFF2-40B4-BE49-F238E27FC236}">
                <a16:creationId xmlns:a16="http://schemas.microsoft.com/office/drawing/2014/main" id="{0FF93CA6-D4BD-ADF7-A3FD-8DF36BADB826}"/>
              </a:ext>
            </a:extLst>
          </p:cNvPr>
          <p:cNvSpPr>
            <a:spLocks noGrp="1"/>
          </p:cNvSpPr>
          <p:nvPr>
            <p:ph type="sldNum" sz="quarter" idx="12"/>
          </p:nvPr>
        </p:nvSpPr>
        <p:spPr/>
        <p:txBody>
          <a:bodyPr/>
          <a:lstStyle/>
          <a:p>
            <a:fld id="{1A1D1871-CCCE-4A5D-A84A-270B07715966}" type="slidenum">
              <a:rPr lang="en-US" smtClean="0"/>
              <a:t>‹#›</a:t>
            </a:fld>
            <a:endParaRPr lang="en-US"/>
          </a:p>
        </p:txBody>
      </p:sp>
    </p:spTree>
    <p:extLst>
      <p:ext uri="{BB962C8B-B14F-4D97-AF65-F5344CB8AC3E}">
        <p14:creationId xmlns:p14="http://schemas.microsoft.com/office/powerpoint/2010/main" val="2255919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314111-A4CD-8EE3-DEA9-89F1A18E7F01}"/>
              </a:ext>
            </a:extLst>
          </p:cNvPr>
          <p:cNvSpPr>
            <a:spLocks noGrp="1"/>
          </p:cNvSpPr>
          <p:nvPr>
            <p:ph type="title"/>
          </p:nvPr>
        </p:nvSpPr>
        <p:spPr>
          <a:xfrm>
            <a:off x="839788" y="365125"/>
            <a:ext cx="10515600" cy="1325563"/>
          </a:xfrm>
        </p:spPr>
        <p:txBody>
          <a:bodyPr/>
          <a:lstStyle/>
          <a:p>
            <a:r>
              <a:rPr lang="sv-SE"/>
              <a:t>Klicka här för att ändra mall för rubrikformat</a:t>
            </a:r>
            <a:endParaRPr lang="en-US"/>
          </a:p>
        </p:txBody>
      </p:sp>
      <p:sp>
        <p:nvSpPr>
          <p:cNvPr id="3" name="Platshållare för text 2">
            <a:extLst>
              <a:ext uri="{FF2B5EF4-FFF2-40B4-BE49-F238E27FC236}">
                <a16:creationId xmlns:a16="http://schemas.microsoft.com/office/drawing/2014/main" id="{33C11C9E-F1B2-7765-686B-239FD1B98F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DC041C9F-632F-FA09-12CA-84BC4A99016B}"/>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text 4">
            <a:extLst>
              <a:ext uri="{FF2B5EF4-FFF2-40B4-BE49-F238E27FC236}">
                <a16:creationId xmlns:a16="http://schemas.microsoft.com/office/drawing/2014/main" id="{903ED7AE-0A7F-9241-A377-C3D7107D23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C991DECD-8EA0-0914-C5B5-AE1ABA8366A3}"/>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Platshållare för datum 6">
            <a:extLst>
              <a:ext uri="{FF2B5EF4-FFF2-40B4-BE49-F238E27FC236}">
                <a16:creationId xmlns:a16="http://schemas.microsoft.com/office/drawing/2014/main" id="{A1F755B7-80F3-DD64-B823-428FC22EB09A}"/>
              </a:ext>
            </a:extLst>
          </p:cNvPr>
          <p:cNvSpPr>
            <a:spLocks noGrp="1"/>
          </p:cNvSpPr>
          <p:nvPr>
            <p:ph type="dt" sz="half" idx="10"/>
          </p:nvPr>
        </p:nvSpPr>
        <p:spPr/>
        <p:txBody>
          <a:bodyPr/>
          <a:lstStyle/>
          <a:p>
            <a:r>
              <a:rPr lang="sv-SE"/>
              <a:t>2023-11-15</a:t>
            </a:r>
            <a:endParaRPr lang="en-US"/>
          </a:p>
        </p:txBody>
      </p:sp>
      <p:sp>
        <p:nvSpPr>
          <p:cNvPr id="8" name="Platshållare för sidfot 7">
            <a:extLst>
              <a:ext uri="{FF2B5EF4-FFF2-40B4-BE49-F238E27FC236}">
                <a16:creationId xmlns:a16="http://schemas.microsoft.com/office/drawing/2014/main" id="{525CBE6B-D348-2A7D-A4EA-A021E217EC6C}"/>
              </a:ext>
            </a:extLst>
          </p:cNvPr>
          <p:cNvSpPr>
            <a:spLocks noGrp="1"/>
          </p:cNvSpPr>
          <p:nvPr>
            <p:ph type="ftr" sz="quarter" idx="11"/>
          </p:nvPr>
        </p:nvSpPr>
        <p:spPr/>
        <p:txBody>
          <a:bodyPr/>
          <a:lstStyle/>
          <a:p>
            <a:r>
              <a:rPr lang="sv-SE"/>
              <a:t>Irina Martynyuk, Researchengineer, RISE</a:t>
            </a:r>
            <a:endParaRPr lang="en-US"/>
          </a:p>
        </p:txBody>
      </p:sp>
      <p:sp>
        <p:nvSpPr>
          <p:cNvPr id="9" name="Platshållare för bildnummer 8">
            <a:extLst>
              <a:ext uri="{FF2B5EF4-FFF2-40B4-BE49-F238E27FC236}">
                <a16:creationId xmlns:a16="http://schemas.microsoft.com/office/drawing/2014/main" id="{76354D75-2FC8-7EEE-2051-AB0B56202BE4}"/>
              </a:ext>
            </a:extLst>
          </p:cNvPr>
          <p:cNvSpPr>
            <a:spLocks noGrp="1"/>
          </p:cNvSpPr>
          <p:nvPr>
            <p:ph type="sldNum" sz="quarter" idx="12"/>
          </p:nvPr>
        </p:nvSpPr>
        <p:spPr/>
        <p:txBody>
          <a:bodyPr/>
          <a:lstStyle/>
          <a:p>
            <a:fld id="{1A1D1871-CCCE-4A5D-A84A-270B07715966}" type="slidenum">
              <a:rPr lang="en-US" smtClean="0"/>
              <a:t>‹#›</a:t>
            </a:fld>
            <a:endParaRPr lang="en-US"/>
          </a:p>
        </p:txBody>
      </p:sp>
    </p:spTree>
    <p:extLst>
      <p:ext uri="{BB962C8B-B14F-4D97-AF65-F5344CB8AC3E}">
        <p14:creationId xmlns:p14="http://schemas.microsoft.com/office/powerpoint/2010/main" val="1868261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868CA0-8D9E-F163-72A9-AA115D9DF592}"/>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datum 2">
            <a:extLst>
              <a:ext uri="{FF2B5EF4-FFF2-40B4-BE49-F238E27FC236}">
                <a16:creationId xmlns:a16="http://schemas.microsoft.com/office/drawing/2014/main" id="{9F15AA45-131A-6269-0F9F-09136923F8CF}"/>
              </a:ext>
            </a:extLst>
          </p:cNvPr>
          <p:cNvSpPr>
            <a:spLocks noGrp="1"/>
          </p:cNvSpPr>
          <p:nvPr>
            <p:ph type="dt" sz="half" idx="10"/>
          </p:nvPr>
        </p:nvSpPr>
        <p:spPr/>
        <p:txBody>
          <a:bodyPr/>
          <a:lstStyle/>
          <a:p>
            <a:r>
              <a:rPr lang="sv-SE"/>
              <a:t>2023-11-15</a:t>
            </a:r>
            <a:endParaRPr lang="en-US"/>
          </a:p>
        </p:txBody>
      </p:sp>
      <p:sp>
        <p:nvSpPr>
          <p:cNvPr id="4" name="Platshållare för sidfot 3">
            <a:extLst>
              <a:ext uri="{FF2B5EF4-FFF2-40B4-BE49-F238E27FC236}">
                <a16:creationId xmlns:a16="http://schemas.microsoft.com/office/drawing/2014/main" id="{7725ABCF-FC4D-FFCA-6F6B-507A0494092C}"/>
              </a:ext>
            </a:extLst>
          </p:cNvPr>
          <p:cNvSpPr>
            <a:spLocks noGrp="1"/>
          </p:cNvSpPr>
          <p:nvPr>
            <p:ph type="ftr" sz="quarter" idx="11"/>
          </p:nvPr>
        </p:nvSpPr>
        <p:spPr/>
        <p:txBody>
          <a:bodyPr/>
          <a:lstStyle/>
          <a:p>
            <a:r>
              <a:rPr lang="sv-SE"/>
              <a:t>Irina Martynyuk, Researchengineer, RISE</a:t>
            </a:r>
            <a:endParaRPr lang="en-US"/>
          </a:p>
        </p:txBody>
      </p:sp>
      <p:sp>
        <p:nvSpPr>
          <p:cNvPr id="5" name="Platshållare för bildnummer 4">
            <a:extLst>
              <a:ext uri="{FF2B5EF4-FFF2-40B4-BE49-F238E27FC236}">
                <a16:creationId xmlns:a16="http://schemas.microsoft.com/office/drawing/2014/main" id="{80DAD8F7-606B-CD5A-8F35-12BAC8FFB8EF}"/>
              </a:ext>
            </a:extLst>
          </p:cNvPr>
          <p:cNvSpPr>
            <a:spLocks noGrp="1"/>
          </p:cNvSpPr>
          <p:nvPr>
            <p:ph type="sldNum" sz="quarter" idx="12"/>
          </p:nvPr>
        </p:nvSpPr>
        <p:spPr/>
        <p:txBody>
          <a:bodyPr/>
          <a:lstStyle/>
          <a:p>
            <a:fld id="{1A1D1871-CCCE-4A5D-A84A-270B07715966}" type="slidenum">
              <a:rPr lang="en-US" smtClean="0"/>
              <a:t>‹#›</a:t>
            </a:fld>
            <a:endParaRPr lang="en-US"/>
          </a:p>
        </p:txBody>
      </p:sp>
    </p:spTree>
    <p:extLst>
      <p:ext uri="{BB962C8B-B14F-4D97-AF65-F5344CB8AC3E}">
        <p14:creationId xmlns:p14="http://schemas.microsoft.com/office/powerpoint/2010/main" val="2630338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7C99121F-4254-7A63-8133-E1B1CC8EE736}"/>
              </a:ext>
            </a:extLst>
          </p:cNvPr>
          <p:cNvSpPr>
            <a:spLocks noGrp="1"/>
          </p:cNvSpPr>
          <p:nvPr>
            <p:ph type="dt" sz="half" idx="10"/>
          </p:nvPr>
        </p:nvSpPr>
        <p:spPr/>
        <p:txBody>
          <a:bodyPr/>
          <a:lstStyle/>
          <a:p>
            <a:r>
              <a:rPr lang="sv-SE"/>
              <a:t>2023-11-15</a:t>
            </a:r>
            <a:endParaRPr lang="en-US"/>
          </a:p>
        </p:txBody>
      </p:sp>
      <p:sp>
        <p:nvSpPr>
          <p:cNvPr id="3" name="Platshållare för sidfot 2">
            <a:extLst>
              <a:ext uri="{FF2B5EF4-FFF2-40B4-BE49-F238E27FC236}">
                <a16:creationId xmlns:a16="http://schemas.microsoft.com/office/drawing/2014/main" id="{2B2B098B-BBDF-DA95-A4F2-2B3DCCF928FA}"/>
              </a:ext>
            </a:extLst>
          </p:cNvPr>
          <p:cNvSpPr>
            <a:spLocks noGrp="1"/>
          </p:cNvSpPr>
          <p:nvPr>
            <p:ph type="ftr" sz="quarter" idx="11"/>
          </p:nvPr>
        </p:nvSpPr>
        <p:spPr/>
        <p:txBody>
          <a:bodyPr/>
          <a:lstStyle/>
          <a:p>
            <a:r>
              <a:rPr lang="sv-SE"/>
              <a:t>Irina Martynyuk, Researchengineer, RISE</a:t>
            </a:r>
            <a:endParaRPr lang="en-US"/>
          </a:p>
        </p:txBody>
      </p:sp>
      <p:sp>
        <p:nvSpPr>
          <p:cNvPr id="4" name="Platshållare för bildnummer 3">
            <a:extLst>
              <a:ext uri="{FF2B5EF4-FFF2-40B4-BE49-F238E27FC236}">
                <a16:creationId xmlns:a16="http://schemas.microsoft.com/office/drawing/2014/main" id="{C956866F-DD47-9CB1-BCF7-FA1758B5F3F4}"/>
              </a:ext>
            </a:extLst>
          </p:cNvPr>
          <p:cNvSpPr>
            <a:spLocks noGrp="1"/>
          </p:cNvSpPr>
          <p:nvPr>
            <p:ph type="sldNum" sz="quarter" idx="12"/>
          </p:nvPr>
        </p:nvSpPr>
        <p:spPr/>
        <p:txBody>
          <a:bodyPr/>
          <a:lstStyle/>
          <a:p>
            <a:fld id="{1A1D1871-CCCE-4A5D-A84A-270B07715966}" type="slidenum">
              <a:rPr lang="en-US" smtClean="0"/>
              <a:t>‹#›</a:t>
            </a:fld>
            <a:endParaRPr lang="en-US"/>
          </a:p>
        </p:txBody>
      </p:sp>
    </p:spTree>
    <p:extLst>
      <p:ext uri="{BB962C8B-B14F-4D97-AF65-F5344CB8AC3E}">
        <p14:creationId xmlns:p14="http://schemas.microsoft.com/office/powerpoint/2010/main" val="2819203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F3A94C-7289-2DED-97BD-A41D6DD9C9E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2AFB7532-17A6-9122-A9F6-D3CB2A7F73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text 3">
            <a:extLst>
              <a:ext uri="{FF2B5EF4-FFF2-40B4-BE49-F238E27FC236}">
                <a16:creationId xmlns:a16="http://schemas.microsoft.com/office/drawing/2014/main" id="{2B7FBBE5-0DC2-C5BF-42A9-6506CD2E3F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6F3A48B-4890-AF03-B5BD-164135B21621}"/>
              </a:ext>
            </a:extLst>
          </p:cNvPr>
          <p:cNvSpPr>
            <a:spLocks noGrp="1"/>
          </p:cNvSpPr>
          <p:nvPr>
            <p:ph type="dt" sz="half" idx="10"/>
          </p:nvPr>
        </p:nvSpPr>
        <p:spPr/>
        <p:txBody>
          <a:bodyPr/>
          <a:lstStyle/>
          <a:p>
            <a:r>
              <a:rPr lang="sv-SE"/>
              <a:t>2023-11-15</a:t>
            </a:r>
            <a:endParaRPr lang="en-US"/>
          </a:p>
        </p:txBody>
      </p:sp>
      <p:sp>
        <p:nvSpPr>
          <p:cNvPr id="6" name="Platshållare för sidfot 5">
            <a:extLst>
              <a:ext uri="{FF2B5EF4-FFF2-40B4-BE49-F238E27FC236}">
                <a16:creationId xmlns:a16="http://schemas.microsoft.com/office/drawing/2014/main" id="{DF22A79F-9D78-7EAC-E523-BCCCCCE61191}"/>
              </a:ext>
            </a:extLst>
          </p:cNvPr>
          <p:cNvSpPr>
            <a:spLocks noGrp="1"/>
          </p:cNvSpPr>
          <p:nvPr>
            <p:ph type="ftr" sz="quarter" idx="11"/>
          </p:nvPr>
        </p:nvSpPr>
        <p:spPr/>
        <p:txBody>
          <a:bodyPr/>
          <a:lstStyle/>
          <a:p>
            <a:r>
              <a:rPr lang="sv-SE"/>
              <a:t>Irina Martynyuk, Researchengineer, RISE</a:t>
            </a:r>
            <a:endParaRPr lang="en-US"/>
          </a:p>
        </p:txBody>
      </p:sp>
      <p:sp>
        <p:nvSpPr>
          <p:cNvPr id="7" name="Platshållare för bildnummer 6">
            <a:extLst>
              <a:ext uri="{FF2B5EF4-FFF2-40B4-BE49-F238E27FC236}">
                <a16:creationId xmlns:a16="http://schemas.microsoft.com/office/drawing/2014/main" id="{04F3D117-A6D5-8FEC-C51F-A46F05E85C1A}"/>
              </a:ext>
            </a:extLst>
          </p:cNvPr>
          <p:cNvSpPr>
            <a:spLocks noGrp="1"/>
          </p:cNvSpPr>
          <p:nvPr>
            <p:ph type="sldNum" sz="quarter" idx="12"/>
          </p:nvPr>
        </p:nvSpPr>
        <p:spPr/>
        <p:txBody>
          <a:bodyPr/>
          <a:lstStyle/>
          <a:p>
            <a:fld id="{1A1D1871-CCCE-4A5D-A84A-270B07715966}" type="slidenum">
              <a:rPr lang="en-US" smtClean="0"/>
              <a:t>‹#›</a:t>
            </a:fld>
            <a:endParaRPr lang="en-US"/>
          </a:p>
        </p:txBody>
      </p:sp>
    </p:spTree>
    <p:extLst>
      <p:ext uri="{BB962C8B-B14F-4D97-AF65-F5344CB8AC3E}">
        <p14:creationId xmlns:p14="http://schemas.microsoft.com/office/powerpoint/2010/main" val="2448593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12452EC-5716-64CF-BEEF-2DE255AF0E12}"/>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a:p>
        </p:txBody>
      </p:sp>
      <p:sp>
        <p:nvSpPr>
          <p:cNvPr id="3" name="Platshållare för bild 2">
            <a:extLst>
              <a:ext uri="{FF2B5EF4-FFF2-40B4-BE49-F238E27FC236}">
                <a16:creationId xmlns:a16="http://schemas.microsoft.com/office/drawing/2014/main" id="{BECD773D-F00C-EB49-24FF-1122C2F668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tshållare för text 3">
            <a:extLst>
              <a:ext uri="{FF2B5EF4-FFF2-40B4-BE49-F238E27FC236}">
                <a16:creationId xmlns:a16="http://schemas.microsoft.com/office/drawing/2014/main" id="{89DE3025-805F-5EAB-818F-8DF5F1A3CA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B477E0-09DD-14A1-271C-89FC4FEC3D2E}"/>
              </a:ext>
            </a:extLst>
          </p:cNvPr>
          <p:cNvSpPr>
            <a:spLocks noGrp="1"/>
          </p:cNvSpPr>
          <p:nvPr>
            <p:ph type="dt" sz="half" idx="10"/>
          </p:nvPr>
        </p:nvSpPr>
        <p:spPr/>
        <p:txBody>
          <a:bodyPr/>
          <a:lstStyle/>
          <a:p>
            <a:r>
              <a:rPr lang="sv-SE"/>
              <a:t>2023-11-15</a:t>
            </a:r>
            <a:endParaRPr lang="en-US"/>
          </a:p>
        </p:txBody>
      </p:sp>
      <p:sp>
        <p:nvSpPr>
          <p:cNvPr id="6" name="Platshållare för sidfot 5">
            <a:extLst>
              <a:ext uri="{FF2B5EF4-FFF2-40B4-BE49-F238E27FC236}">
                <a16:creationId xmlns:a16="http://schemas.microsoft.com/office/drawing/2014/main" id="{25A6F440-6F20-809E-7A79-02B1F994D0E4}"/>
              </a:ext>
            </a:extLst>
          </p:cNvPr>
          <p:cNvSpPr>
            <a:spLocks noGrp="1"/>
          </p:cNvSpPr>
          <p:nvPr>
            <p:ph type="ftr" sz="quarter" idx="11"/>
          </p:nvPr>
        </p:nvSpPr>
        <p:spPr/>
        <p:txBody>
          <a:bodyPr/>
          <a:lstStyle/>
          <a:p>
            <a:r>
              <a:rPr lang="sv-SE"/>
              <a:t>Irina Martynyuk, Researchengineer, RISE</a:t>
            </a:r>
            <a:endParaRPr lang="en-US"/>
          </a:p>
        </p:txBody>
      </p:sp>
      <p:sp>
        <p:nvSpPr>
          <p:cNvPr id="7" name="Platshållare för bildnummer 6">
            <a:extLst>
              <a:ext uri="{FF2B5EF4-FFF2-40B4-BE49-F238E27FC236}">
                <a16:creationId xmlns:a16="http://schemas.microsoft.com/office/drawing/2014/main" id="{23F5D71F-C150-D377-BFBE-24A80E3DFF18}"/>
              </a:ext>
            </a:extLst>
          </p:cNvPr>
          <p:cNvSpPr>
            <a:spLocks noGrp="1"/>
          </p:cNvSpPr>
          <p:nvPr>
            <p:ph type="sldNum" sz="quarter" idx="12"/>
          </p:nvPr>
        </p:nvSpPr>
        <p:spPr/>
        <p:txBody>
          <a:bodyPr/>
          <a:lstStyle/>
          <a:p>
            <a:fld id="{1A1D1871-CCCE-4A5D-A84A-270B07715966}" type="slidenum">
              <a:rPr lang="en-US" smtClean="0"/>
              <a:t>‹#›</a:t>
            </a:fld>
            <a:endParaRPr lang="en-US"/>
          </a:p>
        </p:txBody>
      </p:sp>
    </p:spTree>
    <p:extLst>
      <p:ext uri="{BB962C8B-B14F-4D97-AF65-F5344CB8AC3E}">
        <p14:creationId xmlns:p14="http://schemas.microsoft.com/office/powerpoint/2010/main" val="3209907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75D3B9-EAE9-BC1E-8ACF-F7B1D34B90C1}"/>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lodrät text 2">
            <a:extLst>
              <a:ext uri="{FF2B5EF4-FFF2-40B4-BE49-F238E27FC236}">
                <a16:creationId xmlns:a16="http://schemas.microsoft.com/office/drawing/2014/main" id="{F68B3733-2223-BC58-BCF6-128D71967DF1}"/>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CAD5A864-CE91-2C47-C804-95208B75ADC3}"/>
              </a:ext>
            </a:extLst>
          </p:cNvPr>
          <p:cNvSpPr>
            <a:spLocks noGrp="1"/>
          </p:cNvSpPr>
          <p:nvPr>
            <p:ph type="dt" sz="half" idx="10"/>
          </p:nvPr>
        </p:nvSpPr>
        <p:spPr/>
        <p:txBody>
          <a:bodyPr/>
          <a:lstStyle/>
          <a:p>
            <a:r>
              <a:rPr lang="sv-SE"/>
              <a:t>2023-11-15</a:t>
            </a:r>
            <a:endParaRPr lang="en-US"/>
          </a:p>
        </p:txBody>
      </p:sp>
      <p:sp>
        <p:nvSpPr>
          <p:cNvPr id="5" name="Platshållare för sidfot 4">
            <a:extLst>
              <a:ext uri="{FF2B5EF4-FFF2-40B4-BE49-F238E27FC236}">
                <a16:creationId xmlns:a16="http://schemas.microsoft.com/office/drawing/2014/main" id="{737B272E-5E3E-303B-1B62-A6DEEF5F5E3B}"/>
              </a:ext>
            </a:extLst>
          </p:cNvPr>
          <p:cNvSpPr>
            <a:spLocks noGrp="1"/>
          </p:cNvSpPr>
          <p:nvPr>
            <p:ph type="ftr" sz="quarter" idx="11"/>
          </p:nvPr>
        </p:nvSpPr>
        <p:spPr/>
        <p:txBody>
          <a:bodyPr/>
          <a:lstStyle/>
          <a:p>
            <a:r>
              <a:rPr lang="sv-SE"/>
              <a:t>Irina Martynyuk, Researchengineer, RISE</a:t>
            </a:r>
            <a:endParaRPr lang="en-US"/>
          </a:p>
        </p:txBody>
      </p:sp>
      <p:sp>
        <p:nvSpPr>
          <p:cNvPr id="6" name="Platshållare för bildnummer 5">
            <a:extLst>
              <a:ext uri="{FF2B5EF4-FFF2-40B4-BE49-F238E27FC236}">
                <a16:creationId xmlns:a16="http://schemas.microsoft.com/office/drawing/2014/main" id="{126FA0D2-8502-7E50-1977-9D06FC6F356F}"/>
              </a:ext>
            </a:extLst>
          </p:cNvPr>
          <p:cNvSpPr>
            <a:spLocks noGrp="1"/>
          </p:cNvSpPr>
          <p:nvPr>
            <p:ph type="sldNum" sz="quarter" idx="12"/>
          </p:nvPr>
        </p:nvSpPr>
        <p:spPr/>
        <p:txBody>
          <a:bodyPr/>
          <a:lstStyle/>
          <a:p>
            <a:fld id="{1A1D1871-CCCE-4A5D-A84A-270B07715966}" type="slidenum">
              <a:rPr lang="en-US" smtClean="0"/>
              <a:t>‹#›</a:t>
            </a:fld>
            <a:endParaRPr lang="en-US"/>
          </a:p>
        </p:txBody>
      </p:sp>
    </p:spTree>
    <p:extLst>
      <p:ext uri="{BB962C8B-B14F-4D97-AF65-F5344CB8AC3E}">
        <p14:creationId xmlns:p14="http://schemas.microsoft.com/office/powerpoint/2010/main" val="18295539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22F0867B-F20A-95A2-0B3E-B9BF6E155931}"/>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US"/>
          </a:p>
        </p:txBody>
      </p:sp>
      <p:sp>
        <p:nvSpPr>
          <p:cNvPr id="3" name="Platshållare för lodrät text 2">
            <a:extLst>
              <a:ext uri="{FF2B5EF4-FFF2-40B4-BE49-F238E27FC236}">
                <a16:creationId xmlns:a16="http://schemas.microsoft.com/office/drawing/2014/main" id="{8B4EF5BE-F533-5C9B-D247-C6FAC7E3BAE7}"/>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7CFA879F-BAC5-63B7-A673-C747C08FDC0E}"/>
              </a:ext>
            </a:extLst>
          </p:cNvPr>
          <p:cNvSpPr>
            <a:spLocks noGrp="1"/>
          </p:cNvSpPr>
          <p:nvPr>
            <p:ph type="dt" sz="half" idx="10"/>
          </p:nvPr>
        </p:nvSpPr>
        <p:spPr/>
        <p:txBody>
          <a:bodyPr/>
          <a:lstStyle/>
          <a:p>
            <a:r>
              <a:rPr lang="sv-SE"/>
              <a:t>2023-11-15</a:t>
            </a:r>
            <a:endParaRPr lang="en-US"/>
          </a:p>
        </p:txBody>
      </p:sp>
      <p:sp>
        <p:nvSpPr>
          <p:cNvPr id="5" name="Platshållare för sidfot 4">
            <a:extLst>
              <a:ext uri="{FF2B5EF4-FFF2-40B4-BE49-F238E27FC236}">
                <a16:creationId xmlns:a16="http://schemas.microsoft.com/office/drawing/2014/main" id="{64F61570-C093-187A-A471-E5874DE3F738}"/>
              </a:ext>
            </a:extLst>
          </p:cNvPr>
          <p:cNvSpPr>
            <a:spLocks noGrp="1"/>
          </p:cNvSpPr>
          <p:nvPr>
            <p:ph type="ftr" sz="quarter" idx="11"/>
          </p:nvPr>
        </p:nvSpPr>
        <p:spPr/>
        <p:txBody>
          <a:bodyPr/>
          <a:lstStyle/>
          <a:p>
            <a:r>
              <a:rPr lang="sv-SE"/>
              <a:t>Irina Martynyuk, Researchengineer, RISE</a:t>
            </a:r>
            <a:endParaRPr lang="en-US"/>
          </a:p>
        </p:txBody>
      </p:sp>
      <p:sp>
        <p:nvSpPr>
          <p:cNvPr id="6" name="Platshållare för bildnummer 5">
            <a:extLst>
              <a:ext uri="{FF2B5EF4-FFF2-40B4-BE49-F238E27FC236}">
                <a16:creationId xmlns:a16="http://schemas.microsoft.com/office/drawing/2014/main" id="{E61C7DA8-3B72-0634-F463-499339FF2F9E}"/>
              </a:ext>
            </a:extLst>
          </p:cNvPr>
          <p:cNvSpPr>
            <a:spLocks noGrp="1"/>
          </p:cNvSpPr>
          <p:nvPr>
            <p:ph type="sldNum" sz="quarter" idx="12"/>
          </p:nvPr>
        </p:nvSpPr>
        <p:spPr/>
        <p:txBody>
          <a:bodyPr/>
          <a:lstStyle/>
          <a:p>
            <a:fld id="{1A1D1871-CCCE-4A5D-A84A-270B07715966}" type="slidenum">
              <a:rPr lang="en-US" smtClean="0"/>
              <a:t>‹#›</a:t>
            </a:fld>
            <a:endParaRPr lang="en-US"/>
          </a:p>
        </p:txBody>
      </p:sp>
    </p:spTree>
    <p:extLst>
      <p:ext uri="{BB962C8B-B14F-4D97-AF65-F5344CB8AC3E}">
        <p14:creationId xmlns:p14="http://schemas.microsoft.com/office/powerpoint/2010/main" val="2487114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ara text">
    <p:spTree>
      <p:nvGrpSpPr>
        <p:cNvPr id="1" name=""/>
        <p:cNvGrpSpPr/>
        <p:nvPr/>
      </p:nvGrpSpPr>
      <p:grpSpPr>
        <a:xfrm>
          <a:off x="0" y="0"/>
          <a:ext cx="0" cy="0"/>
          <a:chOff x="0" y="0"/>
          <a:chExt cx="0" cy="0"/>
        </a:xfrm>
      </p:grpSpPr>
      <p:sp>
        <p:nvSpPr>
          <p:cNvPr id="10" name="Content Placeholder 9"/>
          <p:cNvSpPr>
            <a:spLocks noGrp="1"/>
          </p:cNvSpPr>
          <p:nvPr>
            <p:ph sz="quarter" idx="18"/>
          </p:nvPr>
        </p:nvSpPr>
        <p:spPr>
          <a:xfrm>
            <a:off x="1016000" y="1016000"/>
            <a:ext cx="10160000" cy="4724400"/>
          </a:xfrm>
        </p:spPr>
        <p:txBody>
          <a:bodyPr/>
          <a:lstStyle/>
          <a:p>
            <a:pPr lvl="0"/>
            <a:r>
              <a:rPr lang="sv-SE" err="1"/>
              <a:t>Click</a:t>
            </a:r>
            <a:r>
              <a:rPr lang="sv-SE"/>
              <a:t> </a:t>
            </a:r>
            <a:r>
              <a:rPr lang="sv-SE" err="1"/>
              <a:t>to</a:t>
            </a:r>
            <a:r>
              <a:rPr lang="sv-SE"/>
              <a:t> </a:t>
            </a:r>
            <a:r>
              <a:rPr lang="sv-SE" err="1"/>
              <a:t>edit</a:t>
            </a:r>
            <a:r>
              <a:rPr lang="sv-SE"/>
              <a:t> Master text </a:t>
            </a:r>
            <a:r>
              <a:rPr lang="sv-SE" err="1"/>
              <a:t>styles</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p:txBody>
      </p:sp>
      <p:sp>
        <p:nvSpPr>
          <p:cNvPr id="4" name="Date Placeholder 3"/>
          <p:cNvSpPr>
            <a:spLocks noGrp="1"/>
          </p:cNvSpPr>
          <p:nvPr>
            <p:ph type="dt" sz="half" idx="10"/>
          </p:nvPr>
        </p:nvSpPr>
        <p:spPr/>
        <p:txBody>
          <a:bodyPr/>
          <a:lstStyle/>
          <a:p>
            <a:r>
              <a:rPr lang="sv-SE" noProof="0"/>
              <a:t>2023-11-15</a:t>
            </a:r>
          </a:p>
        </p:txBody>
      </p:sp>
      <p:sp>
        <p:nvSpPr>
          <p:cNvPr id="5" name="Footer Placeholder 4"/>
          <p:cNvSpPr>
            <a:spLocks noGrp="1"/>
          </p:cNvSpPr>
          <p:nvPr>
            <p:ph type="ftr" sz="quarter" idx="11"/>
          </p:nvPr>
        </p:nvSpPr>
        <p:spPr/>
        <p:txBody>
          <a:bodyPr/>
          <a:lstStyle/>
          <a:p>
            <a:r>
              <a:rPr lang="sv-SE" noProof="0"/>
              <a:t>Irina Martynyuk, Researchengineer, RISE</a:t>
            </a:r>
          </a:p>
        </p:txBody>
      </p:sp>
      <p:sp>
        <p:nvSpPr>
          <p:cNvPr id="6" name="Slide Number Placeholder 5"/>
          <p:cNvSpPr>
            <a:spLocks noGrp="1"/>
          </p:cNvSpPr>
          <p:nvPr>
            <p:ph type="sldNum" sz="quarter" idx="12"/>
          </p:nvPr>
        </p:nvSpPr>
        <p:spPr/>
        <p:txBody>
          <a:bodyPr/>
          <a:lstStyle/>
          <a:p>
            <a:fld id="{2066355A-084C-D24E-9AD2-7E4FC41EA627}" type="slidenum">
              <a:rPr lang="sv-SE" noProof="0" smtClean="0"/>
              <a:t>‹#›</a:t>
            </a:fld>
            <a:endParaRPr lang="sv-SE" noProof="0"/>
          </a:p>
        </p:txBody>
      </p:sp>
    </p:spTree>
    <p:extLst>
      <p:ext uri="{BB962C8B-B14F-4D97-AF65-F5344CB8AC3E}">
        <p14:creationId xmlns:p14="http://schemas.microsoft.com/office/powerpoint/2010/main" val="19890223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två spal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71791"/>
            <a:ext cx="9371646" cy="1279746"/>
          </a:xfrm>
        </p:spPr>
        <p:txBody>
          <a:bodyPr anchor="b" anchorCtr="0">
            <a:normAutofit/>
          </a:bodyPr>
          <a:lstStyle>
            <a:lvl1pPr>
              <a:defRPr sz="4000" spc="-150" baseline="0">
                <a:solidFill>
                  <a:schemeClr val="accent1"/>
                </a:solidFill>
                <a:latin typeface="Source Sans Pro Semibold" panose="020B0603030403020204" pitchFamily="34" charset="0"/>
              </a:defRPr>
            </a:lvl1pPr>
          </a:lstStyle>
          <a:p>
            <a:r>
              <a:rPr lang="sv-SE"/>
              <a:t>Klicka här för att skriva rubrik</a:t>
            </a:r>
          </a:p>
        </p:txBody>
      </p:sp>
      <p:sp>
        <p:nvSpPr>
          <p:cNvPr id="3" name="Platshållare för innehåll 2"/>
          <p:cNvSpPr>
            <a:spLocks noGrp="1"/>
          </p:cNvSpPr>
          <p:nvPr>
            <p:ph idx="1" hasCustomPrompt="1"/>
          </p:nvPr>
        </p:nvSpPr>
        <p:spPr>
          <a:xfrm>
            <a:off x="838200"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09846" y="224833"/>
            <a:ext cx="1690305" cy="726637"/>
          </a:xfrm>
          <a:prstGeom prst="rect">
            <a:avLst/>
          </a:prstGeom>
        </p:spPr>
      </p:pic>
      <p:sp>
        <p:nvSpPr>
          <p:cNvPr id="8" name="Platshållare för innehåll 2">
            <a:extLst>
              <a:ext uri="{FF2B5EF4-FFF2-40B4-BE49-F238E27FC236}">
                <a16:creationId xmlns:a16="http://schemas.microsoft.com/office/drawing/2014/main" id="{7D5C7BD4-2145-4C07-8407-A2DF885128BC}"/>
              </a:ext>
            </a:extLst>
          </p:cNvPr>
          <p:cNvSpPr>
            <a:spLocks noGrp="1"/>
          </p:cNvSpPr>
          <p:nvPr>
            <p:ph idx="13" hasCustomPrompt="1"/>
          </p:nvPr>
        </p:nvSpPr>
        <p:spPr>
          <a:xfrm>
            <a:off x="5610311"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4103993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le_Dark">
    <p:bg>
      <p:bgPr>
        <a:solidFill>
          <a:srgbClr val="0E4D64"/>
        </a:solidFill>
        <a:effectLst/>
      </p:bgPr>
    </p:bg>
    <p:spTree>
      <p:nvGrpSpPr>
        <p:cNvPr id="1" name=""/>
        <p:cNvGrpSpPr/>
        <p:nvPr/>
      </p:nvGrpSpPr>
      <p:grpSpPr>
        <a:xfrm>
          <a:off x="0" y="0"/>
          <a:ext cx="0" cy="0"/>
          <a:chOff x="0" y="0"/>
          <a:chExt cx="0" cy="0"/>
        </a:xfrm>
      </p:grpSpPr>
      <p:pic>
        <p:nvPicPr>
          <p:cNvPr id="13" name="Left">
            <a:extLst>
              <a:ext uri="{FF2B5EF4-FFF2-40B4-BE49-F238E27FC236}">
                <a16:creationId xmlns:a16="http://schemas.microsoft.com/office/drawing/2014/main" id="{BC8F45E0-A57C-DF42-8B0F-7DDC40A7B4F9}"/>
              </a:ext>
            </a:extLst>
          </p:cNvPr>
          <p:cNvPicPr>
            <a:picLocks/>
          </p:cNvPicPr>
          <p:nvPr userDrawn="1"/>
        </p:nvPicPr>
        <p:blipFill>
          <a:blip r:embed="rId2"/>
          <a:srcRect/>
          <a:stretch/>
        </p:blipFill>
        <p:spPr>
          <a:xfrm>
            <a:off x="-418354" y="1873"/>
            <a:ext cx="418354" cy="6857441"/>
          </a:xfrm>
          <a:prstGeom prst="rect">
            <a:avLst/>
          </a:prstGeom>
        </p:spPr>
      </p:pic>
      <p:pic>
        <p:nvPicPr>
          <p:cNvPr id="15" name="Bottom">
            <a:extLst>
              <a:ext uri="{FF2B5EF4-FFF2-40B4-BE49-F238E27FC236}">
                <a16:creationId xmlns:a16="http://schemas.microsoft.com/office/drawing/2014/main" id="{251680F7-465A-444C-B625-70AE246D2446}"/>
              </a:ext>
            </a:extLst>
          </p:cNvPr>
          <p:cNvPicPr>
            <a:picLocks/>
          </p:cNvPicPr>
          <p:nvPr userDrawn="1"/>
        </p:nvPicPr>
        <p:blipFill>
          <a:blip r:embed="rId3"/>
          <a:stretch>
            <a:fillRect/>
          </a:stretch>
        </p:blipFill>
        <p:spPr>
          <a:xfrm flipV="1">
            <a:off x="0" y="6859315"/>
            <a:ext cx="12192044" cy="423299"/>
          </a:xfrm>
          <a:prstGeom prst="rect">
            <a:avLst/>
          </a:prstGeom>
        </p:spPr>
      </p:pic>
      <p:pic>
        <p:nvPicPr>
          <p:cNvPr id="17" name="Right">
            <a:extLst>
              <a:ext uri="{FF2B5EF4-FFF2-40B4-BE49-F238E27FC236}">
                <a16:creationId xmlns:a16="http://schemas.microsoft.com/office/drawing/2014/main" id="{E19CCD0F-1E39-CE4F-8DC7-DE3EA8C4F69C}"/>
              </a:ext>
            </a:extLst>
          </p:cNvPr>
          <p:cNvPicPr>
            <a:picLocks/>
          </p:cNvPicPr>
          <p:nvPr userDrawn="1"/>
        </p:nvPicPr>
        <p:blipFill>
          <a:blip r:embed="rId2"/>
          <a:srcRect/>
          <a:stretch/>
        </p:blipFill>
        <p:spPr>
          <a:xfrm flipH="1">
            <a:off x="12197025" y="1873"/>
            <a:ext cx="418354" cy="6857441"/>
          </a:xfrm>
          <a:prstGeom prst="rect">
            <a:avLst/>
          </a:prstGeom>
        </p:spPr>
      </p:pic>
      <p:pic>
        <p:nvPicPr>
          <p:cNvPr id="18" name="Top">
            <a:extLst>
              <a:ext uri="{FF2B5EF4-FFF2-40B4-BE49-F238E27FC236}">
                <a16:creationId xmlns:a16="http://schemas.microsoft.com/office/drawing/2014/main" id="{63A02D37-9417-D740-B642-8CA322DEE7C0}"/>
              </a:ext>
            </a:extLst>
          </p:cNvPr>
          <p:cNvPicPr>
            <a:picLocks/>
          </p:cNvPicPr>
          <p:nvPr userDrawn="1"/>
        </p:nvPicPr>
        <p:blipFill>
          <a:blip r:embed="rId3"/>
          <a:stretch>
            <a:fillRect/>
          </a:stretch>
        </p:blipFill>
        <p:spPr>
          <a:xfrm>
            <a:off x="0" y="-423299"/>
            <a:ext cx="12192044" cy="423299"/>
          </a:xfrm>
          <a:prstGeom prst="rect">
            <a:avLst/>
          </a:prstGeom>
        </p:spPr>
      </p:pic>
      <p:sp>
        <p:nvSpPr>
          <p:cNvPr id="2" name="Date Placeholder">
            <a:extLst>
              <a:ext uri="{FF2B5EF4-FFF2-40B4-BE49-F238E27FC236}">
                <a16:creationId xmlns:a16="http://schemas.microsoft.com/office/drawing/2014/main" id="{133B0F31-52E7-E84D-BF4C-CB8AC96D05AA}"/>
              </a:ext>
            </a:extLst>
          </p:cNvPr>
          <p:cNvSpPr>
            <a:spLocks noGrp="1"/>
          </p:cNvSpPr>
          <p:nvPr>
            <p:ph type="dt" sz="half" idx="11"/>
          </p:nvPr>
        </p:nvSpPr>
        <p:spPr>
          <a:xfrm>
            <a:off x="5079533" y="7196081"/>
            <a:ext cx="1017399" cy="253979"/>
          </a:xfrm>
        </p:spPr>
        <p:txBody>
          <a:bodyPr/>
          <a:lstStyle>
            <a:lvl1pPr>
              <a:defRPr>
                <a:solidFill>
                  <a:schemeClr val="tx1"/>
                </a:solidFill>
              </a:defRPr>
            </a:lvl1pPr>
          </a:lstStyle>
          <a:p>
            <a:r>
              <a:rPr lang="sv-SE"/>
              <a:t>2023-11-15</a:t>
            </a:r>
            <a:endParaRPr lang="sv-SE" dirty="0"/>
          </a:p>
        </p:txBody>
      </p:sp>
      <p:sp>
        <p:nvSpPr>
          <p:cNvPr id="4" name="Footer Placeholder">
            <a:extLst>
              <a:ext uri="{FF2B5EF4-FFF2-40B4-BE49-F238E27FC236}">
                <a16:creationId xmlns:a16="http://schemas.microsoft.com/office/drawing/2014/main" id="{26A39FE3-1F53-1B45-9163-2EB24EE8EC57}"/>
              </a:ext>
            </a:extLst>
          </p:cNvPr>
          <p:cNvSpPr>
            <a:spLocks noGrp="1"/>
          </p:cNvSpPr>
          <p:nvPr>
            <p:ph type="ftr" sz="quarter" idx="12"/>
          </p:nvPr>
        </p:nvSpPr>
        <p:spPr>
          <a:xfrm>
            <a:off x="1015929" y="7196081"/>
            <a:ext cx="4063604" cy="253979"/>
          </a:xfrm>
        </p:spPr>
        <p:txBody>
          <a:bodyPr/>
          <a:lstStyle>
            <a:lvl1pPr>
              <a:defRPr>
                <a:solidFill>
                  <a:schemeClr val="tx1"/>
                </a:solidFill>
              </a:defRPr>
            </a:lvl1pPr>
          </a:lstStyle>
          <a:p>
            <a:r>
              <a:rPr lang="sv-SE"/>
              <a:t>Irina Martynyuk, Researchengineer, RISE</a:t>
            </a:r>
            <a:endParaRPr lang="sv-SE" dirty="0"/>
          </a:p>
        </p:txBody>
      </p:sp>
      <p:sp>
        <p:nvSpPr>
          <p:cNvPr id="5" name="Slide Number Placeholder">
            <a:extLst>
              <a:ext uri="{FF2B5EF4-FFF2-40B4-BE49-F238E27FC236}">
                <a16:creationId xmlns:a16="http://schemas.microsoft.com/office/drawing/2014/main" id="{2629D637-758F-9946-B33C-62F15791C2D2}"/>
              </a:ext>
            </a:extLst>
          </p:cNvPr>
          <p:cNvSpPr>
            <a:spLocks noGrp="1"/>
          </p:cNvSpPr>
          <p:nvPr>
            <p:ph type="sldNum" sz="quarter" idx="13"/>
          </p:nvPr>
        </p:nvSpPr>
        <p:spPr>
          <a:xfrm>
            <a:off x="254001" y="7196081"/>
            <a:ext cx="761532" cy="253979"/>
          </a:xfrm>
        </p:spPr>
        <p:txBody>
          <a:bodyPr/>
          <a:lstStyle>
            <a:lvl1pPr>
              <a:defRPr>
                <a:solidFill>
                  <a:schemeClr val="tx1"/>
                </a:solidFill>
              </a:defRPr>
            </a:lvl1pPr>
          </a:lstStyle>
          <a:p>
            <a:fld id="{2066355A-084C-D24E-9AD2-7E4FC41EA627}" type="slidenum">
              <a:rPr lang="sv-SE" smtClean="0"/>
              <a:pPr/>
              <a:t>‹#›</a:t>
            </a:fld>
            <a:endParaRPr lang="sv-SE" dirty="0"/>
          </a:p>
        </p:txBody>
      </p:sp>
      <p:sp>
        <p:nvSpPr>
          <p:cNvPr id="14" name="Instruktioner">
            <a:extLst>
              <a:ext uri="{FF2B5EF4-FFF2-40B4-BE49-F238E27FC236}">
                <a16:creationId xmlns:a16="http://schemas.microsoft.com/office/drawing/2014/main" id="{2E9EE94F-CFB2-AB43-A490-ED50BAE5B70A}"/>
              </a:ext>
            </a:extLst>
          </p:cNvPr>
          <p:cNvSpPr txBox="1">
            <a:spLocks/>
          </p:cNvSpPr>
          <p:nvPr userDrawn="1"/>
        </p:nvSpPr>
        <p:spPr>
          <a:xfrm>
            <a:off x="-3471346" y="19515"/>
            <a:ext cx="3048467" cy="4410396"/>
          </a:xfrm>
          <a:prstGeom prst="rect">
            <a:avLst/>
          </a:prstGeom>
          <a:solidFill>
            <a:srgbClr val="FFEE8D"/>
          </a:solidFill>
        </p:spPr>
        <p:txBody>
          <a:bodyPr lIns="253979" tIns="253979" rIns="253979" bIns="253979">
            <a:spAutoFit/>
          </a:bodyPr>
          <a:lstStyle>
            <a:lvl1pPr marL="0" indent="0" algn="l" defTabSz="518419" rtl="0" eaLnBrk="1" latinLnBrk="0" hangingPunct="1">
              <a:lnSpc>
                <a:spcPct val="120000"/>
              </a:lnSpc>
              <a:spcBef>
                <a:spcPts val="1000"/>
              </a:spcBef>
              <a:buFont typeface="Arial"/>
              <a:buNone/>
              <a:defRPr sz="900" kern="1200">
                <a:solidFill>
                  <a:schemeClr val="tx1"/>
                </a:solidFill>
                <a:latin typeface="Roboto Mono" pitchFamily="2" charset="0"/>
                <a:ea typeface="Roboto Mono" pitchFamily="2" charset="0"/>
                <a:cs typeface="+mn-cs"/>
              </a:defRPr>
            </a:lvl1pPr>
            <a:lvl2pPr marL="0" indent="0" algn="l" defTabSz="518419" rtl="0" eaLnBrk="1" latinLnBrk="0" hangingPunct="1">
              <a:lnSpc>
                <a:spcPct val="120000"/>
              </a:lnSpc>
              <a:spcBef>
                <a:spcPts val="1000"/>
              </a:spcBef>
              <a:buFont typeface="Arial"/>
              <a:buNone/>
              <a:defRPr sz="900" b="1" kern="1200" cap="all" baseline="0">
                <a:solidFill>
                  <a:schemeClr val="tx1"/>
                </a:solidFill>
                <a:latin typeface="Roboto Mono" pitchFamily="2" charset="0"/>
                <a:ea typeface="Roboto Mono" pitchFamily="2" charset="0"/>
                <a:cs typeface="+mn-cs"/>
              </a:defRPr>
            </a:lvl2pPr>
            <a:lvl3pPr marL="108000" indent="-108000" algn="l" defTabSz="518419" rtl="0" eaLnBrk="1" latinLnBrk="0" hangingPunct="1">
              <a:lnSpc>
                <a:spcPct val="120000"/>
              </a:lnSpc>
              <a:spcBef>
                <a:spcPts val="1000"/>
              </a:spcBef>
              <a:buFont typeface="Arial"/>
              <a:buChar char="•"/>
              <a:defRPr sz="900" kern="1200">
                <a:solidFill>
                  <a:schemeClr val="tx1"/>
                </a:solidFill>
                <a:latin typeface="Roboto Mono" pitchFamily="2" charset="0"/>
                <a:ea typeface="Roboto Mono" pitchFamily="2" charset="0"/>
                <a:cs typeface="+mn-cs"/>
              </a:defRPr>
            </a:lvl3pPr>
            <a:lvl4pPr marL="252000" indent="-108000" algn="l" defTabSz="518419" rtl="0" eaLnBrk="1" latinLnBrk="0" hangingPunct="1">
              <a:lnSpc>
                <a:spcPct val="120000"/>
              </a:lnSpc>
              <a:spcBef>
                <a:spcPts val="1000"/>
              </a:spcBef>
              <a:buFont typeface="Arial"/>
              <a:buChar char="–"/>
              <a:defRPr sz="900" kern="1200">
                <a:solidFill>
                  <a:schemeClr val="tx1"/>
                </a:solidFill>
                <a:latin typeface="Roboto Mono" pitchFamily="2" charset="0"/>
                <a:ea typeface="Roboto Mono" pitchFamily="2" charset="0"/>
                <a:cs typeface="+mn-cs"/>
              </a:defRPr>
            </a:lvl4pPr>
            <a:lvl5pPr marL="396000" indent="-108000" algn="l" defTabSz="518419" rtl="0" eaLnBrk="1" latinLnBrk="0" hangingPunct="1">
              <a:lnSpc>
                <a:spcPct val="120000"/>
              </a:lnSpc>
              <a:spcBef>
                <a:spcPts val="1000"/>
              </a:spcBef>
              <a:buFont typeface="Arial"/>
              <a:buChar char="»"/>
              <a:defRPr sz="900" kern="1200">
                <a:solidFill>
                  <a:schemeClr val="tx1"/>
                </a:solidFill>
                <a:latin typeface="Roboto Mono" pitchFamily="2" charset="0"/>
                <a:ea typeface="Roboto Mono" pitchFamily="2" charset="0"/>
                <a:cs typeface="+mn-cs"/>
              </a:defRPr>
            </a:lvl5pPr>
            <a:lvl6pPr marL="2851305" indent="-259210" algn="l" defTabSz="518419" rtl="0" eaLnBrk="1" latinLnBrk="0" hangingPunct="1">
              <a:spcBef>
                <a:spcPct val="20000"/>
              </a:spcBef>
              <a:buFont typeface="Arial"/>
              <a:buChar char="•"/>
              <a:defRPr sz="2268" kern="1200">
                <a:solidFill>
                  <a:schemeClr val="tx1"/>
                </a:solidFill>
                <a:latin typeface="+mn-lt"/>
                <a:ea typeface="+mn-ea"/>
                <a:cs typeface="+mn-cs"/>
              </a:defRPr>
            </a:lvl6pPr>
            <a:lvl7pPr marL="3369724" indent="-259210" algn="l" defTabSz="518419" rtl="0" eaLnBrk="1" latinLnBrk="0" hangingPunct="1">
              <a:spcBef>
                <a:spcPct val="20000"/>
              </a:spcBef>
              <a:buFont typeface="Arial"/>
              <a:buChar char="•"/>
              <a:defRPr sz="2268" kern="1200">
                <a:solidFill>
                  <a:schemeClr val="tx1"/>
                </a:solidFill>
                <a:latin typeface="+mn-lt"/>
                <a:ea typeface="+mn-ea"/>
                <a:cs typeface="+mn-cs"/>
              </a:defRPr>
            </a:lvl7pPr>
            <a:lvl8pPr marL="3888143" indent="-259210" algn="l" defTabSz="518419" rtl="0" eaLnBrk="1" latinLnBrk="0" hangingPunct="1">
              <a:spcBef>
                <a:spcPct val="20000"/>
              </a:spcBef>
              <a:buFont typeface="Arial"/>
              <a:buChar char="•"/>
              <a:defRPr sz="2268" kern="1200">
                <a:solidFill>
                  <a:schemeClr val="tx1"/>
                </a:solidFill>
                <a:latin typeface="+mn-lt"/>
                <a:ea typeface="+mn-ea"/>
                <a:cs typeface="+mn-cs"/>
              </a:defRPr>
            </a:lvl8pPr>
            <a:lvl9pPr marL="4406562" indent="-259210" algn="l" defTabSz="518419" rtl="0" eaLnBrk="1" latinLnBrk="0" hangingPunct="1">
              <a:spcBef>
                <a:spcPct val="20000"/>
              </a:spcBef>
              <a:buFont typeface="Arial"/>
              <a:buChar char="•"/>
              <a:defRPr sz="2268" kern="1200">
                <a:solidFill>
                  <a:schemeClr val="tx1"/>
                </a:solidFill>
                <a:latin typeface="+mn-lt"/>
                <a:ea typeface="+mn-ea"/>
                <a:cs typeface="+mn-cs"/>
              </a:defRPr>
            </a:lvl9pPr>
          </a:lstStyle>
          <a:p>
            <a:pPr lvl="1">
              <a:spcBef>
                <a:spcPts val="823"/>
              </a:spcBef>
            </a:pPr>
            <a:r>
              <a:rPr lang="sv-SE" sz="823" noProof="0" dirty="0"/>
              <a:t>Titelsida</a:t>
            </a:r>
          </a:p>
          <a:p>
            <a:pPr>
              <a:spcBef>
                <a:spcPts val="823"/>
              </a:spcBef>
            </a:pPr>
            <a:r>
              <a:rPr lang="sv-SE" sz="823" noProof="0" dirty="0"/>
              <a:t>Du byter bakgrund genom att högerklicka på bakgrunden och välja </a:t>
            </a:r>
            <a:r>
              <a:rPr lang="sv-SE" sz="823" u="sng" noProof="0" dirty="0"/>
              <a:t>Formatera bakgrund</a:t>
            </a:r>
            <a:r>
              <a:rPr lang="sv-SE" sz="823" noProof="0" dirty="0"/>
              <a:t>.</a:t>
            </a:r>
          </a:p>
          <a:p>
            <a:pPr>
              <a:spcBef>
                <a:spcPts val="823"/>
              </a:spcBef>
            </a:pPr>
            <a:r>
              <a:rPr lang="sv-SE" sz="823" noProof="0" dirty="0"/>
              <a:t>Byt stil genom att sätta markören i stycket och använd </a:t>
            </a:r>
            <a:r>
              <a:rPr lang="sv-SE" sz="823" u="sng" noProof="0" dirty="0"/>
              <a:t>knapparna för ökat och minskat indrag</a:t>
            </a:r>
            <a:r>
              <a:rPr lang="sv-SE" sz="823" noProof="0" dirty="0"/>
              <a:t>.</a:t>
            </a:r>
          </a:p>
          <a:p>
            <a:pPr>
              <a:spcBef>
                <a:spcPts val="823"/>
              </a:spcBef>
            </a:pPr>
            <a:r>
              <a:rPr lang="sv-SE" sz="823" noProof="0" dirty="0"/>
              <a:t>Nivå 1: Titel</a:t>
            </a:r>
            <a:br>
              <a:rPr lang="sv-SE" sz="823" noProof="0" dirty="0"/>
            </a:br>
            <a:r>
              <a:rPr lang="sv-SE" sz="823" noProof="0" dirty="0"/>
              <a:t>Nivå 2: </a:t>
            </a:r>
            <a:r>
              <a:rPr lang="sv-SE" sz="823" noProof="0" dirty="0" err="1"/>
              <a:t>Förtitel</a:t>
            </a:r>
            <a:br>
              <a:rPr lang="sv-SE" sz="823" noProof="0" dirty="0"/>
            </a:br>
            <a:r>
              <a:rPr lang="sv-SE" sz="823" noProof="0" dirty="0"/>
              <a:t>Nivå 3-4: Eftertitlar</a:t>
            </a:r>
            <a:br>
              <a:rPr lang="sv-SE" sz="823" noProof="0" dirty="0"/>
            </a:br>
            <a:endParaRPr lang="sv-SE" sz="823" noProof="0" dirty="0"/>
          </a:p>
          <a:p>
            <a:pPr lvl="1">
              <a:spcBef>
                <a:spcPts val="823"/>
              </a:spcBef>
            </a:pPr>
            <a:r>
              <a:rPr lang="en-GB" sz="823" noProof="0" dirty="0"/>
              <a:t>Title Slide</a:t>
            </a:r>
          </a:p>
          <a:p>
            <a:pPr>
              <a:spcBef>
                <a:spcPts val="823"/>
              </a:spcBef>
            </a:pPr>
            <a:r>
              <a:rPr lang="en-GB" sz="823" noProof="0" dirty="0"/>
              <a:t>To change the background, right click on the background and select </a:t>
            </a:r>
            <a:r>
              <a:rPr lang="en-GB" sz="823" u="sng" noProof="0" dirty="0"/>
              <a:t>Format background</a:t>
            </a:r>
            <a:r>
              <a:rPr lang="en-GB" sz="823" noProof="0" dirty="0"/>
              <a:t>.</a:t>
            </a:r>
          </a:p>
          <a:p>
            <a:pPr>
              <a:spcBef>
                <a:spcPts val="823"/>
              </a:spcBef>
            </a:pPr>
            <a:r>
              <a:rPr lang="en-GB" sz="823" noProof="0" dirty="0"/>
              <a:t>To change the style, put the marker inside the paragraph and use the </a:t>
            </a:r>
            <a:r>
              <a:rPr lang="en-GB" sz="823" u="sng" noProof="0" dirty="0"/>
              <a:t>buttons for indents</a:t>
            </a:r>
            <a:r>
              <a:rPr lang="en-GB" sz="823" noProof="0" dirty="0"/>
              <a:t>.</a:t>
            </a:r>
          </a:p>
          <a:p>
            <a:pPr>
              <a:spcBef>
                <a:spcPts val="823"/>
              </a:spcBef>
            </a:pPr>
            <a:r>
              <a:rPr lang="en-GB" sz="823" noProof="0" dirty="0"/>
              <a:t>Level 1: Title</a:t>
            </a:r>
            <a:br>
              <a:rPr lang="en-GB" sz="823" noProof="0" dirty="0"/>
            </a:br>
            <a:r>
              <a:rPr lang="en-GB" sz="823" noProof="0" dirty="0"/>
              <a:t>Level 2: </a:t>
            </a:r>
            <a:r>
              <a:rPr lang="en-GB" sz="823" noProof="0" dirty="0" err="1"/>
              <a:t>Pretitle</a:t>
            </a:r>
            <a:br>
              <a:rPr lang="en-GB" sz="823" noProof="0" dirty="0"/>
            </a:br>
            <a:r>
              <a:rPr lang="en-GB" sz="823" noProof="0" dirty="0"/>
              <a:t>Level 3-4: Subtitles</a:t>
            </a:r>
          </a:p>
        </p:txBody>
      </p:sp>
      <p:sp>
        <p:nvSpPr>
          <p:cNvPr id="16" name="Text Placeholder">
            <a:extLst>
              <a:ext uri="{FF2B5EF4-FFF2-40B4-BE49-F238E27FC236}">
                <a16:creationId xmlns:a16="http://schemas.microsoft.com/office/drawing/2014/main" id="{E367AF10-D2BB-4B4B-8BB8-DCB628C77992}"/>
              </a:ext>
            </a:extLst>
          </p:cNvPr>
          <p:cNvSpPr>
            <a:spLocks noGrp="1"/>
          </p:cNvSpPr>
          <p:nvPr>
            <p:ph type="body" sz="quarter" idx="16" hasCustomPrompt="1"/>
          </p:nvPr>
        </p:nvSpPr>
        <p:spPr>
          <a:xfrm>
            <a:off x="1650242" y="1142378"/>
            <a:ext cx="8891517" cy="4573246"/>
          </a:xfrm>
        </p:spPr>
        <p:txBody>
          <a:bodyPr anchor="ctr" anchorCtr="0"/>
          <a:lstStyle>
            <a:lvl1pPr marL="0" indent="0">
              <a:lnSpc>
                <a:spcPct val="80000"/>
              </a:lnSpc>
              <a:spcBef>
                <a:spcPts val="0"/>
              </a:spcBef>
              <a:buNone/>
              <a:defRPr sz="8231">
                <a:solidFill>
                  <a:schemeClr val="bg1"/>
                </a:solidFill>
                <a:latin typeface="+mj-lt"/>
              </a:defRPr>
            </a:lvl1pPr>
            <a:lvl2pPr marL="0" indent="0">
              <a:lnSpc>
                <a:spcPct val="90000"/>
              </a:lnSpc>
              <a:spcBef>
                <a:spcPts val="1881"/>
              </a:spcBef>
              <a:spcAft>
                <a:spcPts val="2116"/>
              </a:spcAft>
              <a:buNone/>
              <a:defRPr lang="sv-SE" sz="1881" kern="1200" cap="all" spc="118" baseline="0" dirty="0">
                <a:solidFill>
                  <a:schemeClr val="bg1"/>
                </a:solidFill>
                <a:latin typeface="+mj-lt"/>
                <a:ea typeface="+mn-ea"/>
                <a:cs typeface="+mn-cs"/>
              </a:defRPr>
            </a:lvl2pPr>
            <a:lvl3pPr marL="0" indent="0">
              <a:lnSpc>
                <a:spcPct val="90000"/>
              </a:lnSpc>
              <a:spcBef>
                <a:spcPts val="1881"/>
              </a:spcBef>
              <a:buNone/>
              <a:defRPr lang="sv-SE" sz="1881" kern="1200" dirty="0">
                <a:solidFill>
                  <a:schemeClr val="bg1"/>
                </a:solidFill>
                <a:latin typeface="+mj-lt"/>
                <a:ea typeface="+mn-ea"/>
                <a:cs typeface="+mn-cs"/>
              </a:defRPr>
            </a:lvl3pPr>
            <a:lvl4pPr marL="0" indent="0">
              <a:lnSpc>
                <a:spcPct val="110000"/>
              </a:lnSpc>
              <a:spcBef>
                <a:spcPts val="1881"/>
              </a:spcBef>
              <a:spcAft>
                <a:spcPts val="0"/>
              </a:spcAft>
              <a:buNone/>
              <a:defRPr lang="sv-SE" sz="1293" kern="1200" dirty="0">
                <a:solidFill>
                  <a:schemeClr val="bg1"/>
                </a:solidFill>
                <a:latin typeface="Roboto Mono" pitchFamily="2" charset="0"/>
                <a:ea typeface="Roboto Mono" pitchFamily="2" charset="0"/>
                <a:cs typeface="+mn-cs"/>
              </a:defRPr>
            </a:lvl4pPr>
            <a:lvl5pPr marL="0" indent="0">
              <a:lnSpc>
                <a:spcPct val="110000"/>
              </a:lnSpc>
              <a:spcBef>
                <a:spcPts val="1881"/>
              </a:spcBef>
              <a:spcAft>
                <a:spcPts val="0"/>
              </a:spcAft>
              <a:buNone/>
              <a:defRPr lang="sv-SE" sz="1293" kern="1200" dirty="0">
                <a:solidFill>
                  <a:schemeClr val="bg1"/>
                </a:solidFill>
                <a:latin typeface="Roboto Mono" pitchFamily="2" charset="0"/>
                <a:ea typeface="Roboto Mono" pitchFamily="2" charset="0"/>
                <a:cs typeface="+mn-cs"/>
              </a:defRPr>
            </a:lvl5pPr>
            <a:lvl6pPr marL="0" indent="0">
              <a:spcBef>
                <a:spcPts val="1881"/>
              </a:spcBef>
              <a:buNone/>
              <a:defRPr sz="1293">
                <a:solidFill>
                  <a:schemeClr val="bg1"/>
                </a:solidFill>
                <a:latin typeface="Roboto Mono" pitchFamily="2" charset="0"/>
                <a:ea typeface="Roboto Mono" pitchFamily="2" charset="0"/>
              </a:defRPr>
            </a:lvl6pPr>
            <a:lvl7pPr>
              <a:defRPr>
                <a:solidFill>
                  <a:schemeClr val="bg1"/>
                </a:solidFill>
              </a:defRPr>
            </a:lvl7pPr>
          </a:lstStyle>
          <a:p>
            <a:pPr lvl="0"/>
            <a:r>
              <a:rPr lang="sv-SE" dirty="0"/>
              <a:t>Title 1</a:t>
            </a:r>
          </a:p>
          <a:p>
            <a:pPr lvl="1"/>
            <a:r>
              <a:rPr lang="sv-SE" dirty="0" err="1"/>
              <a:t>Pretitle</a:t>
            </a:r>
            <a:endParaRPr lang="sv-SE" dirty="0"/>
          </a:p>
          <a:p>
            <a:pPr lvl="2"/>
            <a:r>
              <a:rPr lang="sv-SE" dirty="0" err="1"/>
              <a:t>Subtitle</a:t>
            </a:r>
            <a:r>
              <a:rPr lang="sv-SE" dirty="0"/>
              <a:t> A</a:t>
            </a:r>
          </a:p>
          <a:p>
            <a:pPr lvl="3"/>
            <a:r>
              <a:rPr lang="sv-SE" dirty="0" err="1"/>
              <a:t>Subtitle</a:t>
            </a:r>
            <a:r>
              <a:rPr lang="sv-SE" dirty="0"/>
              <a:t> B</a:t>
            </a:r>
          </a:p>
        </p:txBody>
      </p:sp>
      <p:sp>
        <p:nvSpPr>
          <p:cNvPr id="6" name="RISE Logo">
            <a:extLst>
              <a:ext uri="{FF2B5EF4-FFF2-40B4-BE49-F238E27FC236}">
                <a16:creationId xmlns:a16="http://schemas.microsoft.com/office/drawing/2014/main" id="{FA3E12D6-3235-A941-9790-66E7174F6F15}"/>
              </a:ext>
            </a:extLst>
          </p:cNvPr>
          <p:cNvSpPr>
            <a:spLocks noGrp="1"/>
          </p:cNvSpPr>
          <p:nvPr>
            <p:ph type="body" sz="quarter" idx="19" hasCustomPrompt="1"/>
          </p:nvPr>
        </p:nvSpPr>
        <p:spPr>
          <a:xfrm>
            <a:off x="10541038" y="761938"/>
            <a:ext cx="889003" cy="1142907"/>
          </a:xfrm>
          <a:blipFill>
            <a:blip r:embed="rId4" cstate="email">
              <a:extLst>
                <a:ext uri="{28A0092B-C50C-407E-A947-70E740481C1C}">
                  <a14:useLocalDpi xmlns:a14="http://schemas.microsoft.com/office/drawing/2010/main"/>
                </a:ext>
              </a:extLst>
            </a:blip>
            <a:stretch>
              <a:fillRect/>
            </a:stretch>
          </a:blipFill>
        </p:spPr>
        <p:txBody>
          <a:bodyPr lIns="108000"/>
          <a:lstStyle>
            <a:lvl1pPr marL="0" indent="0">
              <a:buNone/>
              <a:defRPr sz="118" baseline="0">
                <a:solidFill>
                  <a:schemeClr val="bg1"/>
                </a:solidFill>
              </a:defRPr>
            </a:lvl1pPr>
          </a:lstStyle>
          <a:p>
            <a:pPr lvl="0"/>
            <a:r>
              <a:rPr lang="en-US" dirty="0"/>
              <a:t> </a:t>
            </a:r>
            <a:endParaRPr lang="sv-SE" dirty="0"/>
          </a:p>
        </p:txBody>
      </p:sp>
    </p:spTree>
    <p:extLst>
      <p:ext uri="{BB962C8B-B14F-4D97-AF65-F5344CB8AC3E}">
        <p14:creationId xmlns:p14="http://schemas.microsoft.com/office/powerpoint/2010/main" val="1346840790"/>
      </p:ext>
    </p:extLst>
  </p:cSld>
  <p:clrMapOvr>
    <a:masterClrMapping/>
  </p:clrMapOvr>
  <p:extLst>
    <p:ext uri="{DCECCB84-F9BA-43D5-87BE-67443E8EF086}">
      <p15:sldGuideLst xmlns:p15="http://schemas.microsoft.com/office/powerpoint/2012/main">
        <p15:guide id="1" pos="6123">
          <p15:clr>
            <a:srgbClr val="FBAE40"/>
          </p15:clr>
        </p15:guide>
        <p15:guide id="2" orient="horz" pos="408">
          <p15:clr>
            <a:srgbClr val="FBAE40"/>
          </p15:clr>
        </p15:guide>
        <p15:guide id="3" pos="884">
          <p15:clr>
            <a:srgbClr val="FBAE40"/>
          </p15:clr>
        </p15:guide>
        <p15:guide id="4" pos="564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Grid_3-cols">
    <p:spTree>
      <p:nvGrpSpPr>
        <p:cNvPr id="1" name=""/>
        <p:cNvGrpSpPr/>
        <p:nvPr/>
      </p:nvGrpSpPr>
      <p:grpSpPr>
        <a:xfrm>
          <a:off x="0" y="0"/>
          <a:ext cx="0" cy="0"/>
          <a:chOff x="0" y="0"/>
          <a:chExt cx="0" cy="0"/>
        </a:xfrm>
      </p:grpSpPr>
      <p:sp>
        <p:nvSpPr>
          <p:cNvPr id="3" name="Date Placeholder">
            <a:extLst>
              <a:ext uri="{FF2B5EF4-FFF2-40B4-BE49-F238E27FC236}">
                <a16:creationId xmlns:a16="http://schemas.microsoft.com/office/drawing/2014/main" id="{EFE3E3EB-E653-C04E-BF48-2731DFAB47A1}"/>
              </a:ext>
            </a:extLst>
          </p:cNvPr>
          <p:cNvSpPr>
            <a:spLocks noGrp="1"/>
          </p:cNvSpPr>
          <p:nvPr>
            <p:ph type="dt" sz="half" idx="10"/>
          </p:nvPr>
        </p:nvSpPr>
        <p:spPr/>
        <p:txBody>
          <a:bodyPr/>
          <a:lstStyle/>
          <a:p>
            <a:r>
              <a:rPr lang="sv-SE"/>
              <a:t>2022-00-00</a:t>
            </a:r>
          </a:p>
        </p:txBody>
      </p:sp>
      <p:sp>
        <p:nvSpPr>
          <p:cNvPr id="4" name="Footer Placeholder">
            <a:extLst>
              <a:ext uri="{FF2B5EF4-FFF2-40B4-BE49-F238E27FC236}">
                <a16:creationId xmlns:a16="http://schemas.microsoft.com/office/drawing/2014/main" id="{B82B3C4A-2BF9-B742-BB03-F9788C58836E}"/>
              </a:ext>
            </a:extLst>
          </p:cNvPr>
          <p:cNvSpPr>
            <a:spLocks noGrp="1"/>
          </p:cNvSpPr>
          <p:nvPr>
            <p:ph type="ftr" sz="quarter" idx="11"/>
          </p:nvPr>
        </p:nvSpPr>
        <p:spPr/>
        <p:txBody>
          <a:bodyPr/>
          <a:lstStyle/>
          <a:p>
            <a:r>
              <a:rPr lang="sv-SE"/>
              <a:t>RISE — Research Institutes of Sweden</a:t>
            </a:r>
          </a:p>
        </p:txBody>
      </p:sp>
      <p:sp>
        <p:nvSpPr>
          <p:cNvPr id="5" name="Slide Number Placeholder">
            <a:extLst>
              <a:ext uri="{FF2B5EF4-FFF2-40B4-BE49-F238E27FC236}">
                <a16:creationId xmlns:a16="http://schemas.microsoft.com/office/drawing/2014/main" id="{D5F4501F-0A6C-EC45-973E-F01984BA2FF1}"/>
              </a:ext>
            </a:extLst>
          </p:cNvPr>
          <p:cNvSpPr>
            <a:spLocks noGrp="1"/>
          </p:cNvSpPr>
          <p:nvPr>
            <p:ph type="sldNum" sz="quarter" idx="12"/>
          </p:nvPr>
        </p:nvSpPr>
        <p:spPr/>
        <p:txBody>
          <a:bodyPr/>
          <a:lstStyle/>
          <a:p>
            <a:fld id="{2066355A-084C-D24E-9AD2-7E4FC41EA627}" type="slidenum">
              <a:rPr lang="sv-SE" smtClean="0"/>
              <a:pPr/>
              <a:t>‹#›</a:t>
            </a:fld>
            <a:endParaRPr lang="sv-SE"/>
          </a:p>
        </p:txBody>
      </p:sp>
      <p:sp>
        <p:nvSpPr>
          <p:cNvPr id="6" name="Layout">
            <a:extLst>
              <a:ext uri="{FF2B5EF4-FFF2-40B4-BE49-F238E27FC236}">
                <a16:creationId xmlns:a16="http://schemas.microsoft.com/office/drawing/2014/main" id="{16CE43BC-84AC-CE4D-BED1-79B44F247CC1}"/>
              </a:ext>
            </a:extLst>
          </p:cNvPr>
          <p:cNvSpPr txBox="1"/>
          <p:nvPr userDrawn="1"/>
        </p:nvSpPr>
        <p:spPr>
          <a:xfrm>
            <a:off x="1015534" y="-677278"/>
            <a:ext cx="10160933" cy="253979"/>
          </a:xfrm>
          <a:prstGeom prst="rect">
            <a:avLst/>
          </a:prstGeom>
          <a:noFill/>
        </p:spPr>
        <p:txBody>
          <a:bodyPr wrap="square" lIns="0" tIns="0" rIns="0" bIns="0" rtlCol="0">
            <a:noAutofit/>
          </a:bodyPr>
          <a:lstStyle/>
          <a:p>
            <a:pPr algn="ctr"/>
            <a:r>
              <a:rPr lang="sv-SE" sz="1293" b="1" noProof="0">
                <a:latin typeface="Roboto Mono" pitchFamily="2" charset="0"/>
                <a:ea typeface="Roboto Mono" pitchFamily="2" charset="0"/>
              </a:rPr>
              <a:t>Grid – 3 columns</a:t>
            </a:r>
          </a:p>
        </p:txBody>
      </p:sp>
    </p:spTree>
    <p:extLst>
      <p:ext uri="{BB962C8B-B14F-4D97-AF65-F5344CB8AC3E}">
        <p14:creationId xmlns:p14="http://schemas.microsoft.com/office/powerpoint/2010/main" val="4144140470"/>
      </p:ext>
    </p:extLst>
  </p:cSld>
  <p:clrMapOvr>
    <a:masterClrMapping/>
  </p:clrMapOvr>
  <p:extLst>
    <p:ext uri="{DCECCB84-F9BA-43D5-87BE-67443E8EF086}">
      <p15:sldGuideLst xmlns:p15="http://schemas.microsoft.com/office/powerpoint/2012/main">
        <p15:guide id="1" pos="2177">
          <p15:clr>
            <a:srgbClr val="FBAE40"/>
          </p15:clr>
        </p15:guide>
        <p15:guide id="3" pos="4354">
          <p15:clr>
            <a:srgbClr val="FBAE40"/>
          </p15:clr>
        </p15:guide>
        <p15:guide id="4" orient="horz" pos="1225">
          <p15:clr>
            <a:srgbClr val="FBAE40"/>
          </p15:clr>
        </p15:guide>
        <p15:guide id="5" orient="horz" pos="2449">
          <p15:clr>
            <a:srgbClr val="FBAE40"/>
          </p15:clr>
        </p15:guide>
        <p15:guide id="6" orient="horz" pos="1837">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46671"/>
          </a:xfrm>
          <a:prstGeom prst="rect">
            <a:avLst/>
          </a:prstGeom>
        </p:spPr>
        <p:txBody>
          <a:bodyPr wrap="square" lIns="0" tIns="0" rIns="0" bIns="0">
            <a:spAutoFit/>
          </a:bodyPr>
          <a:lstStyle>
            <a:lvl1pPr>
              <a:defRPr sz="1603" b="0" i="0">
                <a:solidFill>
                  <a:srgbClr val="4F5347"/>
                </a:solidFill>
                <a:latin typeface="Tahoma"/>
                <a:cs typeface="Tahoma"/>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271699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86181" y="628843"/>
            <a:ext cx="2811530" cy="246671"/>
          </a:xfrm>
        </p:spPr>
        <p:txBody>
          <a:bodyPr lIns="0" tIns="0" rIns="0" bIns="0"/>
          <a:lstStyle>
            <a:lvl1pPr>
              <a:defRPr sz="1603" b="0" i="0">
                <a:solidFill>
                  <a:srgbClr val="4F5347"/>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209154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86181" y="628843"/>
            <a:ext cx="2811530" cy="246671"/>
          </a:xfrm>
        </p:spPr>
        <p:txBody>
          <a:bodyPr lIns="0" tIns="0" rIns="0" bIns="0"/>
          <a:lstStyle>
            <a:lvl1pPr>
              <a:defRPr sz="1603" b="0" i="0">
                <a:solidFill>
                  <a:srgbClr val="4F5347"/>
                </a:solidFill>
                <a:latin typeface="Tahoma"/>
                <a:cs typeface="Tahom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86951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74107" y="138528"/>
            <a:ext cx="11839343" cy="6580259"/>
          </a:xfrm>
          <a:custGeom>
            <a:avLst/>
            <a:gdLst/>
            <a:ahLst/>
            <a:cxnLst/>
            <a:rect l="l" t="t" r="r" b="b"/>
            <a:pathLst>
              <a:path w="14688185" h="10260330">
                <a:moveTo>
                  <a:pt x="14687994" y="0"/>
                </a:moveTo>
                <a:lnTo>
                  <a:pt x="0" y="0"/>
                </a:lnTo>
                <a:lnTo>
                  <a:pt x="0" y="10259999"/>
                </a:lnTo>
                <a:lnTo>
                  <a:pt x="14687994" y="10259999"/>
                </a:lnTo>
                <a:lnTo>
                  <a:pt x="14687994" y="0"/>
                </a:lnTo>
                <a:close/>
              </a:path>
            </a:pathLst>
          </a:custGeom>
          <a:solidFill>
            <a:srgbClr val="E6E7E8"/>
          </a:solidFill>
        </p:spPr>
        <p:txBody>
          <a:bodyPr wrap="square" lIns="0" tIns="0" rIns="0" bIns="0" rtlCol="0"/>
          <a:lstStyle/>
          <a:p>
            <a:endParaRPr sz="1154"/>
          </a:p>
        </p:txBody>
      </p:sp>
      <p:sp>
        <p:nvSpPr>
          <p:cNvPr id="17" name="bg object 17"/>
          <p:cNvSpPr/>
          <p:nvPr/>
        </p:nvSpPr>
        <p:spPr>
          <a:xfrm>
            <a:off x="348211" y="623374"/>
            <a:ext cx="11491293" cy="0"/>
          </a:xfrm>
          <a:custGeom>
            <a:avLst/>
            <a:gdLst/>
            <a:ahLst/>
            <a:cxnLst/>
            <a:rect l="l" t="t" r="r" b="b"/>
            <a:pathLst>
              <a:path w="14256385">
                <a:moveTo>
                  <a:pt x="0" y="0"/>
                </a:moveTo>
                <a:lnTo>
                  <a:pt x="14256004" y="0"/>
                </a:lnTo>
              </a:path>
            </a:pathLst>
          </a:custGeom>
          <a:ln w="6350">
            <a:solidFill>
              <a:srgbClr val="4F5347"/>
            </a:solidFill>
          </a:ln>
        </p:spPr>
        <p:txBody>
          <a:bodyPr wrap="square" lIns="0" tIns="0" rIns="0" bIns="0" rtlCol="0"/>
          <a:lstStyle/>
          <a:p>
            <a:endParaRPr sz="1154"/>
          </a:p>
        </p:txBody>
      </p:sp>
      <p:sp>
        <p:nvSpPr>
          <p:cNvPr id="18" name="bg object 18"/>
          <p:cNvSpPr/>
          <p:nvPr/>
        </p:nvSpPr>
        <p:spPr>
          <a:xfrm>
            <a:off x="4247315" y="277057"/>
            <a:ext cx="0" cy="210138"/>
          </a:xfrm>
          <a:custGeom>
            <a:avLst/>
            <a:gdLst/>
            <a:ahLst/>
            <a:cxnLst/>
            <a:rect l="l" t="t" r="r" b="b"/>
            <a:pathLst>
              <a:path h="327659">
                <a:moveTo>
                  <a:pt x="0" y="0"/>
                </a:moveTo>
                <a:lnTo>
                  <a:pt x="0" y="327177"/>
                </a:lnTo>
              </a:path>
            </a:pathLst>
          </a:custGeom>
          <a:ln w="6350">
            <a:solidFill>
              <a:srgbClr val="4F5347"/>
            </a:solidFill>
          </a:ln>
        </p:spPr>
        <p:txBody>
          <a:bodyPr wrap="square" lIns="0" tIns="0" rIns="0" bIns="0" rtlCol="0"/>
          <a:lstStyle/>
          <a:p>
            <a:endParaRPr sz="1154"/>
          </a:p>
        </p:txBody>
      </p:sp>
      <p:sp>
        <p:nvSpPr>
          <p:cNvPr id="19" name="bg object 19"/>
          <p:cNvSpPr/>
          <p:nvPr/>
        </p:nvSpPr>
        <p:spPr>
          <a:xfrm>
            <a:off x="4247315" y="6378082"/>
            <a:ext cx="0" cy="210138"/>
          </a:xfrm>
          <a:custGeom>
            <a:avLst/>
            <a:gdLst/>
            <a:ahLst/>
            <a:cxnLst/>
            <a:rect l="l" t="t" r="r" b="b"/>
            <a:pathLst>
              <a:path h="327659">
                <a:moveTo>
                  <a:pt x="0" y="0"/>
                </a:moveTo>
                <a:lnTo>
                  <a:pt x="0" y="327177"/>
                </a:lnTo>
              </a:path>
            </a:pathLst>
          </a:custGeom>
          <a:ln w="6350">
            <a:solidFill>
              <a:srgbClr val="4F5347"/>
            </a:solidFill>
          </a:ln>
        </p:spPr>
        <p:txBody>
          <a:bodyPr wrap="square" lIns="0" tIns="0" rIns="0" bIns="0" rtlCol="0"/>
          <a:lstStyle/>
          <a:p>
            <a:endParaRPr sz="1154"/>
          </a:p>
        </p:txBody>
      </p:sp>
      <p:sp>
        <p:nvSpPr>
          <p:cNvPr id="20" name="bg object 20"/>
          <p:cNvSpPr/>
          <p:nvPr/>
        </p:nvSpPr>
        <p:spPr>
          <a:xfrm>
            <a:off x="7934971" y="277057"/>
            <a:ext cx="0" cy="210138"/>
          </a:xfrm>
          <a:custGeom>
            <a:avLst/>
            <a:gdLst/>
            <a:ahLst/>
            <a:cxnLst/>
            <a:rect l="l" t="t" r="r" b="b"/>
            <a:pathLst>
              <a:path h="327659">
                <a:moveTo>
                  <a:pt x="0" y="0"/>
                </a:moveTo>
                <a:lnTo>
                  <a:pt x="0" y="327177"/>
                </a:lnTo>
              </a:path>
            </a:pathLst>
          </a:custGeom>
          <a:ln w="6350">
            <a:solidFill>
              <a:srgbClr val="4F5347"/>
            </a:solidFill>
          </a:ln>
        </p:spPr>
        <p:txBody>
          <a:bodyPr wrap="square" lIns="0" tIns="0" rIns="0" bIns="0" rtlCol="0"/>
          <a:lstStyle/>
          <a:p>
            <a:endParaRPr sz="1154"/>
          </a:p>
        </p:txBody>
      </p:sp>
      <p:sp>
        <p:nvSpPr>
          <p:cNvPr id="21" name="bg object 21"/>
          <p:cNvSpPr/>
          <p:nvPr/>
        </p:nvSpPr>
        <p:spPr>
          <a:xfrm>
            <a:off x="7934971" y="6378082"/>
            <a:ext cx="0" cy="210138"/>
          </a:xfrm>
          <a:custGeom>
            <a:avLst/>
            <a:gdLst/>
            <a:ahLst/>
            <a:cxnLst/>
            <a:rect l="l" t="t" r="r" b="b"/>
            <a:pathLst>
              <a:path h="327659">
                <a:moveTo>
                  <a:pt x="0" y="0"/>
                </a:moveTo>
                <a:lnTo>
                  <a:pt x="0" y="327177"/>
                </a:lnTo>
              </a:path>
            </a:pathLst>
          </a:custGeom>
          <a:ln w="6350">
            <a:solidFill>
              <a:srgbClr val="4F5347"/>
            </a:solidFill>
          </a:ln>
        </p:spPr>
        <p:txBody>
          <a:bodyPr wrap="square" lIns="0" tIns="0" rIns="0" bIns="0" rtlCol="0"/>
          <a:lstStyle/>
          <a:p>
            <a:endParaRPr sz="1154"/>
          </a:p>
        </p:txBody>
      </p:sp>
      <p:sp>
        <p:nvSpPr>
          <p:cNvPr id="22" name="bg object 22"/>
          <p:cNvSpPr/>
          <p:nvPr/>
        </p:nvSpPr>
        <p:spPr>
          <a:xfrm>
            <a:off x="348211" y="6266326"/>
            <a:ext cx="11491293" cy="0"/>
          </a:xfrm>
          <a:custGeom>
            <a:avLst/>
            <a:gdLst/>
            <a:ahLst/>
            <a:cxnLst/>
            <a:rect l="l" t="t" r="r" b="b"/>
            <a:pathLst>
              <a:path w="14256385">
                <a:moveTo>
                  <a:pt x="0" y="0"/>
                </a:moveTo>
                <a:lnTo>
                  <a:pt x="14256004" y="0"/>
                </a:lnTo>
              </a:path>
            </a:pathLst>
          </a:custGeom>
          <a:ln w="6350">
            <a:solidFill>
              <a:srgbClr val="4F5347"/>
            </a:solidFill>
          </a:ln>
        </p:spPr>
        <p:txBody>
          <a:bodyPr wrap="square" lIns="0" tIns="0" rIns="0" bIns="0" rtlCol="0"/>
          <a:lstStyle/>
          <a:p>
            <a:endParaRPr sz="1154"/>
          </a:p>
        </p:txBody>
      </p:sp>
      <p:pic>
        <p:nvPicPr>
          <p:cNvPr id="23" name="bg object 23"/>
          <p:cNvPicPr/>
          <p:nvPr/>
        </p:nvPicPr>
        <p:blipFill>
          <a:blip r:embed="rId2" cstate="email">
            <a:extLst>
              <a:ext uri="{28A0092B-C50C-407E-A947-70E740481C1C}">
                <a14:useLocalDpi xmlns:a14="http://schemas.microsoft.com/office/drawing/2010/main"/>
              </a:ext>
            </a:extLst>
          </a:blip>
          <a:stretch>
            <a:fillRect/>
          </a:stretch>
        </p:blipFill>
        <p:spPr>
          <a:xfrm>
            <a:off x="437443" y="6530790"/>
            <a:ext cx="66477" cy="57063"/>
          </a:xfrm>
          <a:prstGeom prst="rect">
            <a:avLst/>
          </a:prstGeom>
        </p:spPr>
      </p:pic>
      <p:pic>
        <p:nvPicPr>
          <p:cNvPr id="24" name="bg object 24"/>
          <p:cNvPicPr/>
          <p:nvPr/>
        </p:nvPicPr>
        <p:blipFill>
          <a:blip r:embed="rId3" cstate="email">
            <a:extLst>
              <a:ext uri="{28A0092B-C50C-407E-A947-70E740481C1C}">
                <a14:useLocalDpi xmlns:a14="http://schemas.microsoft.com/office/drawing/2010/main"/>
              </a:ext>
            </a:extLst>
          </a:blip>
          <a:stretch>
            <a:fillRect/>
          </a:stretch>
        </p:blipFill>
        <p:spPr>
          <a:xfrm>
            <a:off x="521979" y="6511750"/>
            <a:ext cx="264627" cy="76157"/>
          </a:xfrm>
          <a:prstGeom prst="rect">
            <a:avLst/>
          </a:prstGeom>
        </p:spPr>
      </p:pic>
      <p:pic>
        <p:nvPicPr>
          <p:cNvPr id="25" name="bg object 25"/>
          <p:cNvPicPr/>
          <p:nvPr/>
        </p:nvPicPr>
        <p:blipFill>
          <a:blip r:embed="rId4" cstate="email">
            <a:extLst>
              <a:ext uri="{28A0092B-C50C-407E-A947-70E740481C1C}">
                <a14:useLocalDpi xmlns:a14="http://schemas.microsoft.com/office/drawing/2010/main"/>
              </a:ext>
            </a:extLst>
          </a:blip>
          <a:stretch>
            <a:fillRect/>
          </a:stretch>
        </p:blipFill>
        <p:spPr>
          <a:xfrm>
            <a:off x="803383" y="6511750"/>
            <a:ext cx="180441" cy="76155"/>
          </a:xfrm>
          <a:prstGeom prst="rect">
            <a:avLst/>
          </a:prstGeom>
        </p:spPr>
      </p:pic>
      <p:sp>
        <p:nvSpPr>
          <p:cNvPr id="26" name="bg object 26"/>
          <p:cNvSpPr/>
          <p:nvPr/>
        </p:nvSpPr>
        <p:spPr>
          <a:xfrm>
            <a:off x="1001874" y="6531488"/>
            <a:ext cx="38388" cy="54978"/>
          </a:xfrm>
          <a:custGeom>
            <a:avLst/>
            <a:gdLst/>
            <a:ahLst/>
            <a:cxnLst/>
            <a:rect l="l" t="t" r="r" b="b"/>
            <a:pathLst>
              <a:path w="47625" h="85725">
                <a:moveTo>
                  <a:pt x="40995" y="0"/>
                </a:moveTo>
                <a:lnTo>
                  <a:pt x="35293" y="0"/>
                </a:lnTo>
                <a:lnTo>
                  <a:pt x="23945" y="2357"/>
                </a:lnTo>
                <a:lnTo>
                  <a:pt x="16575" y="7764"/>
                </a:lnTo>
                <a:lnTo>
                  <a:pt x="12588" y="13721"/>
                </a:lnTo>
                <a:lnTo>
                  <a:pt x="11391" y="17729"/>
                </a:lnTo>
                <a:lnTo>
                  <a:pt x="11391" y="1460"/>
                </a:lnTo>
                <a:lnTo>
                  <a:pt x="0" y="1460"/>
                </a:lnTo>
                <a:lnTo>
                  <a:pt x="0" y="85724"/>
                </a:lnTo>
                <a:lnTo>
                  <a:pt x="11391" y="85724"/>
                </a:lnTo>
                <a:lnTo>
                  <a:pt x="11391" y="41960"/>
                </a:lnTo>
                <a:lnTo>
                  <a:pt x="12760" y="29729"/>
                </a:lnTo>
                <a:lnTo>
                  <a:pt x="16979" y="19637"/>
                </a:lnTo>
                <a:lnTo>
                  <a:pt x="24218" y="12778"/>
                </a:lnTo>
                <a:lnTo>
                  <a:pt x="34645" y="10248"/>
                </a:lnTo>
                <a:lnTo>
                  <a:pt x="40665" y="10248"/>
                </a:lnTo>
                <a:lnTo>
                  <a:pt x="44576" y="12191"/>
                </a:lnTo>
                <a:lnTo>
                  <a:pt x="47497" y="14312"/>
                </a:lnTo>
                <a:lnTo>
                  <a:pt x="47497" y="3086"/>
                </a:lnTo>
                <a:lnTo>
                  <a:pt x="44907" y="1460"/>
                </a:lnTo>
                <a:lnTo>
                  <a:pt x="40995" y="0"/>
                </a:lnTo>
                <a:close/>
              </a:path>
            </a:pathLst>
          </a:custGeom>
          <a:solidFill>
            <a:srgbClr val="566459"/>
          </a:solidFill>
        </p:spPr>
        <p:txBody>
          <a:bodyPr wrap="square" lIns="0" tIns="0" rIns="0" bIns="0" rtlCol="0"/>
          <a:lstStyle/>
          <a:p>
            <a:endParaRPr sz="1154"/>
          </a:p>
        </p:txBody>
      </p:sp>
      <p:pic>
        <p:nvPicPr>
          <p:cNvPr id="27" name="bg object 27"/>
          <p:cNvPicPr/>
          <p:nvPr/>
        </p:nvPicPr>
        <p:blipFill>
          <a:blip r:embed="rId5" cstate="email">
            <a:extLst>
              <a:ext uri="{28A0092B-C50C-407E-A947-70E740481C1C}">
                <a14:useLocalDpi xmlns:a14="http://schemas.microsoft.com/office/drawing/2010/main"/>
              </a:ext>
            </a:extLst>
          </a:blip>
          <a:stretch>
            <a:fillRect/>
          </a:stretch>
        </p:blipFill>
        <p:spPr>
          <a:xfrm>
            <a:off x="348215" y="6385796"/>
            <a:ext cx="191549" cy="95197"/>
          </a:xfrm>
          <a:prstGeom prst="rect">
            <a:avLst/>
          </a:prstGeom>
        </p:spPr>
      </p:pic>
      <p:pic>
        <p:nvPicPr>
          <p:cNvPr id="28" name="bg object 28"/>
          <p:cNvPicPr/>
          <p:nvPr/>
        </p:nvPicPr>
        <p:blipFill>
          <a:blip r:embed="rId6" cstate="email">
            <a:extLst>
              <a:ext uri="{28A0092B-C50C-407E-A947-70E740481C1C}">
                <a14:useLocalDpi xmlns:a14="http://schemas.microsoft.com/office/drawing/2010/main"/>
              </a:ext>
            </a:extLst>
          </a:blip>
          <a:stretch>
            <a:fillRect/>
          </a:stretch>
        </p:blipFill>
        <p:spPr>
          <a:xfrm>
            <a:off x="560344" y="6409582"/>
            <a:ext cx="141615" cy="69378"/>
          </a:xfrm>
          <a:prstGeom prst="rect">
            <a:avLst/>
          </a:prstGeom>
        </p:spPr>
      </p:pic>
      <p:sp>
        <p:nvSpPr>
          <p:cNvPr id="29" name="bg object 29"/>
          <p:cNvSpPr/>
          <p:nvPr/>
        </p:nvSpPr>
        <p:spPr>
          <a:xfrm>
            <a:off x="719942" y="6375944"/>
            <a:ext cx="28151" cy="103033"/>
          </a:xfrm>
          <a:custGeom>
            <a:avLst/>
            <a:gdLst/>
            <a:ahLst/>
            <a:cxnLst/>
            <a:rect l="l" t="t" r="r" b="b"/>
            <a:pathLst>
              <a:path w="34925" h="160654">
                <a:moveTo>
                  <a:pt x="30022" y="55295"/>
                </a:moveTo>
                <a:lnTo>
                  <a:pt x="3594" y="55295"/>
                </a:lnTo>
                <a:lnTo>
                  <a:pt x="3594" y="160629"/>
                </a:lnTo>
                <a:lnTo>
                  <a:pt x="30022" y="160629"/>
                </a:lnTo>
                <a:lnTo>
                  <a:pt x="30022" y="55295"/>
                </a:lnTo>
                <a:close/>
              </a:path>
              <a:path w="34925" h="160654">
                <a:moveTo>
                  <a:pt x="34772" y="7721"/>
                </a:moveTo>
                <a:lnTo>
                  <a:pt x="26835" y="0"/>
                </a:lnTo>
                <a:lnTo>
                  <a:pt x="7937" y="0"/>
                </a:lnTo>
                <a:lnTo>
                  <a:pt x="0" y="7721"/>
                </a:lnTo>
                <a:lnTo>
                  <a:pt x="0" y="26631"/>
                </a:lnTo>
                <a:lnTo>
                  <a:pt x="7937" y="34569"/>
                </a:lnTo>
                <a:lnTo>
                  <a:pt x="26835" y="34569"/>
                </a:lnTo>
                <a:lnTo>
                  <a:pt x="34772" y="26631"/>
                </a:lnTo>
                <a:lnTo>
                  <a:pt x="34772" y="17284"/>
                </a:lnTo>
                <a:lnTo>
                  <a:pt x="34772" y="7721"/>
                </a:lnTo>
                <a:close/>
              </a:path>
            </a:pathLst>
          </a:custGeom>
          <a:solidFill>
            <a:srgbClr val="566459"/>
          </a:solidFill>
        </p:spPr>
        <p:txBody>
          <a:bodyPr wrap="square" lIns="0" tIns="0" rIns="0" bIns="0" rtlCol="0"/>
          <a:lstStyle/>
          <a:p>
            <a:endParaRPr sz="1154"/>
          </a:p>
        </p:txBody>
      </p:sp>
      <p:pic>
        <p:nvPicPr>
          <p:cNvPr id="30" name="bg object 30"/>
          <p:cNvPicPr/>
          <p:nvPr/>
        </p:nvPicPr>
        <p:blipFill>
          <a:blip r:embed="rId7" cstate="email">
            <a:extLst>
              <a:ext uri="{28A0092B-C50C-407E-A947-70E740481C1C}">
                <a14:useLocalDpi xmlns:a14="http://schemas.microsoft.com/office/drawing/2010/main"/>
              </a:ext>
            </a:extLst>
          </a:blip>
          <a:stretch>
            <a:fillRect/>
          </a:stretch>
        </p:blipFill>
        <p:spPr>
          <a:xfrm>
            <a:off x="765903" y="6409582"/>
            <a:ext cx="79826" cy="69378"/>
          </a:xfrm>
          <a:prstGeom prst="rect">
            <a:avLst/>
          </a:prstGeom>
        </p:spPr>
      </p:pic>
      <p:pic>
        <p:nvPicPr>
          <p:cNvPr id="31" name="bg object 31"/>
          <p:cNvPicPr/>
          <p:nvPr/>
        </p:nvPicPr>
        <p:blipFill>
          <a:blip r:embed="rId8" cstate="email">
            <a:extLst>
              <a:ext uri="{28A0092B-C50C-407E-A947-70E740481C1C}">
                <a14:useLocalDpi xmlns:a14="http://schemas.microsoft.com/office/drawing/2010/main"/>
              </a:ext>
            </a:extLst>
          </a:blip>
          <a:stretch>
            <a:fillRect/>
          </a:stretch>
        </p:blipFill>
        <p:spPr>
          <a:xfrm>
            <a:off x="861244" y="6408974"/>
            <a:ext cx="83583" cy="71333"/>
          </a:xfrm>
          <a:prstGeom prst="rect">
            <a:avLst/>
          </a:prstGeom>
        </p:spPr>
      </p:pic>
      <p:pic>
        <p:nvPicPr>
          <p:cNvPr id="32" name="bg object 32"/>
          <p:cNvPicPr/>
          <p:nvPr/>
        </p:nvPicPr>
        <p:blipFill>
          <a:blip r:embed="rId9" cstate="email">
            <a:extLst>
              <a:ext uri="{28A0092B-C50C-407E-A947-70E740481C1C}">
                <a14:useLocalDpi xmlns:a14="http://schemas.microsoft.com/office/drawing/2010/main"/>
              </a:ext>
            </a:extLst>
          </a:blip>
          <a:stretch>
            <a:fillRect/>
          </a:stretch>
        </p:blipFill>
        <p:spPr>
          <a:xfrm>
            <a:off x="963612" y="6385770"/>
            <a:ext cx="173876" cy="120617"/>
          </a:xfrm>
          <a:prstGeom prst="rect">
            <a:avLst/>
          </a:prstGeom>
        </p:spPr>
      </p:pic>
      <p:sp>
        <p:nvSpPr>
          <p:cNvPr id="2" name="Holder 2"/>
          <p:cNvSpPr>
            <a:spLocks noGrp="1"/>
          </p:cNvSpPr>
          <p:nvPr>
            <p:ph type="title"/>
          </p:nvPr>
        </p:nvSpPr>
        <p:spPr>
          <a:xfrm>
            <a:off x="686181" y="628843"/>
            <a:ext cx="2811530" cy="246671"/>
          </a:xfrm>
        </p:spPr>
        <p:txBody>
          <a:bodyPr lIns="0" tIns="0" rIns="0" bIns="0"/>
          <a:lstStyle>
            <a:lvl1pPr>
              <a:defRPr sz="1603" b="0" i="0">
                <a:solidFill>
                  <a:srgbClr val="4F5347"/>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324394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74107" y="138528"/>
            <a:ext cx="11839343" cy="6580259"/>
          </a:xfrm>
          <a:custGeom>
            <a:avLst/>
            <a:gdLst/>
            <a:ahLst/>
            <a:cxnLst/>
            <a:rect l="l" t="t" r="r" b="b"/>
            <a:pathLst>
              <a:path w="14688185" h="10260330">
                <a:moveTo>
                  <a:pt x="14687994" y="0"/>
                </a:moveTo>
                <a:lnTo>
                  <a:pt x="0" y="0"/>
                </a:lnTo>
                <a:lnTo>
                  <a:pt x="0" y="10259999"/>
                </a:lnTo>
                <a:lnTo>
                  <a:pt x="14687994" y="10259999"/>
                </a:lnTo>
                <a:lnTo>
                  <a:pt x="14687994" y="0"/>
                </a:lnTo>
                <a:close/>
              </a:path>
            </a:pathLst>
          </a:custGeom>
          <a:solidFill>
            <a:srgbClr val="EDEDED"/>
          </a:solidFill>
        </p:spPr>
        <p:txBody>
          <a:bodyPr wrap="square" lIns="0" tIns="0" rIns="0" bIns="0" rtlCol="0"/>
          <a:lstStyle/>
          <a:p>
            <a:endParaRPr sz="1154"/>
          </a:p>
        </p:txBody>
      </p:sp>
      <p:pic>
        <p:nvPicPr>
          <p:cNvPr id="17" name="bg object 17"/>
          <p:cNvPicPr/>
          <p:nvPr/>
        </p:nvPicPr>
        <p:blipFill>
          <a:blip r:embed="rId2" cstate="email">
            <a:extLst>
              <a:ext uri="{28A0092B-C50C-407E-A947-70E740481C1C}">
                <a14:useLocalDpi xmlns:a14="http://schemas.microsoft.com/office/drawing/2010/main"/>
              </a:ext>
            </a:extLst>
          </a:blip>
          <a:stretch>
            <a:fillRect/>
          </a:stretch>
        </p:blipFill>
        <p:spPr>
          <a:xfrm>
            <a:off x="348206" y="6548479"/>
            <a:ext cx="149281" cy="74180"/>
          </a:xfrm>
          <a:prstGeom prst="rect">
            <a:avLst/>
          </a:prstGeom>
        </p:spPr>
      </p:pic>
      <p:sp>
        <p:nvSpPr>
          <p:cNvPr id="18" name="bg object 18"/>
          <p:cNvSpPr/>
          <p:nvPr/>
        </p:nvSpPr>
        <p:spPr>
          <a:xfrm>
            <a:off x="513517" y="6540806"/>
            <a:ext cx="299938" cy="81856"/>
          </a:xfrm>
          <a:custGeom>
            <a:avLst/>
            <a:gdLst/>
            <a:ahLst/>
            <a:cxnLst/>
            <a:rect l="l" t="t" r="r" b="b"/>
            <a:pathLst>
              <a:path w="372109" h="127634">
                <a:moveTo>
                  <a:pt x="136906" y="82550"/>
                </a:moveTo>
                <a:lnTo>
                  <a:pt x="134785" y="62865"/>
                </a:lnTo>
                <a:lnTo>
                  <a:pt x="128346" y="49999"/>
                </a:lnTo>
                <a:lnTo>
                  <a:pt x="117525" y="42989"/>
                </a:lnTo>
                <a:lnTo>
                  <a:pt x="102209" y="40868"/>
                </a:lnTo>
                <a:lnTo>
                  <a:pt x="90220" y="42240"/>
                </a:lnTo>
                <a:lnTo>
                  <a:pt x="81267" y="45720"/>
                </a:lnTo>
                <a:lnTo>
                  <a:pt x="75260" y="50431"/>
                </a:lnTo>
                <a:lnTo>
                  <a:pt x="72097" y="55448"/>
                </a:lnTo>
                <a:lnTo>
                  <a:pt x="66675" y="48298"/>
                </a:lnTo>
                <a:lnTo>
                  <a:pt x="59905" y="43827"/>
                </a:lnTo>
                <a:lnTo>
                  <a:pt x="51828" y="41529"/>
                </a:lnTo>
                <a:lnTo>
                  <a:pt x="42468" y="40868"/>
                </a:lnTo>
                <a:lnTo>
                  <a:pt x="32372" y="42722"/>
                </a:lnTo>
                <a:lnTo>
                  <a:pt x="25590" y="47028"/>
                </a:lnTo>
                <a:lnTo>
                  <a:pt x="21793" y="51904"/>
                </a:lnTo>
                <a:lnTo>
                  <a:pt x="20599" y="55448"/>
                </a:lnTo>
                <a:lnTo>
                  <a:pt x="20599" y="43091"/>
                </a:lnTo>
                <a:lnTo>
                  <a:pt x="0" y="43091"/>
                </a:lnTo>
                <a:lnTo>
                  <a:pt x="0" y="125171"/>
                </a:lnTo>
                <a:lnTo>
                  <a:pt x="20599" y="125171"/>
                </a:lnTo>
                <a:lnTo>
                  <a:pt x="20599" y="83820"/>
                </a:lnTo>
                <a:lnTo>
                  <a:pt x="21894" y="75145"/>
                </a:lnTo>
                <a:lnTo>
                  <a:pt x="25565" y="67360"/>
                </a:lnTo>
                <a:lnTo>
                  <a:pt x="31356" y="61734"/>
                </a:lnTo>
                <a:lnTo>
                  <a:pt x="38976" y="59575"/>
                </a:lnTo>
                <a:lnTo>
                  <a:pt x="47993" y="61379"/>
                </a:lnTo>
                <a:lnTo>
                  <a:pt x="53911" y="66306"/>
                </a:lnTo>
                <a:lnTo>
                  <a:pt x="57162" y="73609"/>
                </a:lnTo>
                <a:lnTo>
                  <a:pt x="58153" y="82550"/>
                </a:lnTo>
                <a:lnTo>
                  <a:pt x="58153" y="125171"/>
                </a:lnTo>
                <a:lnTo>
                  <a:pt x="78752" y="125171"/>
                </a:lnTo>
                <a:lnTo>
                  <a:pt x="78752" y="82550"/>
                </a:lnTo>
                <a:lnTo>
                  <a:pt x="80073" y="74485"/>
                </a:lnTo>
                <a:lnTo>
                  <a:pt x="83921" y="67081"/>
                </a:lnTo>
                <a:lnTo>
                  <a:pt x="90182" y="61671"/>
                </a:lnTo>
                <a:lnTo>
                  <a:pt x="98717" y="59575"/>
                </a:lnTo>
                <a:lnTo>
                  <a:pt x="106819" y="61404"/>
                </a:lnTo>
                <a:lnTo>
                  <a:pt x="112268" y="66370"/>
                </a:lnTo>
                <a:lnTo>
                  <a:pt x="115341" y="73672"/>
                </a:lnTo>
                <a:lnTo>
                  <a:pt x="116306" y="82550"/>
                </a:lnTo>
                <a:lnTo>
                  <a:pt x="116306" y="125171"/>
                </a:lnTo>
                <a:lnTo>
                  <a:pt x="136906" y="125171"/>
                </a:lnTo>
                <a:lnTo>
                  <a:pt x="136906" y="82550"/>
                </a:lnTo>
                <a:close/>
              </a:path>
              <a:path w="372109" h="127634">
                <a:moveTo>
                  <a:pt x="177698" y="43091"/>
                </a:moveTo>
                <a:lnTo>
                  <a:pt x="157099" y="43091"/>
                </a:lnTo>
                <a:lnTo>
                  <a:pt x="157099" y="125171"/>
                </a:lnTo>
                <a:lnTo>
                  <a:pt x="177698" y="125171"/>
                </a:lnTo>
                <a:lnTo>
                  <a:pt x="177698" y="43091"/>
                </a:lnTo>
                <a:close/>
              </a:path>
              <a:path w="372109" h="127634">
                <a:moveTo>
                  <a:pt x="181394" y="6019"/>
                </a:moveTo>
                <a:lnTo>
                  <a:pt x="175209" y="0"/>
                </a:lnTo>
                <a:lnTo>
                  <a:pt x="160477" y="0"/>
                </a:lnTo>
                <a:lnTo>
                  <a:pt x="154292" y="6019"/>
                </a:lnTo>
                <a:lnTo>
                  <a:pt x="154292" y="20751"/>
                </a:lnTo>
                <a:lnTo>
                  <a:pt x="160477" y="26936"/>
                </a:lnTo>
                <a:lnTo>
                  <a:pt x="175209" y="26936"/>
                </a:lnTo>
                <a:lnTo>
                  <a:pt x="181394" y="20751"/>
                </a:lnTo>
                <a:lnTo>
                  <a:pt x="181394" y="13462"/>
                </a:lnTo>
                <a:lnTo>
                  <a:pt x="181394" y="6019"/>
                </a:lnTo>
                <a:close/>
              </a:path>
              <a:path w="372109" h="127634">
                <a:moveTo>
                  <a:pt x="275907" y="82550"/>
                </a:moveTo>
                <a:lnTo>
                  <a:pt x="273812" y="62928"/>
                </a:lnTo>
                <a:lnTo>
                  <a:pt x="267639" y="50063"/>
                </a:lnTo>
                <a:lnTo>
                  <a:pt x="257517" y="43014"/>
                </a:lnTo>
                <a:lnTo>
                  <a:pt x="243573" y="40868"/>
                </a:lnTo>
                <a:lnTo>
                  <a:pt x="232981" y="42329"/>
                </a:lnTo>
                <a:lnTo>
                  <a:pt x="225806" y="45999"/>
                </a:lnTo>
                <a:lnTo>
                  <a:pt x="221449" y="50838"/>
                </a:lnTo>
                <a:lnTo>
                  <a:pt x="219341" y="55765"/>
                </a:lnTo>
                <a:lnTo>
                  <a:pt x="219341" y="43091"/>
                </a:lnTo>
                <a:lnTo>
                  <a:pt x="198729" y="43091"/>
                </a:lnTo>
                <a:lnTo>
                  <a:pt x="198729" y="125171"/>
                </a:lnTo>
                <a:lnTo>
                  <a:pt x="219341" y="125171"/>
                </a:lnTo>
                <a:lnTo>
                  <a:pt x="219341" y="84607"/>
                </a:lnTo>
                <a:lnTo>
                  <a:pt x="220624" y="75488"/>
                </a:lnTo>
                <a:lnTo>
                  <a:pt x="224307" y="67462"/>
                </a:lnTo>
                <a:lnTo>
                  <a:pt x="230098" y="61747"/>
                </a:lnTo>
                <a:lnTo>
                  <a:pt x="237718" y="59575"/>
                </a:lnTo>
                <a:lnTo>
                  <a:pt x="245808" y="61480"/>
                </a:lnTo>
                <a:lnTo>
                  <a:pt x="251269" y="66827"/>
                </a:lnTo>
                <a:lnTo>
                  <a:pt x="254342" y="75082"/>
                </a:lnTo>
                <a:lnTo>
                  <a:pt x="255308" y="85712"/>
                </a:lnTo>
                <a:lnTo>
                  <a:pt x="255308" y="125171"/>
                </a:lnTo>
                <a:lnTo>
                  <a:pt x="275907" y="125171"/>
                </a:lnTo>
                <a:lnTo>
                  <a:pt x="275907" y="82550"/>
                </a:lnTo>
                <a:close/>
              </a:path>
              <a:path w="372109" h="127634">
                <a:moveTo>
                  <a:pt x="371703" y="100838"/>
                </a:moveTo>
                <a:lnTo>
                  <a:pt x="367601" y="86855"/>
                </a:lnTo>
                <a:lnTo>
                  <a:pt x="357771" y="79324"/>
                </a:lnTo>
                <a:lnTo>
                  <a:pt x="345909" y="76009"/>
                </a:lnTo>
                <a:lnTo>
                  <a:pt x="315772" y="72313"/>
                </a:lnTo>
                <a:lnTo>
                  <a:pt x="315772" y="62014"/>
                </a:lnTo>
                <a:lnTo>
                  <a:pt x="321640" y="59639"/>
                </a:lnTo>
                <a:lnTo>
                  <a:pt x="339229" y="59639"/>
                </a:lnTo>
                <a:lnTo>
                  <a:pt x="348424" y="63436"/>
                </a:lnTo>
                <a:lnTo>
                  <a:pt x="349681" y="71831"/>
                </a:lnTo>
                <a:lnTo>
                  <a:pt x="370281" y="71831"/>
                </a:lnTo>
                <a:lnTo>
                  <a:pt x="366496" y="57848"/>
                </a:lnTo>
                <a:lnTo>
                  <a:pt x="358025" y="48247"/>
                </a:lnTo>
                <a:lnTo>
                  <a:pt x="346024" y="42710"/>
                </a:lnTo>
                <a:lnTo>
                  <a:pt x="331622" y="40932"/>
                </a:lnTo>
                <a:lnTo>
                  <a:pt x="316674" y="42354"/>
                </a:lnTo>
                <a:lnTo>
                  <a:pt x="304939" y="46812"/>
                </a:lnTo>
                <a:lnTo>
                  <a:pt x="297281" y="54635"/>
                </a:lnTo>
                <a:lnTo>
                  <a:pt x="294538" y="66128"/>
                </a:lnTo>
                <a:lnTo>
                  <a:pt x="297497" y="78676"/>
                </a:lnTo>
                <a:lnTo>
                  <a:pt x="304977" y="85623"/>
                </a:lnTo>
                <a:lnTo>
                  <a:pt x="314934" y="89128"/>
                </a:lnTo>
                <a:lnTo>
                  <a:pt x="333832" y="93040"/>
                </a:lnTo>
                <a:lnTo>
                  <a:pt x="341985" y="94932"/>
                </a:lnTo>
                <a:lnTo>
                  <a:pt x="348081" y="97485"/>
                </a:lnTo>
                <a:lnTo>
                  <a:pt x="350481" y="101155"/>
                </a:lnTo>
                <a:lnTo>
                  <a:pt x="350481" y="105587"/>
                </a:lnTo>
                <a:lnTo>
                  <a:pt x="343827" y="108915"/>
                </a:lnTo>
                <a:lnTo>
                  <a:pt x="335584" y="108915"/>
                </a:lnTo>
                <a:lnTo>
                  <a:pt x="329031" y="108496"/>
                </a:lnTo>
                <a:lnTo>
                  <a:pt x="321221" y="106857"/>
                </a:lnTo>
                <a:lnTo>
                  <a:pt x="314566" y="103441"/>
                </a:lnTo>
                <a:lnTo>
                  <a:pt x="311492" y="97663"/>
                </a:lnTo>
                <a:lnTo>
                  <a:pt x="290893" y="97663"/>
                </a:lnTo>
                <a:lnTo>
                  <a:pt x="294411" y="112509"/>
                </a:lnTo>
                <a:lnTo>
                  <a:pt x="303669" y="121666"/>
                </a:lnTo>
                <a:lnTo>
                  <a:pt x="317842" y="126314"/>
                </a:lnTo>
                <a:lnTo>
                  <a:pt x="336054" y="127609"/>
                </a:lnTo>
                <a:lnTo>
                  <a:pt x="350393" y="125996"/>
                </a:lnTo>
                <a:lnTo>
                  <a:pt x="361670" y="121056"/>
                </a:lnTo>
                <a:lnTo>
                  <a:pt x="369062" y="112712"/>
                </a:lnTo>
                <a:lnTo>
                  <a:pt x="371703" y="100838"/>
                </a:lnTo>
                <a:close/>
              </a:path>
            </a:pathLst>
          </a:custGeom>
          <a:solidFill>
            <a:srgbClr val="5D665B"/>
          </a:solidFill>
        </p:spPr>
        <p:txBody>
          <a:bodyPr wrap="square" lIns="0" tIns="0" rIns="0" bIns="0" rtlCol="0"/>
          <a:lstStyle/>
          <a:p>
            <a:endParaRPr sz="1154"/>
          </a:p>
        </p:txBody>
      </p:sp>
      <p:sp>
        <p:nvSpPr>
          <p:cNvPr id="19" name="bg object 19"/>
          <p:cNvSpPr/>
          <p:nvPr/>
        </p:nvSpPr>
        <p:spPr>
          <a:xfrm>
            <a:off x="827777" y="6548461"/>
            <a:ext cx="135637" cy="94074"/>
          </a:xfrm>
          <a:custGeom>
            <a:avLst/>
            <a:gdLst/>
            <a:ahLst/>
            <a:cxnLst/>
            <a:rect l="l" t="t" r="r" b="b"/>
            <a:pathLst>
              <a:path w="168275" h="146684">
                <a:moveTo>
                  <a:pt x="84074" y="113372"/>
                </a:moveTo>
                <a:lnTo>
                  <a:pt x="46888" y="55486"/>
                </a:lnTo>
                <a:lnTo>
                  <a:pt x="70192" y="31216"/>
                </a:lnTo>
                <a:lnTo>
                  <a:pt x="45161" y="31216"/>
                </a:lnTo>
                <a:lnTo>
                  <a:pt x="20599" y="57365"/>
                </a:lnTo>
                <a:lnTo>
                  <a:pt x="20599" y="0"/>
                </a:lnTo>
                <a:lnTo>
                  <a:pt x="0" y="0"/>
                </a:lnTo>
                <a:lnTo>
                  <a:pt x="0" y="113296"/>
                </a:lnTo>
                <a:lnTo>
                  <a:pt x="20599" y="113296"/>
                </a:lnTo>
                <a:lnTo>
                  <a:pt x="20599" y="82867"/>
                </a:lnTo>
                <a:lnTo>
                  <a:pt x="32918" y="70040"/>
                </a:lnTo>
                <a:lnTo>
                  <a:pt x="60299" y="113372"/>
                </a:lnTo>
                <a:lnTo>
                  <a:pt x="84074" y="113372"/>
                </a:lnTo>
                <a:close/>
              </a:path>
              <a:path w="168275" h="146684">
                <a:moveTo>
                  <a:pt x="168097" y="31076"/>
                </a:moveTo>
                <a:lnTo>
                  <a:pt x="146697" y="31203"/>
                </a:lnTo>
                <a:lnTo>
                  <a:pt x="126707" y="91198"/>
                </a:lnTo>
                <a:lnTo>
                  <a:pt x="103517" y="31203"/>
                </a:lnTo>
                <a:lnTo>
                  <a:pt x="81876" y="31203"/>
                </a:lnTo>
                <a:lnTo>
                  <a:pt x="116700" y="115201"/>
                </a:lnTo>
                <a:lnTo>
                  <a:pt x="113792" y="127000"/>
                </a:lnTo>
                <a:lnTo>
                  <a:pt x="108432" y="128104"/>
                </a:lnTo>
                <a:lnTo>
                  <a:pt x="100139" y="128181"/>
                </a:lnTo>
                <a:lnTo>
                  <a:pt x="100139" y="146558"/>
                </a:lnTo>
                <a:lnTo>
                  <a:pt x="105664" y="146558"/>
                </a:lnTo>
                <a:lnTo>
                  <a:pt x="115785" y="145237"/>
                </a:lnTo>
                <a:lnTo>
                  <a:pt x="123278" y="141287"/>
                </a:lnTo>
                <a:lnTo>
                  <a:pt x="128778" y="134759"/>
                </a:lnTo>
                <a:lnTo>
                  <a:pt x="132930" y="125679"/>
                </a:lnTo>
                <a:lnTo>
                  <a:pt x="137363" y="114427"/>
                </a:lnTo>
                <a:lnTo>
                  <a:pt x="168097" y="31076"/>
                </a:lnTo>
                <a:close/>
              </a:path>
            </a:pathLst>
          </a:custGeom>
          <a:solidFill>
            <a:srgbClr val="5D665B"/>
          </a:solidFill>
        </p:spPr>
        <p:txBody>
          <a:bodyPr wrap="square" lIns="0" tIns="0" rIns="0" bIns="0" rtlCol="0"/>
          <a:lstStyle/>
          <a:p>
            <a:endParaRPr sz="1154"/>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84364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vsnittsbild">
    <p:bg>
      <p:bgPr>
        <a:solidFill>
          <a:srgbClr val="262262"/>
        </a:solidFill>
        <a:effectLst/>
      </p:bgPr>
    </p:bg>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a:xfrm>
            <a:off x="9145858" y="6356350"/>
            <a:ext cx="2743200" cy="365125"/>
          </a:xfrm>
        </p:spPr>
        <p:txBody>
          <a:bodyPr/>
          <a:lstStyle>
            <a:lvl1pPr>
              <a:defRPr>
                <a:solidFill>
                  <a:schemeClr val="bg1"/>
                </a:solidFill>
              </a:defRPr>
            </a:lvl1pPr>
          </a:lstStyle>
          <a:p>
            <a:fld id="{D02B33C2-54EE-4A44-9B78-6F01870CE737}" type="slidenum">
              <a:rPr lang="sv-SE" smtClean="0"/>
              <a:pPr/>
              <a:t>‹#›</a:t>
            </a:fld>
            <a:endParaRPr lang="sv-SE"/>
          </a:p>
        </p:txBody>
      </p:sp>
      <p:pic>
        <p:nvPicPr>
          <p:cNvPr id="4" name="Bildobjekt 3">
            <a:extLst>
              <a:ext uri="{FF2B5EF4-FFF2-40B4-BE49-F238E27FC236}">
                <a16:creationId xmlns:a16="http://schemas.microsoft.com/office/drawing/2014/main" id="{6BDCDAAA-750D-42AA-98E5-8271C45780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66311" y="206980"/>
            <a:ext cx="1731835" cy="744490"/>
          </a:xfrm>
          <a:prstGeom prst="rect">
            <a:avLst/>
          </a:prstGeom>
        </p:spPr>
      </p:pic>
      <p:sp>
        <p:nvSpPr>
          <p:cNvPr id="8" name="Rubrik 1">
            <a:extLst>
              <a:ext uri="{FF2B5EF4-FFF2-40B4-BE49-F238E27FC236}">
                <a16:creationId xmlns:a16="http://schemas.microsoft.com/office/drawing/2014/main" id="{2799875D-D8A9-4841-8D7E-A35C501517B1}"/>
              </a:ext>
            </a:extLst>
          </p:cNvPr>
          <p:cNvSpPr>
            <a:spLocks noGrp="1"/>
          </p:cNvSpPr>
          <p:nvPr>
            <p:ph type="ctrTitle" hasCustomPrompt="1"/>
          </p:nvPr>
        </p:nvSpPr>
        <p:spPr>
          <a:xfrm>
            <a:off x="431186" y="1122363"/>
            <a:ext cx="8206597" cy="2980080"/>
          </a:xfrm>
        </p:spPr>
        <p:txBody>
          <a:bodyPr anchor="b">
            <a:normAutofit/>
          </a:bodyPr>
          <a:lstStyle>
            <a:lvl1pPr algn="l">
              <a:defRPr sz="5400" spc="-150" baseline="0">
                <a:solidFill>
                  <a:srgbClr val="199CD9"/>
                </a:solidFill>
                <a:latin typeface="Source Sans Pro Semibold" panose="020B0603030403020204" pitchFamily="34" charset="0"/>
              </a:defRPr>
            </a:lvl1pPr>
          </a:lstStyle>
          <a:p>
            <a:r>
              <a:rPr lang="sv-SE"/>
              <a:t>Rubrik för avsnittet</a:t>
            </a:r>
          </a:p>
        </p:txBody>
      </p:sp>
      <p:sp>
        <p:nvSpPr>
          <p:cNvPr id="9" name="Platshållare för text 7">
            <a:extLst>
              <a:ext uri="{FF2B5EF4-FFF2-40B4-BE49-F238E27FC236}">
                <a16:creationId xmlns:a16="http://schemas.microsoft.com/office/drawing/2014/main" id="{0776DC2C-AFFD-4118-AF33-ABB7FB720F9E}"/>
              </a:ext>
            </a:extLst>
          </p:cNvPr>
          <p:cNvSpPr>
            <a:spLocks noGrp="1"/>
          </p:cNvSpPr>
          <p:nvPr>
            <p:ph type="body" sz="quarter" idx="13" hasCustomPrompt="1"/>
          </p:nvPr>
        </p:nvSpPr>
        <p:spPr>
          <a:xfrm>
            <a:off x="453488" y="4102100"/>
            <a:ext cx="8207375" cy="1666875"/>
          </a:xfrm>
        </p:spPr>
        <p:txBody>
          <a:bodyPr/>
          <a:lstStyle>
            <a:lvl1pPr marL="0" indent="0">
              <a:buNone/>
              <a:defRPr>
                <a:solidFill>
                  <a:schemeClr val="bg1"/>
                </a:solidFill>
              </a:defRPr>
            </a:lvl1pPr>
          </a:lstStyle>
          <a:p>
            <a:pPr lvl="0"/>
            <a:r>
              <a:rPr lang="sv-SE"/>
              <a:t>Underrubrik</a:t>
            </a:r>
          </a:p>
        </p:txBody>
      </p:sp>
    </p:spTree>
    <p:extLst>
      <p:ext uri="{BB962C8B-B14F-4D97-AF65-F5344CB8AC3E}">
        <p14:creationId xmlns:p14="http://schemas.microsoft.com/office/powerpoint/2010/main" val="4023493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åe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8058615" y="0"/>
            <a:ext cx="4080998" cy="6858000"/>
          </a:xfrm>
        </p:spPr>
        <p:txBody>
          <a:bodyPr/>
          <a:lstStyle/>
          <a:p>
            <a:r>
              <a:rPr lang="sv-SE"/>
              <a:t>Klicka på ikonen för att lägga till en bild</a:t>
            </a:r>
          </a:p>
        </p:txBody>
      </p:sp>
      <p:sp>
        <p:nvSpPr>
          <p:cNvPr id="2" name="Rubrik 1"/>
          <p:cNvSpPr>
            <a:spLocks noGrp="1"/>
          </p:cNvSpPr>
          <p:nvPr>
            <p:ph type="title" hasCustomPrompt="1"/>
          </p:nvPr>
        </p:nvSpPr>
        <p:spPr>
          <a:xfrm>
            <a:off x="838200" y="1195709"/>
            <a:ext cx="6529039" cy="1380947"/>
          </a:xfrm>
        </p:spPr>
        <p:txBody>
          <a:bodyPr anchor="b" anchorCtr="0">
            <a:normAutofit/>
          </a:bodyPr>
          <a:lstStyle>
            <a:lvl1pPr>
              <a:defRPr sz="4000" spc="-150" baseline="0">
                <a:solidFill>
                  <a:schemeClr val="accent1"/>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6529039" cy="3542250"/>
          </a:xfrm>
        </p:spPr>
        <p:txBody>
          <a:bodyPr/>
          <a:lstStyle>
            <a:lvl1pPr marL="0" indent="0">
              <a:buNone/>
              <a:defRPr sz="2400">
                <a:latin typeface="Source Sans Pro" panose="020B0503030403020204" pitchFamily="34" charset="0"/>
              </a:defRPr>
            </a:lvl1pPr>
            <a:lvl2pPr>
              <a:defRPr sz="2000">
                <a:latin typeface="Source Sans Pro" panose="020B0503030403020204" pitchFamily="34" charset="0"/>
              </a:defRPr>
            </a:lvl2pPr>
            <a:lvl3pPr>
              <a:defRPr sz="1800">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7B7A8CB7-9EA9-405B-9ECF-57257BC613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1844705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ga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5099823" y="0"/>
            <a:ext cx="7084393" cy="4723492"/>
          </a:xfrm>
        </p:spPr>
        <p:txBody>
          <a:bodyPr/>
          <a:lstStyle/>
          <a:p>
            <a:r>
              <a:rPr lang="sv-SE"/>
              <a:t>Klicka på ikonen för att lägga till en bild</a:t>
            </a:r>
          </a:p>
        </p:txBody>
      </p:sp>
      <p:sp>
        <p:nvSpPr>
          <p:cNvPr id="2" name="Rubrik 1"/>
          <p:cNvSpPr>
            <a:spLocks noGrp="1"/>
          </p:cNvSpPr>
          <p:nvPr>
            <p:ph type="title" hasCustomPrompt="1"/>
          </p:nvPr>
        </p:nvSpPr>
        <p:spPr>
          <a:xfrm>
            <a:off x="838200" y="1128911"/>
            <a:ext cx="3827745" cy="1433232"/>
          </a:xfrm>
        </p:spPr>
        <p:txBody>
          <a:bodyPr anchor="b" anchorCtr="0">
            <a:normAutofit/>
          </a:bodyPr>
          <a:lstStyle>
            <a:lvl1pPr>
              <a:defRPr sz="4000" spc="-150" baseline="0">
                <a:solidFill>
                  <a:schemeClr val="accent1"/>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3827745" cy="3542250"/>
          </a:xfrm>
        </p:spPr>
        <p:txBody>
          <a:bodyPr/>
          <a:lstStyle>
            <a:lvl1pPr marL="0" indent="0">
              <a:buNone/>
              <a:defRPr sz="2000">
                <a:latin typeface="Source Sans Pro" panose="020B0503030403020204" pitchFamily="34" charset="0"/>
              </a:defRPr>
            </a:lvl1pPr>
            <a:lvl2pPr>
              <a:defRPr sz="1800">
                <a:latin typeface="Source Sans Pro" panose="020B0503030403020204" pitchFamily="34" charset="0"/>
              </a:defRPr>
            </a:lvl2pPr>
            <a:lvl3pPr>
              <a:defRPr sz="16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5099823" y="4723492"/>
            <a:ext cx="7084394" cy="2134508"/>
          </a:xfrm>
          <a:prstGeom prst="rect">
            <a:avLst/>
          </a:prstGeom>
          <a:solidFill>
            <a:srgbClr val="262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7099BE6B-7AFC-4461-ACF5-D64108E586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1911378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1679944" y="0"/>
            <a:ext cx="10512058" cy="6858000"/>
          </a:xfrm>
        </p:spPr>
        <p:txBody>
          <a:bodyPr/>
          <a:lstStyle/>
          <a:p>
            <a:r>
              <a:rPr lang="sv-SE"/>
              <a:t>Klicka på ikonen för att lägga till en bild</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1" y="0"/>
            <a:ext cx="1679944" cy="6858000"/>
          </a:xfrm>
          <a:prstGeom prst="rect">
            <a:avLst/>
          </a:prstGeom>
          <a:solidFill>
            <a:srgbClr val="262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7E15A73-46D0-4D7F-8112-A8693DEF85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166" y="188235"/>
            <a:ext cx="1340760" cy="576373"/>
          </a:xfrm>
          <a:prstGeom prst="rect">
            <a:avLst/>
          </a:prstGeom>
        </p:spPr>
      </p:pic>
    </p:spTree>
    <p:extLst>
      <p:ext uri="{BB962C8B-B14F-4D97-AF65-F5344CB8AC3E}">
        <p14:creationId xmlns:p14="http://schemas.microsoft.com/office/powerpoint/2010/main" val="223279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224833"/>
            <a:ext cx="7774172" cy="717553"/>
          </a:xfrm>
        </p:spPr>
        <p:txBody>
          <a:bodyPr anchor="b" anchorCtr="0">
            <a:normAutofit/>
          </a:bodyPr>
          <a:lstStyle>
            <a:lvl1pPr>
              <a:defRPr sz="3200" spc="-150" baseline="0">
                <a:solidFill>
                  <a:srgbClr val="20305C"/>
                </a:solidFill>
                <a:latin typeface="Source Sans Pro Semibold" panose="020B0603030403020204" pitchFamily="34" charset="0"/>
              </a:defRPr>
            </a:lvl1pPr>
          </a:lstStyle>
          <a:p>
            <a:r>
              <a:rPr lang="sv-SE"/>
              <a:t>Rubrik</a:t>
            </a:r>
          </a:p>
        </p:txBody>
      </p:sp>
      <p:sp>
        <p:nvSpPr>
          <p:cNvPr id="6" name="Platshållare för innehåll 5">
            <a:extLst>
              <a:ext uri="{FF2B5EF4-FFF2-40B4-BE49-F238E27FC236}">
                <a16:creationId xmlns:a16="http://schemas.microsoft.com/office/drawing/2014/main" id="{251D4C7A-8179-41C9-8075-7E07771269D6}"/>
              </a:ext>
            </a:extLst>
          </p:cNvPr>
          <p:cNvSpPr>
            <a:spLocks noGrp="1"/>
          </p:cNvSpPr>
          <p:nvPr>
            <p:ph sz="quarter" idx="14"/>
          </p:nvPr>
        </p:nvSpPr>
        <p:spPr>
          <a:xfrm>
            <a:off x="838200" y="951470"/>
            <a:ext cx="9167037" cy="5268577"/>
          </a:xfrm>
        </p:spPr>
        <p:txBody>
          <a:bodyPr/>
          <a:lstStyle>
            <a:lvl1pPr marL="0" indent="0">
              <a:buNone/>
              <a:defRPr/>
            </a:lvl1pPr>
          </a:lstStyle>
          <a:p>
            <a:pPr lvl="0"/>
            <a:r>
              <a:rPr lang="sv-SE"/>
              <a:t>Klicka här för att ändra format på bakgrundstexten</a:t>
            </a:r>
          </a:p>
        </p:txBody>
      </p:sp>
      <p:pic>
        <p:nvPicPr>
          <p:cNvPr id="8" name="Bildobjekt 7">
            <a:extLst>
              <a:ext uri="{FF2B5EF4-FFF2-40B4-BE49-F238E27FC236}">
                <a16:creationId xmlns:a16="http://schemas.microsoft.com/office/drawing/2014/main" id="{2405207A-686B-4280-A519-BF69BE0D48D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2399533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vslutsbild">
    <p:bg>
      <p:bgPr>
        <a:solidFill>
          <a:srgbClr val="262262"/>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5B88CC4-EE60-49E6-9BAA-C69AF81606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62253" y="2683688"/>
            <a:ext cx="3467493" cy="1490624"/>
          </a:xfrm>
          <a:prstGeom prst="rect">
            <a:avLst/>
          </a:prstGeom>
        </p:spPr>
      </p:pic>
    </p:spTree>
    <p:extLst>
      <p:ext uri="{BB962C8B-B14F-4D97-AF65-F5344CB8AC3E}">
        <p14:creationId xmlns:p14="http://schemas.microsoft.com/office/powerpoint/2010/main" val="3302671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3.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1140108"/>
            <a:ext cx="9371646" cy="1121588"/>
          </a:xfrm>
          <a:prstGeom prst="rect">
            <a:avLst/>
          </a:prstGeom>
        </p:spPr>
        <p:txBody>
          <a:bodyPr vert="horz" lIns="91440" tIns="45720" rIns="91440" bIns="45720" rtlCol="0" anchor="b" anchorCtr="0">
            <a:normAutofit/>
          </a:bodyPr>
          <a:lstStyle/>
          <a:p>
            <a:r>
              <a:rPr lang="sv-SE"/>
              <a:t>Klicka här för att ändra format</a:t>
            </a:r>
          </a:p>
        </p:txBody>
      </p:sp>
      <p:sp>
        <p:nvSpPr>
          <p:cNvPr id="3" name="Platshållare för text 2"/>
          <p:cNvSpPr>
            <a:spLocks noGrp="1"/>
          </p:cNvSpPr>
          <p:nvPr>
            <p:ph type="body" idx="1"/>
          </p:nvPr>
        </p:nvSpPr>
        <p:spPr>
          <a:xfrm>
            <a:off x="838200" y="2306319"/>
            <a:ext cx="9371646" cy="3870643"/>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B33C2-54EE-4A44-9B78-6F01870CE737}" type="slidenum">
              <a:rPr lang="sv-SE" smtClean="0"/>
              <a:t>‹#›</a:t>
            </a:fld>
            <a:endParaRPr lang="sv-SE"/>
          </a:p>
        </p:txBody>
      </p:sp>
    </p:spTree>
    <p:extLst>
      <p:ext uri="{BB962C8B-B14F-4D97-AF65-F5344CB8AC3E}">
        <p14:creationId xmlns:p14="http://schemas.microsoft.com/office/powerpoint/2010/main" val="3418790755"/>
      </p:ext>
    </p:extLst>
  </p:cSld>
  <p:clrMap bg1="lt1" tx1="dk1" bg2="lt2" tx2="dk2" accent1="accent1" accent2="accent2" accent3="accent3" accent4="accent4" accent5="accent5" accent6="accent6" hlink="hlink" folHlink="folHlink"/>
  <p:sldLayoutIdLst>
    <p:sldLayoutId id="2147483727" r:id="rId1"/>
    <p:sldLayoutId id="2147483878" r:id="rId2"/>
    <p:sldLayoutId id="2147483704" r:id="rId3"/>
    <p:sldLayoutId id="2147483659" r:id="rId4"/>
    <p:sldLayoutId id="2147483714" r:id="rId5"/>
    <p:sldLayoutId id="2147483718" r:id="rId6"/>
    <p:sldLayoutId id="2147483722" r:id="rId7"/>
    <p:sldLayoutId id="2147483724" r:id="rId8"/>
    <p:sldLayoutId id="2147483874" r:id="rId9"/>
    <p:sldLayoutId id="2147483880" r:id="rId10"/>
    <p:sldLayoutId id="2147483881" r:id="rId11"/>
    <p:sldLayoutId id="2147483882" r:id="rId12"/>
    <p:sldLayoutId id="2147483885" r:id="rId13"/>
    <p:sldLayoutId id="2147483886" r:id="rId14"/>
    <p:sldLayoutId id="2147483887" r:id="rId15"/>
    <p:sldLayoutId id="2147483889" r:id="rId16"/>
    <p:sldLayoutId id="2147483890" r:id="rId17"/>
  </p:sldLayoutIdLst>
  <p:hf hdr="0" dt="0"/>
  <p:txStyles>
    <p:titleStyle>
      <a:lvl1pPr algn="l" defTabSz="914400" rtl="0" eaLnBrk="1" latinLnBrk="0" hangingPunct="1">
        <a:lnSpc>
          <a:spcPct val="90000"/>
        </a:lnSpc>
        <a:spcBef>
          <a:spcPct val="0"/>
        </a:spcBef>
        <a:buNone/>
        <a:defRPr sz="4000" kern="1200">
          <a:solidFill>
            <a:schemeClr val="accent1"/>
          </a:solidFill>
          <a:latin typeface="Source Sans Pro Semibold" panose="020B06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chemeClr val="accent6">
                <a:lumMod val="5000"/>
                <a:lumOff val="95000"/>
              </a:schemeClr>
            </a:gs>
            <a:gs pos="73000">
              <a:schemeClr val="accent6">
                <a:lumMod val="20000"/>
                <a:lumOff val="80000"/>
              </a:schemeClr>
            </a:gs>
            <a:gs pos="100000">
              <a:schemeClr val="accent6">
                <a:lumMod val="45000"/>
                <a:lumOff val="55000"/>
              </a:schemeClr>
            </a:gs>
            <a:gs pos="100000">
              <a:schemeClr val="accent6">
                <a:lumMod val="30000"/>
                <a:lumOff val="70000"/>
              </a:schemeClr>
            </a:gs>
          </a:gsLst>
          <a:lin ang="10800000" scaled="1"/>
          <a:tileRect/>
        </a:gra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C5E4879-B4E8-AF95-5C1D-C019A757FD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US"/>
          </a:p>
        </p:txBody>
      </p:sp>
      <p:sp>
        <p:nvSpPr>
          <p:cNvPr id="3" name="Platshållare för text 2">
            <a:extLst>
              <a:ext uri="{FF2B5EF4-FFF2-40B4-BE49-F238E27FC236}">
                <a16:creationId xmlns:a16="http://schemas.microsoft.com/office/drawing/2014/main" id="{0BB2A962-7A39-963D-F499-624BA9896B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07299212-1C65-84B7-D4B1-7663271E8D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sv-SE"/>
              <a:t>2023-11-15</a:t>
            </a:r>
            <a:endParaRPr lang="en-US"/>
          </a:p>
        </p:txBody>
      </p:sp>
      <p:sp>
        <p:nvSpPr>
          <p:cNvPr id="5" name="Platshållare för sidfot 4">
            <a:extLst>
              <a:ext uri="{FF2B5EF4-FFF2-40B4-BE49-F238E27FC236}">
                <a16:creationId xmlns:a16="http://schemas.microsoft.com/office/drawing/2014/main" id="{F3EEB26A-0234-638D-7EA2-6E46522A07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Irina Martynyuk, Researchengineer, RISE</a:t>
            </a:r>
            <a:endParaRPr lang="en-US"/>
          </a:p>
        </p:txBody>
      </p:sp>
      <p:sp>
        <p:nvSpPr>
          <p:cNvPr id="6" name="Platshållare för bildnummer 5">
            <a:extLst>
              <a:ext uri="{FF2B5EF4-FFF2-40B4-BE49-F238E27FC236}">
                <a16:creationId xmlns:a16="http://schemas.microsoft.com/office/drawing/2014/main" id="{73ACFD81-1AE4-36EF-1928-13C1C92D7D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1D1871-CCCE-4A5D-A84A-270B07715966}" type="slidenum">
              <a:rPr lang="en-US" smtClean="0"/>
              <a:t>‹#›</a:t>
            </a:fld>
            <a:endParaRPr lang="en-US"/>
          </a:p>
        </p:txBody>
      </p:sp>
    </p:spTree>
    <p:extLst>
      <p:ext uri="{BB962C8B-B14F-4D97-AF65-F5344CB8AC3E}">
        <p14:creationId xmlns:p14="http://schemas.microsoft.com/office/powerpoint/2010/main" val="1438024654"/>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74107" y="138528"/>
            <a:ext cx="11839343" cy="6580259"/>
          </a:xfrm>
          <a:custGeom>
            <a:avLst/>
            <a:gdLst/>
            <a:ahLst/>
            <a:cxnLst/>
            <a:rect l="l" t="t" r="r" b="b"/>
            <a:pathLst>
              <a:path w="14688185" h="10260330">
                <a:moveTo>
                  <a:pt x="14687994" y="0"/>
                </a:moveTo>
                <a:lnTo>
                  <a:pt x="0" y="0"/>
                </a:lnTo>
                <a:lnTo>
                  <a:pt x="0" y="10259999"/>
                </a:lnTo>
                <a:lnTo>
                  <a:pt x="14687994" y="10259999"/>
                </a:lnTo>
                <a:lnTo>
                  <a:pt x="14687994" y="0"/>
                </a:lnTo>
                <a:close/>
              </a:path>
            </a:pathLst>
          </a:custGeom>
          <a:solidFill>
            <a:srgbClr val="E6E7E8"/>
          </a:solidFill>
        </p:spPr>
        <p:txBody>
          <a:bodyPr wrap="square" lIns="0" tIns="0" rIns="0" bIns="0" rtlCol="0"/>
          <a:lstStyle/>
          <a:p>
            <a:endParaRPr sz="1154"/>
          </a:p>
        </p:txBody>
      </p:sp>
      <p:sp>
        <p:nvSpPr>
          <p:cNvPr id="2" name="Holder 2"/>
          <p:cNvSpPr>
            <a:spLocks noGrp="1"/>
          </p:cNvSpPr>
          <p:nvPr>
            <p:ph type="title"/>
          </p:nvPr>
        </p:nvSpPr>
        <p:spPr>
          <a:xfrm>
            <a:off x="686181" y="628843"/>
            <a:ext cx="2811530" cy="384721"/>
          </a:xfrm>
          <a:prstGeom prst="rect">
            <a:avLst/>
          </a:prstGeom>
        </p:spPr>
        <p:txBody>
          <a:bodyPr wrap="square" lIns="0" tIns="0" rIns="0" bIns="0">
            <a:spAutoFit/>
          </a:bodyPr>
          <a:lstStyle>
            <a:lvl1pPr>
              <a:defRPr sz="2500" b="0" i="0">
                <a:solidFill>
                  <a:srgbClr val="4F5347"/>
                </a:solidFill>
                <a:latin typeface="Tahoma"/>
                <a:cs typeface="Tahoma"/>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11/22/23</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8399161"/>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Lst>
  <p:txStyles>
    <p:titleStyle>
      <a:lvl1pPr>
        <a:defRPr>
          <a:latin typeface="+mj-lt"/>
          <a:ea typeface="+mj-ea"/>
          <a:cs typeface="+mj-cs"/>
        </a:defRPr>
      </a:lvl1pPr>
    </p:titleStyle>
    <p:bodyStyle>
      <a:lvl1pPr marL="0">
        <a:defRPr>
          <a:latin typeface="+mn-lt"/>
          <a:ea typeface="+mn-ea"/>
          <a:cs typeface="+mn-cs"/>
        </a:defRPr>
      </a:lvl1pPr>
      <a:lvl2pPr marL="293202">
        <a:defRPr>
          <a:latin typeface="+mn-lt"/>
          <a:ea typeface="+mn-ea"/>
          <a:cs typeface="+mn-cs"/>
        </a:defRPr>
      </a:lvl2pPr>
      <a:lvl3pPr marL="586405">
        <a:defRPr>
          <a:latin typeface="+mn-lt"/>
          <a:ea typeface="+mn-ea"/>
          <a:cs typeface="+mn-cs"/>
        </a:defRPr>
      </a:lvl3pPr>
      <a:lvl4pPr marL="879607">
        <a:defRPr>
          <a:latin typeface="+mn-lt"/>
          <a:ea typeface="+mn-ea"/>
          <a:cs typeface="+mn-cs"/>
        </a:defRPr>
      </a:lvl4pPr>
      <a:lvl5pPr marL="1172809">
        <a:defRPr>
          <a:latin typeface="+mn-lt"/>
          <a:ea typeface="+mn-ea"/>
          <a:cs typeface="+mn-cs"/>
        </a:defRPr>
      </a:lvl5pPr>
      <a:lvl6pPr marL="1466012">
        <a:defRPr>
          <a:latin typeface="+mn-lt"/>
          <a:ea typeface="+mn-ea"/>
          <a:cs typeface="+mn-cs"/>
        </a:defRPr>
      </a:lvl6pPr>
      <a:lvl7pPr marL="1759214">
        <a:defRPr>
          <a:latin typeface="+mn-lt"/>
          <a:ea typeface="+mn-ea"/>
          <a:cs typeface="+mn-cs"/>
        </a:defRPr>
      </a:lvl7pPr>
      <a:lvl8pPr marL="2052417">
        <a:defRPr>
          <a:latin typeface="+mn-lt"/>
          <a:ea typeface="+mn-ea"/>
          <a:cs typeface="+mn-cs"/>
        </a:defRPr>
      </a:lvl8pPr>
      <a:lvl9pPr marL="2345619">
        <a:defRPr>
          <a:latin typeface="+mn-lt"/>
          <a:ea typeface="+mn-ea"/>
          <a:cs typeface="+mn-cs"/>
        </a:defRPr>
      </a:lvl9pPr>
    </p:bodyStyle>
    <p:otherStyle>
      <a:lvl1pPr marL="0">
        <a:defRPr>
          <a:latin typeface="+mn-lt"/>
          <a:ea typeface="+mn-ea"/>
          <a:cs typeface="+mn-cs"/>
        </a:defRPr>
      </a:lvl1pPr>
      <a:lvl2pPr marL="293202">
        <a:defRPr>
          <a:latin typeface="+mn-lt"/>
          <a:ea typeface="+mn-ea"/>
          <a:cs typeface="+mn-cs"/>
        </a:defRPr>
      </a:lvl2pPr>
      <a:lvl3pPr marL="586405">
        <a:defRPr>
          <a:latin typeface="+mn-lt"/>
          <a:ea typeface="+mn-ea"/>
          <a:cs typeface="+mn-cs"/>
        </a:defRPr>
      </a:lvl3pPr>
      <a:lvl4pPr marL="879607">
        <a:defRPr>
          <a:latin typeface="+mn-lt"/>
          <a:ea typeface="+mn-ea"/>
          <a:cs typeface="+mn-cs"/>
        </a:defRPr>
      </a:lvl4pPr>
      <a:lvl5pPr marL="1172809">
        <a:defRPr>
          <a:latin typeface="+mn-lt"/>
          <a:ea typeface="+mn-ea"/>
          <a:cs typeface="+mn-cs"/>
        </a:defRPr>
      </a:lvl5pPr>
      <a:lvl6pPr marL="1466012">
        <a:defRPr>
          <a:latin typeface="+mn-lt"/>
          <a:ea typeface="+mn-ea"/>
          <a:cs typeface="+mn-cs"/>
        </a:defRPr>
      </a:lvl6pPr>
      <a:lvl7pPr marL="1759214">
        <a:defRPr>
          <a:latin typeface="+mn-lt"/>
          <a:ea typeface="+mn-ea"/>
          <a:cs typeface="+mn-cs"/>
        </a:defRPr>
      </a:lvl7pPr>
      <a:lvl8pPr marL="2052417">
        <a:defRPr>
          <a:latin typeface="+mn-lt"/>
          <a:ea typeface="+mn-ea"/>
          <a:cs typeface="+mn-cs"/>
        </a:defRPr>
      </a:lvl8pPr>
      <a:lvl9pPr marL="234561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42.emf"/></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36.png"/><Relationship Id="rId5" Type="http://schemas.openxmlformats.org/officeDocument/2006/relationships/image" Target="../media/image45.jpe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emf"/><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50.png"/><Relationship Id="rId11" Type="http://schemas.openxmlformats.org/officeDocument/2006/relationships/image" Target="../media/image36.png"/><Relationship Id="rId5" Type="http://schemas.openxmlformats.org/officeDocument/2006/relationships/image" Target="../media/image49.tiff"/><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3" Type="http://schemas.openxmlformats.org/officeDocument/2006/relationships/image" Target="../media/image36.png"/><Relationship Id="rId7" Type="http://schemas.openxmlformats.org/officeDocument/2006/relationships/image" Target="../media/image58.png"/><Relationship Id="rId12" Type="http://schemas.openxmlformats.org/officeDocument/2006/relationships/image" Target="../media/image63.jpeg"/><Relationship Id="rId2" Type="http://schemas.openxmlformats.org/officeDocument/2006/relationships/notesSlide" Target="../notesSlides/notesSlide12.xml"/><Relationship Id="rId16" Type="http://schemas.openxmlformats.org/officeDocument/2006/relationships/image" Target="../media/image67.jpeg"/><Relationship Id="rId1" Type="http://schemas.openxmlformats.org/officeDocument/2006/relationships/slideLayout" Target="../slideLayouts/slideLayout19.xml"/><Relationship Id="rId6" Type="http://schemas.openxmlformats.org/officeDocument/2006/relationships/image" Target="../media/image57.png"/><Relationship Id="rId11" Type="http://schemas.openxmlformats.org/officeDocument/2006/relationships/image" Target="../media/image62.jpe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tiff"/><Relationship Id="rId14" Type="http://schemas.openxmlformats.org/officeDocument/2006/relationships/image" Target="../media/image6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69.png"/><Relationship Id="rId4" Type="http://schemas.openxmlformats.org/officeDocument/2006/relationships/image" Target="../media/image68.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71.jpeg"/><Relationship Id="rId4" Type="http://schemas.openxmlformats.org/officeDocument/2006/relationships/image" Target="../media/image70.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73.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png"/><Relationship Id="rId1" Type="http://schemas.openxmlformats.org/officeDocument/2006/relationships/slideLayout" Target="../slideLayouts/slideLayout1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eg"/></Relationships>
</file>

<file path=ppt/slides/_rels/slide24.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png"/><Relationship Id="rId1" Type="http://schemas.openxmlformats.org/officeDocument/2006/relationships/slideLayout" Target="../slideLayouts/slideLayout15.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jpeg"/></Relationships>
</file>

<file path=ppt/slides/_rels/slide2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88.jpeg"/></Relationships>
</file>

<file path=ppt/slides/_rels/slide2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7.png"/><Relationship Id="rId1" Type="http://schemas.openxmlformats.org/officeDocument/2006/relationships/slideLayout" Target="../slideLayouts/slideLayout14.xml"/><Relationship Id="rId5" Type="http://schemas.openxmlformats.org/officeDocument/2006/relationships/image" Target="../media/image96.jpeg"/><Relationship Id="rId4" Type="http://schemas.openxmlformats.org/officeDocument/2006/relationships/image" Target="../media/image95.jpeg"/></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85.png"/><Relationship Id="rId1" Type="http://schemas.openxmlformats.org/officeDocument/2006/relationships/slideLayout" Target="../slideLayouts/slideLayout14.xml"/><Relationship Id="rId4" Type="http://schemas.openxmlformats.org/officeDocument/2006/relationships/image" Target="../media/image98.jpeg"/></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14.xml"/><Relationship Id="rId5" Type="http://schemas.openxmlformats.org/officeDocument/2006/relationships/image" Target="../media/image102.png"/><Relationship Id="rId4" Type="http://schemas.openxmlformats.org/officeDocument/2006/relationships/image" Target="../media/image101.jpeg"/></Relationships>
</file>

<file path=ppt/slides/_rels/slide3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104.jpeg"/></Relationships>
</file>

<file path=ppt/slides/_rels/slide37.xml.rels><?xml version="1.0" encoding="UTF-8" standalone="yes"?>
<Relationships xmlns="http://schemas.openxmlformats.org/package/2006/relationships"><Relationship Id="rId8" Type="http://schemas.openxmlformats.org/officeDocument/2006/relationships/image" Target="../media/image111.jpg"/><Relationship Id="rId3" Type="http://schemas.openxmlformats.org/officeDocument/2006/relationships/image" Target="../media/image106.jpe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15.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png"/></Relationships>
</file>

<file path=ppt/slides/_rels/slide3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85.png"/><Relationship Id="rId1" Type="http://schemas.openxmlformats.org/officeDocument/2006/relationships/slideLayout" Target="../slideLayouts/slideLayout14.xml"/><Relationship Id="rId4" Type="http://schemas.openxmlformats.org/officeDocument/2006/relationships/image" Target="../media/image113.png"/></Relationships>
</file>

<file path=ppt/slides/_rels/slide3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85.png"/><Relationship Id="rId1" Type="http://schemas.openxmlformats.org/officeDocument/2006/relationships/slideLayout" Target="../slideLayouts/slideLayout15.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85.png"/><Relationship Id="rId1" Type="http://schemas.openxmlformats.org/officeDocument/2006/relationships/slideLayout" Target="../slideLayouts/slideLayout14.xml"/><Relationship Id="rId5" Type="http://schemas.openxmlformats.org/officeDocument/2006/relationships/image" Target="../media/image124.jpeg"/><Relationship Id="rId4" Type="http://schemas.openxmlformats.org/officeDocument/2006/relationships/image" Target="../media/image123.jpeg"/></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82.png"/><Relationship Id="rId18" Type="http://schemas.openxmlformats.org/officeDocument/2006/relationships/image" Target="../media/image146.jpeg"/><Relationship Id="rId26" Type="http://schemas.openxmlformats.org/officeDocument/2006/relationships/image" Target="../media/image154.png"/><Relationship Id="rId3" Type="http://schemas.openxmlformats.org/officeDocument/2006/relationships/image" Target="../media/image132.png"/><Relationship Id="rId21" Type="http://schemas.openxmlformats.org/officeDocument/2006/relationships/image" Target="../media/image149.jpg"/><Relationship Id="rId7" Type="http://schemas.openxmlformats.org/officeDocument/2006/relationships/image" Target="../media/image136.png"/><Relationship Id="rId12" Type="http://schemas.openxmlformats.org/officeDocument/2006/relationships/image" Target="../media/image141.jpg"/><Relationship Id="rId17" Type="http://schemas.openxmlformats.org/officeDocument/2006/relationships/image" Target="../media/image145.jpeg"/><Relationship Id="rId25" Type="http://schemas.openxmlformats.org/officeDocument/2006/relationships/image" Target="../media/image153.jpg"/><Relationship Id="rId2" Type="http://schemas.openxmlformats.org/officeDocument/2006/relationships/image" Target="../media/image131.png"/><Relationship Id="rId16" Type="http://schemas.openxmlformats.org/officeDocument/2006/relationships/image" Target="../media/image144.png"/><Relationship Id="rId20" Type="http://schemas.openxmlformats.org/officeDocument/2006/relationships/image" Target="../media/image148.png"/><Relationship Id="rId1" Type="http://schemas.openxmlformats.org/officeDocument/2006/relationships/slideLayout" Target="../slideLayouts/slideLayout16.xml"/><Relationship Id="rId6" Type="http://schemas.openxmlformats.org/officeDocument/2006/relationships/image" Target="../media/image135.jpeg"/><Relationship Id="rId11" Type="http://schemas.openxmlformats.org/officeDocument/2006/relationships/image" Target="../media/image140.jpeg"/><Relationship Id="rId24" Type="http://schemas.openxmlformats.org/officeDocument/2006/relationships/image" Target="../media/image152.png"/><Relationship Id="rId5" Type="http://schemas.openxmlformats.org/officeDocument/2006/relationships/image" Target="../media/image134.jpeg"/><Relationship Id="rId15" Type="http://schemas.openxmlformats.org/officeDocument/2006/relationships/image" Target="../media/image143.jpg"/><Relationship Id="rId23" Type="http://schemas.openxmlformats.org/officeDocument/2006/relationships/image" Target="../media/image151.png"/><Relationship Id="rId10" Type="http://schemas.openxmlformats.org/officeDocument/2006/relationships/image" Target="../media/image139.png"/><Relationship Id="rId19" Type="http://schemas.openxmlformats.org/officeDocument/2006/relationships/image" Target="../media/image147.jpeg"/><Relationship Id="rId4" Type="http://schemas.openxmlformats.org/officeDocument/2006/relationships/image" Target="../media/image133.jpeg"/><Relationship Id="rId9" Type="http://schemas.openxmlformats.org/officeDocument/2006/relationships/image" Target="../media/image138.png"/><Relationship Id="rId14" Type="http://schemas.openxmlformats.org/officeDocument/2006/relationships/image" Target="../media/image142.png"/><Relationship Id="rId22" Type="http://schemas.openxmlformats.org/officeDocument/2006/relationships/image" Target="../media/image15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27.emf"/></Relationships>
</file>

<file path=ppt/slides/_rels/slide50.xml.rels><?xml version="1.0" encoding="UTF-8" standalone="yes"?>
<Relationships xmlns="http://schemas.openxmlformats.org/package/2006/relationships"><Relationship Id="rId3" Type="http://schemas.openxmlformats.org/officeDocument/2006/relationships/image" Target="../media/image157.jpeg"/><Relationship Id="rId7" Type="http://schemas.openxmlformats.org/officeDocument/2006/relationships/image" Target="../media/image161.jpeg"/><Relationship Id="rId2" Type="http://schemas.openxmlformats.org/officeDocument/2006/relationships/image" Target="../media/image156.png"/><Relationship Id="rId1" Type="http://schemas.openxmlformats.org/officeDocument/2006/relationships/slideLayout" Target="../slideLayouts/slideLayout33.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51.xml.rels><?xml version="1.0" encoding="UTF-8" standalone="yes"?>
<Relationships xmlns="http://schemas.openxmlformats.org/package/2006/relationships"><Relationship Id="rId3" Type="http://schemas.openxmlformats.org/officeDocument/2006/relationships/hyperlink" Target="http://www/" TargetMode="External"/><Relationship Id="rId2" Type="http://schemas.openxmlformats.org/officeDocument/2006/relationships/image" Target="../media/image162.jpeg"/><Relationship Id="rId1" Type="http://schemas.openxmlformats.org/officeDocument/2006/relationships/slideLayout" Target="../slideLayouts/slideLayout36.xml"/><Relationship Id="rId4" Type="http://schemas.openxmlformats.org/officeDocument/2006/relationships/hyperlink" Target="http://www.ecococoon.se/"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hyperlink" Target="http://www/" TargetMode="Externa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png"/><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5.png"/><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png"/><Relationship Id="rId7" Type="http://schemas.openxmlformats.org/officeDocument/2006/relationships/image" Target="../media/image173.jpeg"/><Relationship Id="rId2" Type="http://schemas.openxmlformats.org/officeDocument/2006/relationships/image" Target="../media/image168.png"/><Relationship Id="rId1" Type="http://schemas.openxmlformats.org/officeDocument/2006/relationships/slideLayout" Target="../slideLayouts/slideLayout33.xml"/><Relationship Id="rId6" Type="http://schemas.openxmlformats.org/officeDocument/2006/relationships/image" Target="../media/image172.png"/><Relationship Id="rId5" Type="http://schemas.openxmlformats.org/officeDocument/2006/relationships/image" Target="../media/image171.png"/><Relationship Id="rId10" Type="http://schemas.openxmlformats.org/officeDocument/2006/relationships/image" Target="../media/image176.jpeg"/><Relationship Id="rId4" Type="http://schemas.openxmlformats.org/officeDocument/2006/relationships/image" Target="../media/image170.png"/><Relationship Id="rId9" Type="http://schemas.openxmlformats.org/officeDocument/2006/relationships/image" Target="../media/image175.png"/></Relationships>
</file>

<file path=ppt/slides/_rels/slide57.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188.png"/><Relationship Id="rId3" Type="http://schemas.openxmlformats.org/officeDocument/2006/relationships/image" Target="../media/image178.png"/><Relationship Id="rId7" Type="http://schemas.openxmlformats.org/officeDocument/2006/relationships/image" Target="../media/image182.png"/><Relationship Id="rId12" Type="http://schemas.openxmlformats.org/officeDocument/2006/relationships/image" Target="../media/image187.jpeg"/><Relationship Id="rId2" Type="http://schemas.openxmlformats.org/officeDocument/2006/relationships/image" Target="../media/image177.png"/><Relationship Id="rId16" Type="http://schemas.openxmlformats.org/officeDocument/2006/relationships/image" Target="../media/image191.png"/><Relationship Id="rId1" Type="http://schemas.openxmlformats.org/officeDocument/2006/relationships/slideLayout" Target="../slideLayouts/slideLayout33.xml"/><Relationship Id="rId6" Type="http://schemas.openxmlformats.org/officeDocument/2006/relationships/image" Target="../media/image181.png"/><Relationship Id="rId11" Type="http://schemas.openxmlformats.org/officeDocument/2006/relationships/image" Target="../media/image186.png"/><Relationship Id="rId5" Type="http://schemas.openxmlformats.org/officeDocument/2006/relationships/image" Target="../media/image180.png"/><Relationship Id="rId15" Type="http://schemas.openxmlformats.org/officeDocument/2006/relationships/image" Target="../media/image190.png"/><Relationship Id="rId10" Type="http://schemas.openxmlformats.org/officeDocument/2006/relationships/image" Target="../media/image185.png"/><Relationship Id="rId4" Type="http://schemas.openxmlformats.org/officeDocument/2006/relationships/image" Target="../media/image179.png"/><Relationship Id="rId9" Type="http://schemas.openxmlformats.org/officeDocument/2006/relationships/image" Target="../media/image184.png"/><Relationship Id="rId14" Type="http://schemas.openxmlformats.org/officeDocument/2006/relationships/image" Target="../media/image189.png"/></Relationships>
</file>

<file path=ppt/slides/_rels/slide58.xml.rels><?xml version="1.0" encoding="UTF-8" standalone="yes"?>
<Relationships xmlns="http://schemas.openxmlformats.org/package/2006/relationships"><Relationship Id="rId8" Type="http://schemas.openxmlformats.org/officeDocument/2006/relationships/image" Target="../media/image197.png"/><Relationship Id="rId13" Type="http://schemas.openxmlformats.org/officeDocument/2006/relationships/image" Target="../media/image202.png"/><Relationship Id="rId3" Type="http://schemas.openxmlformats.org/officeDocument/2006/relationships/image" Target="../media/image192.jpeg"/><Relationship Id="rId7" Type="http://schemas.openxmlformats.org/officeDocument/2006/relationships/image" Target="../media/image196.jpeg"/><Relationship Id="rId12" Type="http://schemas.openxmlformats.org/officeDocument/2006/relationships/image" Target="../media/image201.png"/><Relationship Id="rId2" Type="http://schemas.openxmlformats.org/officeDocument/2006/relationships/image" Target="../media/image177.png"/><Relationship Id="rId1" Type="http://schemas.openxmlformats.org/officeDocument/2006/relationships/slideLayout" Target="../slideLayouts/slideLayout33.xml"/><Relationship Id="rId6" Type="http://schemas.openxmlformats.org/officeDocument/2006/relationships/image" Target="../media/image195.png"/><Relationship Id="rId11" Type="http://schemas.openxmlformats.org/officeDocument/2006/relationships/image" Target="../media/image200.png"/><Relationship Id="rId5" Type="http://schemas.openxmlformats.org/officeDocument/2006/relationships/image" Target="../media/image194.jpeg"/><Relationship Id="rId10" Type="http://schemas.openxmlformats.org/officeDocument/2006/relationships/image" Target="../media/image199.jpeg"/><Relationship Id="rId4" Type="http://schemas.openxmlformats.org/officeDocument/2006/relationships/image" Target="../media/image193.jpeg"/><Relationship Id="rId9" Type="http://schemas.openxmlformats.org/officeDocument/2006/relationships/image" Target="../media/image198.png"/><Relationship Id="rId14" Type="http://schemas.openxmlformats.org/officeDocument/2006/relationships/image" Target="../media/image19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30.emf"/><Relationship Id="rId4" Type="http://schemas.openxmlformats.org/officeDocument/2006/relationships/image" Target="../media/image29.e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33.jpe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emf"/><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37.emf"/><Relationship Id="rId5" Type="http://schemas.openxmlformats.org/officeDocument/2006/relationships/image" Target="../media/image36.pn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hyperlink" Target="mailto:karin.sandberg@ri.se" TargetMode="Externa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5BE707-A281-4675-A470-77ACDB7DDB9D}"/>
              </a:ext>
            </a:extLst>
          </p:cNvPr>
          <p:cNvSpPr>
            <a:spLocks noGrp="1"/>
          </p:cNvSpPr>
          <p:nvPr>
            <p:ph type="ctrTitle"/>
          </p:nvPr>
        </p:nvSpPr>
        <p:spPr>
          <a:xfrm>
            <a:off x="1154531" y="3301333"/>
            <a:ext cx="10121249" cy="1444163"/>
          </a:xfrm>
        </p:spPr>
        <p:txBody>
          <a:bodyPr/>
          <a:lstStyle/>
          <a:p>
            <a:pPr>
              <a:lnSpc>
                <a:spcPct val="150000"/>
              </a:lnSpc>
            </a:pPr>
            <a:r>
              <a:rPr lang="sv-SE" sz="3600" dirty="0">
                <a:solidFill>
                  <a:schemeClr val="bg1"/>
                </a:solidFill>
              </a:rPr>
              <a:t>Innovationsforum</a:t>
            </a:r>
            <a:r>
              <a:rPr lang="sv-SE" sz="3600" b="1" i="0" dirty="0">
                <a:solidFill>
                  <a:schemeClr val="bg1"/>
                </a:solidFill>
                <a:effectLst/>
                <a:latin typeface="Calibri" panose="020F0502020204030204" pitchFamily="34" charset="0"/>
                <a:ea typeface="Calibri Light" panose="020F0302020204030204" pitchFamily="34" charset="0"/>
                <a:cs typeface="Calibri Light" panose="020F0302020204030204" pitchFamily="34" charset="0"/>
              </a:rPr>
              <a:t> för klimatneutralt byggande Uppsala</a:t>
            </a:r>
            <a:br>
              <a:rPr lang="en-CA" sz="3600" dirty="0"/>
            </a:br>
            <a:r>
              <a:rPr lang="en-CA" sz="3600" dirty="0"/>
              <a:t>Tema: </a:t>
            </a:r>
            <a:r>
              <a:rPr lang="en-CA" sz="3600" dirty="0" err="1"/>
              <a:t>bärande</a:t>
            </a:r>
            <a:r>
              <a:rPr lang="en-CA" sz="3600" dirty="0"/>
              <a:t> </a:t>
            </a:r>
            <a:r>
              <a:rPr lang="en-CA" sz="3600" dirty="0" err="1"/>
              <a:t>byggnadsdelar</a:t>
            </a:r>
            <a:r>
              <a:rPr lang="en-CA" sz="3600" dirty="0"/>
              <a:t> och </a:t>
            </a:r>
            <a:r>
              <a:rPr lang="en-CA" sz="3600" dirty="0" err="1"/>
              <a:t>klimatskal</a:t>
            </a:r>
            <a:r>
              <a:rPr lang="en-CA" sz="3600" dirty="0"/>
              <a:t>  </a:t>
            </a:r>
            <a:endParaRPr lang="sv-SE" sz="3600" dirty="0"/>
          </a:p>
        </p:txBody>
      </p:sp>
      <p:sp>
        <p:nvSpPr>
          <p:cNvPr id="9" name="textruta 8">
            <a:extLst>
              <a:ext uri="{FF2B5EF4-FFF2-40B4-BE49-F238E27FC236}">
                <a16:creationId xmlns:a16="http://schemas.microsoft.com/office/drawing/2014/main" id="{FAEC80D3-1BC3-4E19-E73D-2D488773FE82}"/>
              </a:ext>
            </a:extLst>
          </p:cNvPr>
          <p:cNvSpPr txBox="1"/>
          <p:nvPr/>
        </p:nvSpPr>
        <p:spPr>
          <a:xfrm>
            <a:off x="1154531" y="1452515"/>
            <a:ext cx="6097464" cy="1200329"/>
          </a:xfrm>
          <a:prstGeom prst="rect">
            <a:avLst/>
          </a:prstGeom>
          <a:noFill/>
        </p:spPr>
        <p:txBody>
          <a:bodyPr wrap="square">
            <a:spAutoFit/>
          </a:bodyPr>
          <a:lstStyle/>
          <a:p>
            <a:r>
              <a:rPr lang="en-CA" sz="7200" spc="-150" dirty="0">
                <a:solidFill>
                  <a:srgbClr val="199CD9"/>
                </a:solidFill>
                <a:latin typeface="Source Sans Pro Semibold" panose="020B0603030403020204" pitchFamily="34" charset="0"/>
                <a:ea typeface="+mj-ea"/>
                <a:cs typeface="+mj-cs"/>
              </a:rPr>
              <a:t>VÄLKOMMEN!</a:t>
            </a:r>
            <a:r>
              <a:rPr lang="en-CA" sz="1800" dirty="0"/>
              <a:t> </a:t>
            </a:r>
            <a:endParaRPr lang="sv-SE" dirty="0"/>
          </a:p>
        </p:txBody>
      </p:sp>
    </p:spTree>
    <p:extLst>
      <p:ext uri="{BB962C8B-B14F-4D97-AF65-F5344CB8AC3E}">
        <p14:creationId xmlns:p14="http://schemas.microsoft.com/office/powerpoint/2010/main" val="1957311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A17C0C7-8B9E-CB59-6108-6CA09ECD6AA2}"/>
              </a:ext>
            </a:extLst>
          </p:cNvPr>
          <p:cNvSpPr txBox="1">
            <a:spLocks/>
          </p:cNvSpPr>
          <p:nvPr/>
        </p:nvSpPr>
        <p:spPr>
          <a:xfrm>
            <a:off x="910394" y="1810016"/>
            <a:ext cx="10447970" cy="43124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 name="Platshållare för bildnummer 6">
            <a:extLst>
              <a:ext uri="{FF2B5EF4-FFF2-40B4-BE49-F238E27FC236}">
                <a16:creationId xmlns:a16="http://schemas.microsoft.com/office/drawing/2014/main" id="{CE7E8AFA-25F1-A281-4A16-9944F0C39F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D1871-CCCE-4A5D-A84A-270B0771596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Platshållare för datum 8">
            <a:extLst>
              <a:ext uri="{FF2B5EF4-FFF2-40B4-BE49-F238E27FC236}">
                <a16:creationId xmlns:a16="http://schemas.microsoft.com/office/drawing/2014/main" id="{927AC30F-12FD-151A-B70A-D56A1484D2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2023-11-15</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Platshållare för sidfot 9">
            <a:extLst>
              <a:ext uri="{FF2B5EF4-FFF2-40B4-BE49-F238E27FC236}">
                <a16:creationId xmlns:a16="http://schemas.microsoft.com/office/drawing/2014/main" id="{1A5FC11C-1B63-5D95-8F9D-E919CC159F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Irina Martynyuk, Researchengineer, RISE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Bildobjekt 4">
            <a:extLst>
              <a:ext uri="{FF2B5EF4-FFF2-40B4-BE49-F238E27FC236}">
                <a16:creationId xmlns:a16="http://schemas.microsoft.com/office/drawing/2014/main" id="{2E90D161-842D-0494-2093-2CE97D9CDC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758" y="-265635"/>
            <a:ext cx="12192000" cy="8622726"/>
          </a:xfrm>
          <a:prstGeom prst="rect">
            <a:avLst/>
          </a:prstGeom>
        </p:spPr>
      </p:pic>
      <p:pic>
        <p:nvPicPr>
          <p:cNvPr id="13" name="Bildobjekt 12">
            <a:extLst>
              <a:ext uri="{FF2B5EF4-FFF2-40B4-BE49-F238E27FC236}">
                <a16:creationId xmlns:a16="http://schemas.microsoft.com/office/drawing/2014/main" id="{B6C33A62-93B4-FE71-9826-AB21BEDB68B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4851" t="2575" r="11918" b="1"/>
          <a:stretch/>
        </p:blipFill>
        <p:spPr>
          <a:xfrm>
            <a:off x="0" y="-157262"/>
            <a:ext cx="4700016" cy="4422238"/>
          </a:xfrm>
          <a:prstGeom prst="rect">
            <a:avLst/>
          </a:prstGeom>
        </p:spPr>
      </p:pic>
      <p:sp>
        <p:nvSpPr>
          <p:cNvPr id="18" name="textruta 1">
            <a:extLst>
              <a:ext uri="{FF2B5EF4-FFF2-40B4-BE49-F238E27FC236}">
                <a16:creationId xmlns:a16="http://schemas.microsoft.com/office/drawing/2014/main" id="{EA85129E-42A8-01F4-795D-49923563BEA4}"/>
              </a:ext>
            </a:extLst>
          </p:cNvPr>
          <p:cNvSpPr txBox="1"/>
          <p:nvPr/>
        </p:nvSpPr>
        <p:spPr>
          <a:xfrm>
            <a:off x="0" y="5021728"/>
            <a:ext cx="5349240" cy="1836272"/>
          </a:xfrm>
          <a:prstGeom prst="rect">
            <a:avLst/>
          </a:prstGeom>
          <a:solidFill>
            <a:schemeClr val="bg2"/>
          </a:solidFill>
          <a:ln>
            <a:no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l" defTabSz="457256" rtl="0" eaLnBrk="1" fontAlgn="auto" latinLnBrk="0" hangingPunct="1">
              <a:lnSpc>
                <a:spcPct val="100000"/>
              </a:lnSpc>
              <a:spcBef>
                <a:spcPts val="0"/>
              </a:spcBef>
              <a:spcAft>
                <a:spcPts val="0"/>
              </a:spcAft>
              <a:buClrTx/>
              <a:buSzTx/>
              <a:buFontTx/>
              <a:buNone/>
              <a:tabLst/>
              <a:defRPr/>
            </a:pPr>
            <a:r>
              <a:rPr kumimoji="0" lang="sv-SE" sz="1200" b="1" i="0" u="sng" strike="noStrike" kern="1200" cap="none" spc="0" normalizeH="0" baseline="0" noProof="0" dirty="0">
                <a:ln>
                  <a:noFill/>
                </a:ln>
                <a:solidFill>
                  <a:srgbClr val="0070C0"/>
                </a:solidFill>
                <a:effectLst/>
                <a:uLnTx/>
                <a:uFillTx/>
                <a:latin typeface="Calibri Light" panose="020F0302020204030204"/>
                <a:ea typeface="+mn-ea"/>
                <a:cs typeface="+mn-cs"/>
              </a:rPr>
              <a:t>Demo 2:  Flexibel träbyggnad med planelement utformad för att kunna ändras, flyttas och byggas på</a:t>
            </a:r>
          </a:p>
          <a:p>
            <a:pPr marL="0" marR="0" lvl="0" indent="0" algn="just" defTabSz="457200" rtl="0" eaLnBrk="1" fontAlgn="auto" latinLnBrk="0" hangingPunct="1">
              <a:lnSpc>
                <a:spcPct val="107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endParaRPr>
          </a:p>
          <a:p>
            <a:pPr marL="0" marR="0" lvl="0" indent="0" algn="just" defTabSz="457200" rtl="0" eaLnBrk="1" fontAlgn="auto" latinLnBrk="0" hangingPunct="1">
              <a:lnSpc>
                <a:spcPct val="107000"/>
              </a:lnSpc>
              <a:spcBef>
                <a:spcPts val="0"/>
              </a:spcBef>
              <a:spcAft>
                <a:spcPts val="799"/>
              </a:spcAft>
              <a:buClrTx/>
              <a:buSzTx/>
              <a:buFontTx/>
              <a:buNone/>
              <a:tabLst/>
              <a:defRPr/>
            </a:pPr>
            <a:r>
              <a:rPr kumimoji="0" lang="sv-SE"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Tänk om </a:t>
            </a:r>
            <a:r>
              <a:rPr kumimoji="0" lang="sv-SE"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vi kan skapa en flexibel demonterbar byggnad som kan ändras, flyttas och byggas på vid behov och som berikar platsen den står på och anpassas till sitt sammanhang. Flexibilitetshuset ska spara resurser i alla faser under livslängden och därmed ge låg klimatpåverkan. Huset byggs med </a:t>
            </a:r>
            <a:r>
              <a:rPr kumimoji="0" lang="sv-SE"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Times New Roman" panose="02020603050405020304" pitchFamily="18" charset="0"/>
              </a:rPr>
              <a:t>IsoTimber</a:t>
            </a:r>
            <a:r>
              <a:rPr kumimoji="0" lang="sv-SE"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 väggelement av 99 % trä och Masonite </a:t>
            </a:r>
            <a:r>
              <a:rPr kumimoji="0" lang="sv-SE"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Times New Roman" panose="02020603050405020304" pitchFamily="18" charset="0"/>
              </a:rPr>
              <a:t>Beams</a:t>
            </a:r>
            <a:r>
              <a:rPr kumimoji="0" lang="sv-SE"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 bjälklag med lättbalk för långa spännvidder. Varje byggdels ingående material, vikt och kopplingspunkter dokumenteras digitalt för framtiden.</a:t>
            </a:r>
          </a:p>
        </p:txBody>
      </p:sp>
    </p:spTree>
    <p:extLst>
      <p:ext uri="{BB962C8B-B14F-4D97-AF65-F5344CB8AC3E}">
        <p14:creationId xmlns:p14="http://schemas.microsoft.com/office/powerpoint/2010/main" val="894331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004F7E0-B2E6-4DB6-AB69-5241912056EA}"/>
              </a:ext>
            </a:extLst>
          </p:cNvPr>
          <p:cNvSpPr>
            <a:spLocks noGrp="1"/>
          </p:cNvSpPr>
          <p:nvPr>
            <p:ph type="title"/>
          </p:nvPr>
        </p:nvSpPr>
        <p:spPr/>
        <p:txBody>
          <a:bodyPr>
            <a:normAutofit/>
          </a:bodyPr>
          <a:lstStyle/>
          <a:p>
            <a:r>
              <a:rPr lang="sv-SE" dirty="0"/>
              <a:t>Demo 2. Entreprenörsboende i norr</a:t>
            </a:r>
          </a:p>
        </p:txBody>
      </p:sp>
      <p:sp>
        <p:nvSpPr>
          <p:cNvPr id="2" name="Platshållare för innehåll 1">
            <a:extLst>
              <a:ext uri="{FF2B5EF4-FFF2-40B4-BE49-F238E27FC236}">
                <a16:creationId xmlns:a16="http://schemas.microsoft.com/office/drawing/2014/main" id="{3A8D28F5-49B5-4AED-ADC2-1257AECDF3CE}"/>
              </a:ext>
            </a:extLst>
          </p:cNvPr>
          <p:cNvSpPr>
            <a:spLocks noGrp="1"/>
          </p:cNvSpPr>
          <p:nvPr>
            <p:ph sz="half" idx="1"/>
          </p:nvPr>
        </p:nvSpPr>
        <p:spPr/>
        <p:txBody>
          <a:bodyPr>
            <a:normAutofit/>
          </a:bodyPr>
          <a:lstStyle/>
          <a:p>
            <a:pPr marL="0" indent="0">
              <a:buNone/>
            </a:pPr>
            <a:r>
              <a:rPr lang="sv-SE" sz="2200" dirty="0">
                <a:latin typeface="Calibri" panose="020F0502020204030204" pitchFamily="34" charset="0"/>
                <a:ea typeface="Times New Roman" panose="02020603050405020304" pitchFamily="18" charset="0"/>
              </a:rPr>
              <a:t>En flexibel byggnad som ändras efter ca 20 år KBAB och Skellefteå Kommun</a:t>
            </a:r>
          </a:p>
          <a:p>
            <a:pPr marL="0" indent="0">
              <a:buNone/>
            </a:pPr>
            <a:endParaRPr lang="sv-SE" dirty="0"/>
          </a:p>
        </p:txBody>
      </p:sp>
      <p:sp>
        <p:nvSpPr>
          <p:cNvPr id="11" name="textruta 10">
            <a:extLst>
              <a:ext uri="{FF2B5EF4-FFF2-40B4-BE49-F238E27FC236}">
                <a16:creationId xmlns:a16="http://schemas.microsoft.com/office/drawing/2014/main" id="{DFB0474B-1A3B-46D3-B25C-6381622EE9B8}"/>
              </a:ext>
            </a:extLst>
          </p:cNvPr>
          <p:cNvSpPr txBox="1"/>
          <p:nvPr/>
        </p:nvSpPr>
        <p:spPr>
          <a:xfrm>
            <a:off x="9354560" y="5580390"/>
            <a:ext cx="157848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white">
                    <a:lumMod val="75000"/>
                  </a:prstClr>
                </a:solidFill>
                <a:effectLst/>
                <a:uLnTx/>
                <a:uFillTx/>
                <a:latin typeface="Lato Regular"/>
                <a:ea typeface="+mn-ea"/>
                <a:cs typeface="+mn-cs"/>
              </a:rPr>
              <a:t>Foto Karin Sandberg </a:t>
            </a:r>
          </a:p>
        </p:txBody>
      </p:sp>
      <p:pic>
        <p:nvPicPr>
          <p:cNvPr id="14" name="Platshållare för innehåll 6">
            <a:extLst>
              <a:ext uri="{FF2B5EF4-FFF2-40B4-BE49-F238E27FC236}">
                <a16:creationId xmlns:a16="http://schemas.microsoft.com/office/drawing/2014/main" id="{AE9056BA-D496-4832-B13C-C198412D70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2590297"/>
            <a:ext cx="5072302" cy="3586666"/>
          </a:xfrm>
          <a:prstGeom prst="rect">
            <a:avLst/>
          </a:prstGeom>
        </p:spPr>
      </p:pic>
      <p:pic>
        <p:nvPicPr>
          <p:cNvPr id="15" name="Bildobjekt 14">
            <a:extLst>
              <a:ext uri="{FF2B5EF4-FFF2-40B4-BE49-F238E27FC236}">
                <a16:creationId xmlns:a16="http://schemas.microsoft.com/office/drawing/2014/main" id="{CF4DCDF6-FA05-4D4D-A1B7-7534A003BA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7427" y="5842000"/>
            <a:ext cx="1977429" cy="568849"/>
          </a:xfrm>
          <a:prstGeom prst="rect">
            <a:avLst/>
          </a:prstGeom>
        </p:spPr>
      </p:pic>
      <p:pic>
        <p:nvPicPr>
          <p:cNvPr id="5" name="Picture 2">
            <a:extLst>
              <a:ext uri="{FF2B5EF4-FFF2-40B4-BE49-F238E27FC236}">
                <a16:creationId xmlns:a16="http://schemas.microsoft.com/office/drawing/2014/main" id="{27A10D02-796C-0CD2-48BC-8714F1AE6A15}"/>
              </a:ext>
            </a:extLst>
          </p:cNvPr>
          <p:cNvPicPr>
            <a:picLocks noGrp="1" noChangeAspect="1" noChangeArrowheads="1"/>
          </p:cNvPicPr>
          <p:nvPr>
            <p:ph sz="half" idx="2"/>
          </p:nvPr>
        </p:nvPicPr>
        <p:blipFill>
          <a:blip r:embed="rId5" cstate="email">
            <a:extLst>
              <a:ext uri="{28A0092B-C50C-407E-A947-70E740481C1C}">
                <a14:useLocalDpi xmlns:a14="http://schemas.microsoft.com/office/drawing/2010/main"/>
              </a:ext>
            </a:extLst>
          </a:blip>
          <a:srcRect/>
          <a:stretch>
            <a:fillRect/>
          </a:stretch>
        </p:blipFill>
        <p:spPr bwMode="auto">
          <a:xfrm>
            <a:off x="7222905" y="1194516"/>
            <a:ext cx="3776814" cy="5344396"/>
          </a:xfrm>
          <a:prstGeom prst="rect">
            <a:avLst/>
          </a:prstGeom>
          <a:noFill/>
          <a:extLst>
            <a:ext uri="{909E8E84-426E-40DD-AFC4-6F175D3DCCD1}">
              <a14:hiddenFill xmlns:a14="http://schemas.microsoft.com/office/drawing/2010/main">
                <a:solidFill>
                  <a:srgbClr val="FFFFFF"/>
                </a:solidFill>
              </a14:hiddenFill>
            </a:ext>
          </a:extLst>
        </p:spPr>
      </p:pic>
      <p:sp>
        <p:nvSpPr>
          <p:cNvPr id="4" name="Platshållare för datum 3">
            <a:extLst>
              <a:ext uri="{FF2B5EF4-FFF2-40B4-BE49-F238E27FC236}">
                <a16:creationId xmlns:a16="http://schemas.microsoft.com/office/drawing/2014/main" id="{5BD098DC-C06E-3B2F-0B42-E40EEE78ED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2023-11-15</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Platshållare för sidfot 5">
            <a:extLst>
              <a:ext uri="{FF2B5EF4-FFF2-40B4-BE49-F238E27FC236}">
                <a16:creationId xmlns:a16="http://schemas.microsoft.com/office/drawing/2014/main" id="{48893199-7ED0-CCB2-77BA-86DC64729E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Irina Martynyuk, Researchengineer, RISE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Platshållare för bildnummer 6">
            <a:extLst>
              <a:ext uri="{FF2B5EF4-FFF2-40B4-BE49-F238E27FC236}">
                <a16:creationId xmlns:a16="http://schemas.microsoft.com/office/drawing/2014/main" id="{CE5D730A-BE74-030F-EEF1-0727A361D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D1871-CCCE-4A5D-A84A-270B0771596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latshållare för innehåll 8">
            <a:extLst>
              <a:ext uri="{FF2B5EF4-FFF2-40B4-BE49-F238E27FC236}">
                <a16:creationId xmlns:a16="http://schemas.microsoft.com/office/drawing/2014/main" id="{92DE4223-56FE-6E92-1AAE-2A67734BEE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114230" y="-9727"/>
            <a:ext cx="1077770" cy="1325563"/>
          </a:xfrm>
          <a:prstGeom prst="rect">
            <a:avLst/>
          </a:prstGeom>
        </p:spPr>
      </p:pic>
    </p:spTree>
    <p:extLst>
      <p:ext uri="{BB962C8B-B14F-4D97-AF65-F5344CB8AC3E}">
        <p14:creationId xmlns:p14="http://schemas.microsoft.com/office/powerpoint/2010/main" val="2936958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66D128C2-8580-FD92-D8C3-98E958158A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6355A-084C-D24E-9AD2-7E4FC41EA627}"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ubrik 6">
            <a:extLst>
              <a:ext uri="{FF2B5EF4-FFF2-40B4-BE49-F238E27FC236}">
                <a16:creationId xmlns:a16="http://schemas.microsoft.com/office/drawing/2014/main" id="{C8492F0D-12C7-7955-8F95-BAE98B16EC35}"/>
              </a:ext>
            </a:extLst>
          </p:cNvPr>
          <p:cNvSpPr>
            <a:spLocks noGrp="1"/>
          </p:cNvSpPr>
          <p:nvPr>
            <p:ph type="title"/>
          </p:nvPr>
        </p:nvSpPr>
        <p:spPr/>
        <p:txBody>
          <a:bodyPr/>
          <a:lstStyle/>
          <a:p>
            <a:endParaRPr lang="en-US"/>
          </a:p>
        </p:txBody>
      </p:sp>
      <p:pic>
        <p:nvPicPr>
          <p:cNvPr id="9" name="Bildobjekt 8">
            <a:extLst>
              <a:ext uri="{FF2B5EF4-FFF2-40B4-BE49-F238E27FC236}">
                <a16:creationId xmlns:a16="http://schemas.microsoft.com/office/drawing/2014/main" id="{CE4D33D1-CBB5-0578-4BCA-B81D01395F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59492"/>
            <a:ext cx="12192000" cy="8622228"/>
          </a:xfrm>
          <a:prstGeom prst="rect">
            <a:avLst/>
          </a:prstGeom>
        </p:spPr>
      </p:pic>
      <p:sp>
        <p:nvSpPr>
          <p:cNvPr id="2" name="Platshållare för datum 1">
            <a:extLst>
              <a:ext uri="{FF2B5EF4-FFF2-40B4-BE49-F238E27FC236}">
                <a16:creationId xmlns:a16="http://schemas.microsoft.com/office/drawing/2014/main" id="{393DA65E-4BB8-53F2-621C-3832A1D67C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2023-11-15</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latshållare för sidfot 2">
            <a:extLst>
              <a:ext uri="{FF2B5EF4-FFF2-40B4-BE49-F238E27FC236}">
                <a16:creationId xmlns:a16="http://schemas.microsoft.com/office/drawing/2014/main" id="{502EC06B-E4C0-B65B-7AEA-A68C92D562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Irina Martynyuk, Researchengineer, RISE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latshållare för innehåll 8">
            <a:extLst>
              <a:ext uri="{FF2B5EF4-FFF2-40B4-BE49-F238E27FC236}">
                <a16:creationId xmlns:a16="http://schemas.microsoft.com/office/drawing/2014/main" id="{7C1B4B11-B3CE-D48E-6815-552CBD4CDD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114230" y="-9727"/>
            <a:ext cx="1077770" cy="1325563"/>
          </a:xfrm>
          <a:prstGeom prst="rect">
            <a:avLst/>
          </a:prstGeom>
        </p:spPr>
      </p:pic>
    </p:spTree>
    <p:extLst>
      <p:ext uri="{BB962C8B-B14F-4D97-AF65-F5344CB8AC3E}">
        <p14:creationId xmlns:p14="http://schemas.microsoft.com/office/powerpoint/2010/main" val="3694987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innehåll 7">
            <a:extLst>
              <a:ext uri="{FF2B5EF4-FFF2-40B4-BE49-F238E27FC236}">
                <a16:creationId xmlns:a16="http://schemas.microsoft.com/office/drawing/2014/main" id="{7CF2DCEE-F2A8-2DD4-E5EF-4593412AF4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514" y="0"/>
            <a:ext cx="12563514" cy="6829755"/>
          </a:xfrm>
          <a:prstGeom prst="rect">
            <a:avLst/>
          </a:prstGeom>
        </p:spPr>
      </p:pic>
      <p:sp>
        <p:nvSpPr>
          <p:cNvPr id="5" name="Rubrik 4">
            <a:extLst>
              <a:ext uri="{FF2B5EF4-FFF2-40B4-BE49-F238E27FC236}">
                <a16:creationId xmlns:a16="http://schemas.microsoft.com/office/drawing/2014/main" id="{8AB33A36-59EF-ED75-515F-E1C667449B7D}"/>
              </a:ext>
            </a:extLst>
          </p:cNvPr>
          <p:cNvSpPr>
            <a:spLocks noGrp="1"/>
          </p:cNvSpPr>
          <p:nvPr>
            <p:ph type="title"/>
          </p:nvPr>
        </p:nvSpPr>
        <p:spPr>
          <a:xfrm>
            <a:off x="3351815" y="98062"/>
            <a:ext cx="8045287" cy="1143000"/>
          </a:xfrm>
        </p:spPr>
        <p:txBody>
          <a:bodyPr>
            <a:normAutofit fontScale="90000"/>
          </a:bodyPr>
          <a:lstStyle/>
          <a:p>
            <a:r>
              <a:rPr lang="sv-SE" sz="3200">
                <a:solidFill>
                  <a:srgbClr val="0F3C52"/>
                </a:solidFill>
              </a:rPr>
              <a:t>Framtidens Design</a:t>
            </a:r>
            <a:br>
              <a:rPr lang="sv-SE" sz="1800">
                <a:solidFill>
                  <a:srgbClr val="0F3C52"/>
                </a:solidFill>
              </a:rPr>
            </a:br>
            <a:r>
              <a:rPr lang="sv-SE" sz="2000">
                <a:solidFill>
                  <a:srgbClr val="0F3C52"/>
                </a:solidFill>
              </a:rPr>
              <a:t>Återanvändning av träbyggnader i en  cirkulär ekonomi</a:t>
            </a:r>
            <a:br>
              <a:rPr lang="sv-SE" sz="4267">
                <a:solidFill>
                  <a:srgbClr val="0F3C52"/>
                </a:solidFill>
              </a:rPr>
            </a:br>
            <a:r>
              <a:rPr lang="sv-SE"/>
              <a:t> </a:t>
            </a:r>
          </a:p>
        </p:txBody>
      </p:sp>
      <p:pic>
        <p:nvPicPr>
          <p:cNvPr id="4" name="Platshållare för innehåll 25" descr="En bild som visar text, klocka&#10;&#10;Automatiskt genererad beskrivning">
            <a:extLst>
              <a:ext uri="{FF2B5EF4-FFF2-40B4-BE49-F238E27FC236}">
                <a16:creationId xmlns:a16="http://schemas.microsoft.com/office/drawing/2014/main" id="{98423D62-0D2D-CD49-D1E6-FC33EAA46F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49962" y="2186737"/>
            <a:ext cx="1312055" cy="259787"/>
          </a:xfrm>
          <a:prstGeom prst="rect">
            <a:avLst/>
          </a:prstGeom>
        </p:spPr>
      </p:pic>
      <p:pic>
        <p:nvPicPr>
          <p:cNvPr id="6" name="Bildobjekt 5">
            <a:extLst>
              <a:ext uri="{FF2B5EF4-FFF2-40B4-BE49-F238E27FC236}">
                <a16:creationId xmlns:a16="http://schemas.microsoft.com/office/drawing/2014/main" id="{53CC0174-0350-A50F-2E5B-7A90636F4D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42913" y="842056"/>
            <a:ext cx="1555513" cy="288919"/>
          </a:xfrm>
          <a:prstGeom prst="rect">
            <a:avLst/>
          </a:prstGeom>
        </p:spPr>
      </p:pic>
      <p:pic>
        <p:nvPicPr>
          <p:cNvPr id="7" name="Bildobjekt 6">
            <a:extLst>
              <a:ext uri="{FF2B5EF4-FFF2-40B4-BE49-F238E27FC236}">
                <a16:creationId xmlns:a16="http://schemas.microsoft.com/office/drawing/2014/main" id="{DB7F223D-45B2-9028-F76B-CC93855030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14927" y="715651"/>
            <a:ext cx="1090065" cy="804572"/>
          </a:xfrm>
          <a:prstGeom prst="rect">
            <a:avLst/>
          </a:prstGeom>
        </p:spPr>
      </p:pic>
      <p:pic>
        <p:nvPicPr>
          <p:cNvPr id="8" name="Bildobjekt 7">
            <a:extLst>
              <a:ext uri="{FF2B5EF4-FFF2-40B4-BE49-F238E27FC236}">
                <a16:creationId xmlns:a16="http://schemas.microsoft.com/office/drawing/2014/main" id="{683B1FDE-9A87-8931-66B9-86638F05295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12151" y="2115341"/>
            <a:ext cx="1515603" cy="435995"/>
          </a:xfrm>
          <a:prstGeom prst="rect">
            <a:avLst/>
          </a:prstGeom>
        </p:spPr>
      </p:pic>
      <p:pic>
        <p:nvPicPr>
          <p:cNvPr id="11" name="Bildobjekt 10">
            <a:extLst>
              <a:ext uri="{FF2B5EF4-FFF2-40B4-BE49-F238E27FC236}">
                <a16:creationId xmlns:a16="http://schemas.microsoft.com/office/drawing/2014/main" id="{3A9E7F16-1FF8-31DE-F3A0-6AD69A09267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47147" y="812643"/>
            <a:ext cx="467499" cy="600123"/>
          </a:xfrm>
          <a:prstGeom prst="rect">
            <a:avLst/>
          </a:prstGeom>
        </p:spPr>
      </p:pic>
      <p:pic>
        <p:nvPicPr>
          <p:cNvPr id="12" name="Bildobjekt 11">
            <a:extLst>
              <a:ext uri="{FF2B5EF4-FFF2-40B4-BE49-F238E27FC236}">
                <a16:creationId xmlns:a16="http://schemas.microsoft.com/office/drawing/2014/main" id="{93917623-7E7B-1931-0D15-2247B5EBF2B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85569" y="1559714"/>
            <a:ext cx="1486633" cy="327386"/>
          </a:xfrm>
          <a:prstGeom prst="rect">
            <a:avLst/>
          </a:prstGeom>
        </p:spPr>
      </p:pic>
      <p:pic>
        <p:nvPicPr>
          <p:cNvPr id="13" name="Bildobjekt 12">
            <a:extLst>
              <a:ext uri="{FF2B5EF4-FFF2-40B4-BE49-F238E27FC236}">
                <a16:creationId xmlns:a16="http://schemas.microsoft.com/office/drawing/2014/main" id="{8378ED26-41F4-549A-2107-F28E2B1FAB0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882386" y="1467813"/>
            <a:ext cx="1044176" cy="571976"/>
          </a:xfrm>
          <a:prstGeom prst="rect">
            <a:avLst/>
          </a:prstGeom>
        </p:spPr>
      </p:pic>
      <p:sp>
        <p:nvSpPr>
          <p:cNvPr id="3" name="textruta 2">
            <a:extLst>
              <a:ext uri="{FF2B5EF4-FFF2-40B4-BE49-F238E27FC236}">
                <a16:creationId xmlns:a16="http://schemas.microsoft.com/office/drawing/2014/main" id="{8E33DAD8-5C3B-9D49-6946-F439CE6DBA8A}"/>
              </a:ext>
            </a:extLst>
          </p:cNvPr>
          <p:cNvSpPr txBox="1"/>
          <p:nvPr/>
        </p:nvSpPr>
        <p:spPr>
          <a:xfrm>
            <a:off x="7496566" y="5501938"/>
            <a:ext cx="645668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Calibri" panose="020F0502020204030204"/>
                <a:ea typeface="+mn-ea"/>
                <a:cs typeface="+mn-cs"/>
              </a:rPr>
              <a:t>Bild Folkhem</a:t>
            </a:r>
            <a:br>
              <a:rPr kumimoji="0" lang="sv-SE"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sv-SE" sz="1800" b="1" i="0" u="none" strike="noStrike" kern="1200" cap="none" spc="0" normalizeH="0" baseline="0" noProof="0" err="1">
                <a:ln>
                  <a:noFill/>
                </a:ln>
                <a:solidFill>
                  <a:prstClr val="black"/>
                </a:solidFill>
                <a:effectLst/>
                <a:uLnTx/>
                <a:uFillTx/>
                <a:latin typeface="Calibri" panose="020F0502020204030204"/>
                <a:ea typeface="+mn-ea"/>
                <a:cs typeface="+mn-cs"/>
              </a:rPr>
              <a:t>Praise</a:t>
            </a:r>
            <a:r>
              <a:rPr kumimoji="0" lang="sv-SE" sz="1800" b="1" i="0" u="none" strike="noStrike" kern="1200" cap="none" spc="0" normalizeH="0" baseline="0" noProof="0">
                <a:ln>
                  <a:noFill/>
                </a:ln>
                <a:solidFill>
                  <a:prstClr val="black"/>
                </a:solidFill>
                <a:effectLst/>
                <a:uLnTx/>
                <a:uFillTx/>
                <a:latin typeface="Calibri" panose="020F0502020204030204"/>
                <a:ea typeface="+mn-ea"/>
                <a:cs typeface="+mn-cs"/>
              </a:rPr>
              <a:t> of </a:t>
            </a:r>
            <a:r>
              <a:rPr kumimoji="0" lang="sv-SE" sz="1800" b="1" i="0" u="none" strike="noStrike" kern="1200" cap="none" spc="0" normalizeH="0" baseline="0" noProof="0" err="1">
                <a:ln>
                  <a:noFill/>
                </a:ln>
                <a:solidFill>
                  <a:prstClr val="black"/>
                </a:solidFill>
                <a:effectLst/>
                <a:uLnTx/>
                <a:uFillTx/>
                <a:latin typeface="Calibri" panose="020F0502020204030204"/>
                <a:ea typeface="+mn-ea"/>
                <a:cs typeface="+mn-cs"/>
              </a:rPr>
              <a:t>Shadows</a:t>
            </a:r>
            <a:r>
              <a:rPr kumimoji="0" lang="sv-SE" sz="1800" b="1" i="0" u="none" strike="noStrike" kern="1200" cap="none" spc="0" normalizeH="0" baseline="0" noProof="0">
                <a:ln>
                  <a:noFill/>
                </a:ln>
                <a:solidFill>
                  <a:prstClr val="black"/>
                </a:solidFill>
                <a:effectLst/>
                <a:uLnTx/>
                <a:uFillTx/>
                <a:latin typeface="Calibri" panose="020F0502020204030204"/>
                <a:ea typeface="+mn-ea"/>
                <a:cs typeface="+mn-cs"/>
              </a:rPr>
              <a:t> Arkitektur</a:t>
            </a:r>
          </a:p>
        </p:txBody>
      </p:sp>
      <p:sp>
        <p:nvSpPr>
          <p:cNvPr id="19" name="textruta 18">
            <a:extLst>
              <a:ext uri="{FF2B5EF4-FFF2-40B4-BE49-F238E27FC236}">
                <a16:creationId xmlns:a16="http://schemas.microsoft.com/office/drawing/2014/main" id="{66146E7A-E913-99FC-2074-87FA24F35F71}"/>
              </a:ext>
            </a:extLst>
          </p:cNvPr>
          <p:cNvSpPr txBox="1"/>
          <p:nvPr/>
        </p:nvSpPr>
        <p:spPr>
          <a:xfrm>
            <a:off x="-244238" y="4913279"/>
            <a:ext cx="7192106" cy="1846659"/>
          </a:xfrm>
          <a:prstGeom prst="rect">
            <a:avLst/>
          </a:prstGeom>
          <a:solidFill>
            <a:schemeClr val="bg2"/>
          </a:solidFill>
        </p:spPr>
        <p:txBody>
          <a:bodyPr wrap="square">
            <a:spAutoFit/>
          </a:bodyPr>
          <a:lstStyle/>
          <a:p>
            <a:pPr marL="0" marR="0" lvl="0" indent="0" algn="l" defTabSz="457256" rtl="0" eaLnBrk="1" fontAlgn="auto" latinLnBrk="0" hangingPunct="1">
              <a:lnSpc>
                <a:spcPct val="100000"/>
              </a:lnSpc>
              <a:spcBef>
                <a:spcPts val="0"/>
              </a:spcBef>
              <a:spcAft>
                <a:spcPts val="0"/>
              </a:spcAft>
              <a:buClrTx/>
              <a:buSzTx/>
              <a:buFontTx/>
              <a:buNone/>
              <a:tabLst/>
              <a:defRPr/>
            </a:pPr>
            <a:r>
              <a:rPr kumimoji="0" lang="sv-SE" sz="2000" b="1" i="0" u="sng" strike="noStrike" kern="1200" cap="none" spc="0" normalizeH="0" baseline="0" noProof="0" dirty="0">
                <a:ln>
                  <a:noFill/>
                </a:ln>
                <a:solidFill>
                  <a:srgbClr val="0070C0"/>
                </a:solidFill>
                <a:effectLst/>
                <a:uLnTx/>
                <a:uFillTx/>
                <a:latin typeface="Calibri Light" panose="020F0302020204030204"/>
                <a:ea typeface="+mn-ea"/>
                <a:cs typeface="+mn-cs"/>
              </a:rPr>
              <a:t>Demo 1:  Modulärt demonterbar träbyggnad med industriellt tillverkade volymer med trästomme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sv-SE" sz="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Calibri" panose="020F0502020204030204"/>
                <a:ea typeface="+mn-ea"/>
                <a:cs typeface="+mn-cs"/>
              </a:rPr>
              <a:t>Demo 1 handlar om industriellt tillverkade volym-moduler av trä som ska vara demonterbara och kunna återanvändas. Produktionen av volymer utförs </a:t>
            </a:r>
            <a:r>
              <a:rPr kumimoji="0" lang="sv-SE" sz="1800" b="1" i="0" u="none" strike="noStrike" kern="1200" cap="none" spc="0" normalizeH="0" baseline="0" noProof="0" dirty="0" err="1">
                <a:ln>
                  <a:noFill/>
                </a:ln>
                <a:solidFill>
                  <a:prstClr val="black"/>
                </a:solidFill>
                <a:effectLst/>
                <a:uLnTx/>
                <a:uFillTx/>
                <a:latin typeface="Calibri" panose="020F0502020204030204"/>
                <a:ea typeface="+mn-ea"/>
                <a:cs typeface="+mn-cs"/>
              </a:rPr>
              <a:t>väderskyddat</a:t>
            </a:r>
            <a:r>
              <a:rPr kumimoji="0" lang="sv-SE" sz="1800" b="1" i="0" u="none" strike="noStrike" kern="1200" cap="none" spc="0" normalizeH="0" baseline="0" noProof="0" dirty="0">
                <a:ln>
                  <a:noFill/>
                </a:ln>
                <a:solidFill>
                  <a:prstClr val="black"/>
                </a:solidFill>
                <a:effectLst/>
                <a:uLnTx/>
                <a:uFillTx/>
                <a:latin typeface="Calibri" panose="020F0502020204030204"/>
                <a:ea typeface="+mn-ea"/>
                <a:cs typeface="+mn-cs"/>
              </a:rPr>
              <a:t> i fabrik och på byggplatsen görs grundläggning, volym-montage och bland annat tak och installationer. </a:t>
            </a:r>
          </a:p>
        </p:txBody>
      </p:sp>
      <p:sp>
        <p:nvSpPr>
          <p:cNvPr id="2" name="Platshållare för datum 1">
            <a:extLst>
              <a:ext uri="{FF2B5EF4-FFF2-40B4-BE49-F238E27FC236}">
                <a16:creationId xmlns:a16="http://schemas.microsoft.com/office/drawing/2014/main" id="{6BE807E5-1156-6FC4-0D79-F15BAC412F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2023-11-15</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Platshållare för sidfot 8">
            <a:extLst>
              <a:ext uri="{FF2B5EF4-FFF2-40B4-BE49-F238E27FC236}">
                <a16:creationId xmlns:a16="http://schemas.microsoft.com/office/drawing/2014/main" id="{AB359CB7-2FA3-26F3-1617-BDDC75F247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Irina Martynyuk, Researchengineer, RISE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Platshållare för bildnummer 13">
            <a:extLst>
              <a:ext uri="{FF2B5EF4-FFF2-40B4-BE49-F238E27FC236}">
                <a16:creationId xmlns:a16="http://schemas.microsoft.com/office/drawing/2014/main" id="{4FF98DDE-39E5-86AF-7CBB-47423885B3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D1871-CCCE-4A5D-A84A-270B0771596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5" name="Platshållare för innehåll 8">
            <a:extLst>
              <a:ext uri="{FF2B5EF4-FFF2-40B4-BE49-F238E27FC236}">
                <a16:creationId xmlns:a16="http://schemas.microsoft.com/office/drawing/2014/main" id="{4AE7B685-2CFA-3467-D16C-A878975BE655}"/>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1114230" y="-9727"/>
            <a:ext cx="1077770" cy="1325563"/>
          </a:xfrm>
          <a:prstGeom prst="rect">
            <a:avLst/>
          </a:prstGeom>
        </p:spPr>
      </p:pic>
    </p:spTree>
    <p:extLst>
      <p:ext uri="{BB962C8B-B14F-4D97-AF65-F5344CB8AC3E}">
        <p14:creationId xmlns:p14="http://schemas.microsoft.com/office/powerpoint/2010/main" val="3709455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5AC2C5B-B43A-46D5-6DA0-BA7EAEBAF60B}"/>
              </a:ext>
            </a:extLst>
          </p:cNvPr>
          <p:cNvSpPr>
            <a:spLocks noGrp="1"/>
          </p:cNvSpPr>
          <p:nvPr>
            <p:ph type="title"/>
          </p:nvPr>
        </p:nvSpPr>
        <p:spPr>
          <a:xfrm>
            <a:off x="838198" y="903909"/>
            <a:ext cx="10474843" cy="701607"/>
          </a:xfrm>
        </p:spPr>
        <p:txBody>
          <a:bodyPr>
            <a:normAutofit fontScale="90000"/>
          </a:bodyPr>
          <a:lstStyle/>
          <a:p>
            <a:r>
              <a:rPr lang="sv-SE" dirty="0"/>
              <a:t>Resultat fördelat på informationsmodul, Demo 1</a:t>
            </a:r>
          </a:p>
        </p:txBody>
      </p:sp>
      <p:sp>
        <p:nvSpPr>
          <p:cNvPr id="6" name="Speech Bubble: Rectangle 5">
            <a:extLst>
              <a:ext uri="{FF2B5EF4-FFF2-40B4-BE49-F238E27FC236}">
                <a16:creationId xmlns:a16="http://schemas.microsoft.com/office/drawing/2014/main" id="{E4FADB85-B6A8-A01E-DF0C-A7C8A1C5F385}"/>
              </a:ext>
            </a:extLst>
          </p:cNvPr>
          <p:cNvSpPr/>
          <p:nvPr/>
        </p:nvSpPr>
        <p:spPr>
          <a:xfrm>
            <a:off x="8665828" y="1929468"/>
            <a:ext cx="3145871" cy="2466363"/>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Calibri" panose="020F0502020204030204"/>
                <a:ea typeface="+mn-ea"/>
                <a:cs typeface="+mn-cs"/>
              </a:rPr>
              <a:t>Möjlighet att minska A1-A3 med 50%</a:t>
            </a:r>
          </a:p>
        </p:txBody>
      </p:sp>
      <p:graphicFrame>
        <p:nvGraphicFramePr>
          <p:cNvPr id="2" name="Chart 1">
            <a:extLst>
              <a:ext uri="{FF2B5EF4-FFF2-40B4-BE49-F238E27FC236}">
                <a16:creationId xmlns:a16="http://schemas.microsoft.com/office/drawing/2014/main" id="{5EAE9B4C-6DE7-7075-7487-55D3315659A8}"/>
              </a:ext>
            </a:extLst>
          </p:cNvPr>
          <p:cNvGraphicFramePr>
            <a:graphicFrameLocks/>
          </p:cNvGraphicFramePr>
          <p:nvPr/>
        </p:nvGraphicFramePr>
        <p:xfrm>
          <a:off x="838199" y="1840652"/>
          <a:ext cx="6735536" cy="4113440"/>
        </p:xfrm>
        <a:graphic>
          <a:graphicData uri="http://schemas.openxmlformats.org/drawingml/2006/chart">
            <c:chart xmlns:c="http://schemas.openxmlformats.org/drawingml/2006/chart" xmlns:r="http://schemas.openxmlformats.org/officeDocument/2006/relationships" r:id="rId3"/>
          </a:graphicData>
        </a:graphic>
      </p:graphicFrame>
      <p:sp>
        <p:nvSpPr>
          <p:cNvPr id="3" name="Right Brace 2">
            <a:extLst>
              <a:ext uri="{FF2B5EF4-FFF2-40B4-BE49-F238E27FC236}">
                <a16:creationId xmlns:a16="http://schemas.microsoft.com/office/drawing/2014/main" id="{4381D37D-92DA-78BC-96E5-F8AE67CD1CC0}"/>
              </a:ext>
            </a:extLst>
          </p:cNvPr>
          <p:cNvSpPr/>
          <p:nvPr/>
        </p:nvSpPr>
        <p:spPr>
          <a:xfrm>
            <a:off x="2301380" y="2397210"/>
            <a:ext cx="411892" cy="1392194"/>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23C897D-7C62-8748-13FE-41B7F49FF6F5}"/>
              </a:ext>
            </a:extLst>
          </p:cNvPr>
          <p:cNvSpPr txBox="1"/>
          <p:nvPr/>
        </p:nvSpPr>
        <p:spPr>
          <a:xfrm>
            <a:off x="2611393" y="2954808"/>
            <a:ext cx="7908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134</a:t>
            </a:r>
          </a:p>
        </p:txBody>
      </p:sp>
      <p:sp>
        <p:nvSpPr>
          <p:cNvPr id="5" name="Platshållare för datum 4">
            <a:extLst>
              <a:ext uri="{FF2B5EF4-FFF2-40B4-BE49-F238E27FC236}">
                <a16:creationId xmlns:a16="http://schemas.microsoft.com/office/drawing/2014/main" id="{1FEA6D91-F360-534D-9CFF-812467CC3C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2023-11-15</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Platshållare för sidfot 6">
            <a:extLst>
              <a:ext uri="{FF2B5EF4-FFF2-40B4-BE49-F238E27FC236}">
                <a16:creationId xmlns:a16="http://schemas.microsoft.com/office/drawing/2014/main" id="{92C8C298-F10F-694A-2172-35CEDC01ED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Irina Martynyuk, Researchengineer, RISE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Platshållare för bildnummer 7">
            <a:extLst>
              <a:ext uri="{FF2B5EF4-FFF2-40B4-BE49-F238E27FC236}">
                <a16:creationId xmlns:a16="http://schemas.microsoft.com/office/drawing/2014/main" id="{C877CAE0-E0C7-34DA-ECD4-8A5CF52182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D1871-CCCE-4A5D-A84A-270B0771596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latshållare för innehåll 8">
            <a:extLst>
              <a:ext uri="{FF2B5EF4-FFF2-40B4-BE49-F238E27FC236}">
                <a16:creationId xmlns:a16="http://schemas.microsoft.com/office/drawing/2014/main" id="{720AE120-4193-785A-E1D6-8804222B5A1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114230" y="-9727"/>
            <a:ext cx="1077770" cy="1325563"/>
          </a:xfrm>
          <a:prstGeom prst="rect">
            <a:avLst/>
          </a:prstGeom>
        </p:spPr>
      </p:pic>
    </p:spTree>
    <p:extLst>
      <p:ext uri="{BB962C8B-B14F-4D97-AF65-F5344CB8AC3E}">
        <p14:creationId xmlns:p14="http://schemas.microsoft.com/office/powerpoint/2010/main" val="2244022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0E8C4-1594-85A7-FCB8-4D37C918FFEB}"/>
              </a:ext>
            </a:extLst>
          </p:cNvPr>
          <p:cNvSpPr>
            <a:spLocks noGrp="1"/>
          </p:cNvSpPr>
          <p:nvPr>
            <p:ph type="title"/>
          </p:nvPr>
        </p:nvSpPr>
        <p:spPr>
          <a:xfrm>
            <a:off x="434163" y="967703"/>
            <a:ext cx="6065108" cy="724867"/>
          </a:xfrm>
        </p:spPr>
        <p:txBody>
          <a:bodyPr>
            <a:normAutofit fontScale="90000"/>
          </a:bodyPr>
          <a:lstStyle/>
          <a:p>
            <a:r>
              <a:rPr lang="sv-SE" dirty="0"/>
              <a:t>Resultat fördelat på aktivitet/material, Demo 1</a:t>
            </a:r>
          </a:p>
        </p:txBody>
      </p:sp>
      <p:sp>
        <p:nvSpPr>
          <p:cNvPr id="9" name="Speech Bubble: Rectangle 8">
            <a:extLst>
              <a:ext uri="{FF2B5EF4-FFF2-40B4-BE49-F238E27FC236}">
                <a16:creationId xmlns:a16="http://schemas.microsoft.com/office/drawing/2014/main" id="{7C38381B-1C5C-528B-D71A-303195394C0A}"/>
              </a:ext>
            </a:extLst>
          </p:cNvPr>
          <p:cNvSpPr/>
          <p:nvPr/>
        </p:nvSpPr>
        <p:spPr>
          <a:xfrm>
            <a:off x="6400801" y="763802"/>
            <a:ext cx="4720282" cy="1400433"/>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prstClr val="white"/>
                </a:solidFill>
                <a:effectLst/>
                <a:uLnTx/>
                <a:uFillTx/>
                <a:latin typeface="Calibri" panose="020F0502020204030204"/>
                <a:ea typeface="+mn-ea"/>
                <a:cs typeface="+mn-cs"/>
              </a:rPr>
              <a:t>Stor potential att minska klimatpåverkan vid återbruk av byggmoduler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a:ln>
                  <a:noFill/>
                </a:ln>
                <a:solidFill>
                  <a:prstClr val="white"/>
                </a:solidFill>
                <a:effectLst/>
                <a:uLnTx/>
                <a:uFillTx/>
                <a:latin typeface="Calibri" panose="020F0502020204030204"/>
                <a:ea typeface="+mn-ea"/>
                <a:cs typeface="+mn-cs"/>
              </a:rPr>
              <a:t>Genom att arbeta med grunden och invändiga ytskikt (BD 7) samt installationer (BD 8) kan man sänka klimatpåverkan ytterligare</a:t>
            </a:r>
          </a:p>
        </p:txBody>
      </p:sp>
      <p:graphicFrame>
        <p:nvGraphicFramePr>
          <p:cNvPr id="5" name="Chart 4">
            <a:extLst>
              <a:ext uri="{FF2B5EF4-FFF2-40B4-BE49-F238E27FC236}">
                <a16:creationId xmlns:a16="http://schemas.microsoft.com/office/drawing/2014/main" id="{B92F3B07-6536-49F7-88BE-331B62AAAE6D}"/>
              </a:ext>
            </a:extLst>
          </p:cNvPr>
          <p:cNvGraphicFramePr>
            <a:graphicFrameLocks/>
          </p:cNvGraphicFramePr>
          <p:nvPr/>
        </p:nvGraphicFramePr>
        <p:xfrm>
          <a:off x="229236" y="2693773"/>
          <a:ext cx="5726721" cy="30315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48405DDE-5690-9AB7-077A-A48E44D791E3}"/>
              </a:ext>
            </a:extLst>
          </p:cNvPr>
          <p:cNvGraphicFramePr>
            <a:graphicFrameLocks/>
          </p:cNvGraphicFramePr>
          <p:nvPr/>
        </p:nvGraphicFramePr>
        <p:xfrm>
          <a:off x="5756188" y="2693773"/>
          <a:ext cx="5726723" cy="3031525"/>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a:extLst>
              <a:ext uri="{FF2B5EF4-FFF2-40B4-BE49-F238E27FC236}">
                <a16:creationId xmlns:a16="http://schemas.microsoft.com/office/drawing/2014/main" id="{76A7F88E-85E7-1813-E443-860AF02ADBBA}"/>
              </a:ext>
            </a:extLst>
          </p:cNvPr>
          <p:cNvSpPr/>
          <p:nvPr/>
        </p:nvSpPr>
        <p:spPr>
          <a:xfrm>
            <a:off x="733168" y="2553730"/>
            <a:ext cx="5222789" cy="3171568"/>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C063CC6-C609-4859-3713-3BC14F2476FA}"/>
              </a:ext>
            </a:extLst>
          </p:cNvPr>
          <p:cNvSpPr/>
          <p:nvPr/>
        </p:nvSpPr>
        <p:spPr>
          <a:xfrm>
            <a:off x="6184239" y="2557849"/>
            <a:ext cx="5222789" cy="3171568"/>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latshållare för datum 5">
            <a:extLst>
              <a:ext uri="{FF2B5EF4-FFF2-40B4-BE49-F238E27FC236}">
                <a16:creationId xmlns:a16="http://schemas.microsoft.com/office/drawing/2014/main" id="{054BC7D5-81E8-EE74-DDED-D13ECD5305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2023-11-15</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Platshållare för sidfot 7">
            <a:extLst>
              <a:ext uri="{FF2B5EF4-FFF2-40B4-BE49-F238E27FC236}">
                <a16:creationId xmlns:a16="http://schemas.microsoft.com/office/drawing/2014/main" id="{1645C56D-A49A-E2D4-362A-AE9D9AECD3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Irina Martynyuk, Researchengineer, RISE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Platshållare för bildnummer 9">
            <a:extLst>
              <a:ext uri="{FF2B5EF4-FFF2-40B4-BE49-F238E27FC236}">
                <a16:creationId xmlns:a16="http://schemas.microsoft.com/office/drawing/2014/main" id="{F48DB858-1923-6005-BC00-4D9D9C19E7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D1871-CCCE-4A5D-A84A-270B0771596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Platshållare för innehåll 8">
            <a:extLst>
              <a:ext uri="{FF2B5EF4-FFF2-40B4-BE49-F238E27FC236}">
                <a16:creationId xmlns:a16="http://schemas.microsoft.com/office/drawing/2014/main" id="{8B88A4F4-66A7-E514-6D7D-1F3B696E0A9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114230" y="-9727"/>
            <a:ext cx="1077770" cy="1325563"/>
          </a:xfrm>
          <a:prstGeom prst="rect">
            <a:avLst/>
          </a:prstGeom>
        </p:spPr>
      </p:pic>
    </p:spTree>
    <p:extLst>
      <p:ext uri="{BB962C8B-B14F-4D97-AF65-F5344CB8AC3E}">
        <p14:creationId xmlns:p14="http://schemas.microsoft.com/office/powerpoint/2010/main" val="1216259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8">
            <a:extLst>
              <a:ext uri="{FF2B5EF4-FFF2-40B4-BE49-F238E27FC236}">
                <a16:creationId xmlns:a16="http://schemas.microsoft.com/office/drawing/2014/main" id="{58D5F96F-ECE5-5058-4334-507AC76F8B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14230" y="0"/>
            <a:ext cx="1077770" cy="1325563"/>
          </a:xfrm>
          <a:prstGeom prst="rect">
            <a:avLst/>
          </a:prstGeom>
        </p:spPr>
      </p:pic>
      <p:sp>
        <p:nvSpPr>
          <p:cNvPr id="3" name="Platshållare för datum 2">
            <a:extLst>
              <a:ext uri="{FF2B5EF4-FFF2-40B4-BE49-F238E27FC236}">
                <a16:creationId xmlns:a16="http://schemas.microsoft.com/office/drawing/2014/main" id="{2DE6F9F0-EA3D-A664-36D8-233F489496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2023-11-15</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Platshållare för sidfot 3">
            <a:extLst>
              <a:ext uri="{FF2B5EF4-FFF2-40B4-BE49-F238E27FC236}">
                <a16:creationId xmlns:a16="http://schemas.microsoft.com/office/drawing/2014/main" id="{76EA7AC5-D22B-B1CB-527D-DCC33B090AA3}"/>
              </a:ext>
            </a:extLst>
          </p:cNvPr>
          <p:cNvSpPr>
            <a:spLocks noGrp="1"/>
          </p:cNvSpPr>
          <p:nvPr>
            <p:ph type="ftr" sz="quarter" idx="11"/>
          </p:nvPr>
        </p:nvSpPr>
        <p:spPr>
          <a:xfrm>
            <a:off x="4038600" y="637433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Irina Martynyuk, </a:t>
            </a:r>
            <a:r>
              <a:rPr kumimoji="0" lang="sv-SE"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Researchengineer</a:t>
            </a:r>
            <a:r>
              <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RISE</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Platshållare för bildnummer 4">
            <a:extLst>
              <a:ext uri="{FF2B5EF4-FFF2-40B4-BE49-F238E27FC236}">
                <a16:creationId xmlns:a16="http://schemas.microsoft.com/office/drawing/2014/main" id="{C612D063-7C0C-8E84-3259-A1127FD3E0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D1871-CCCE-4A5D-A84A-270B0771596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3" name="Bildobjekt 12" descr="En bild som visar Teckensnitt, Grafik, grafisk design, text&#10;&#10;Automatiskt genererad beskrivning">
            <a:extLst>
              <a:ext uri="{FF2B5EF4-FFF2-40B4-BE49-F238E27FC236}">
                <a16:creationId xmlns:a16="http://schemas.microsoft.com/office/drawing/2014/main" id="{F8235282-976E-AF15-61EF-DEEF259D7F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9144" y="4473191"/>
            <a:ext cx="993462" cy="196706"/>
          </a:xfrm>
          <a:prstGeom prst="rect">
            <a:avLst/>
          </a:prstGeom>
        </p:spPr>
      </p:pic>
      <p:pic>
        <p:nvPicPr>
          <p:cNvPr id="17" name="Bildobjekt 16" descr="En bild som visar symbol, Grafik, logotyp, grafisk design&#10;&#10;Automatiskt genererad beskrivning">
            <a:extLst>
              <a:ext uri="{FF2B5EF4-FFF2-40B4-BE49-F238E27FC236}">
                <a16:creationId xmlns:a16="http://schemas.microsoft.com/office/drawing/2014/main" id="{D577E5DA-0BCD-6BF0-09B2-4824241BBD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6989" y="4901097"/>
            <a:ext cx="741270" cy="629136"/>
          </a:xfrm>
          <a:prstGeom prst="rect">
            <a:avLst/>
          </a:prstGeom>
        </p:spPr>
      </p:pic>
      <p:pic>
        <p:nvPicPr>
          <p:cNvPr id="19" name="Bildobjekt 18" descr="En bild som visar Grafik, Teckensnitt, logotyp, symbol&#10;&#10;Automatiskt genererad beskrivning">
            <a:extLst>
              <a:ext uri="{FF2B5EF4-FFF2-40B4-BE49-F238E27FC236}">
                <a16:creationId xmlns:a16="http://schemas.microsoft.com/office/drawing/2014/main" id="{0B5AB3E9-1D7E-7A01-422B-15EE924BEF1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78705" y="2556438"/>
            <a:ext cx="443247" cy="571496"/>
          </a:xfrm>
          <a:prstGeom prst="rect">
            <a:avLst/>
          </a:prstGeom>
        </p:spPr>
      </p:pic>
      <p:pic>
        <p:nvPicPr>
          <p:cNvPr id="21" name="Bildobjekt 20" descr="En bild som visar Teckensnitt, Grafik, text, grafisk design&#10;&#10;Automatiskt genererad beskrivning">
            <a:extLst>
              <a:ext uri="{FF2B5EF4-FFF2-40B4-BE49-F238E27FC236}">
                <a16:creationId xmlns:a16="http://schemas.microsoft.com/office/drawing/2014/main" id="{A326AB18-9682-1BA7-4D95-57264B05A50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3029" y="2993076"/>
            <a:ext cx="1790460" cy="385364"/>
          </a:xfrm>
          <a:prstGeom prst="rect">
            <a:avLst/>
          </a:prstGeom>
        </p:spPr>
      </p:pic>
      <p:pic>
        <p:nvPicPr>
          <p:cNvPr id="23" name="Bildobjekt 22" descr="En bild som visar logotyp, Teckensnitt, Grafik, Electric blue&#10;&#10;Automatiskt genererad beskrivning">
            <a:extLst>
              <a:ext uri="{FF2B5EF4-FFF2-40B4-BE49-F238E27FC236}">
                <a16:creationId xmlns:a16="http://schemas.microsoft.com/office/drawing/2014/main" id="{6A807426-5F06-007D-499D-85368186ABF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10395" y="4896855"/>
            <a:ext cx="993462" cy="629136"/>
          </a:xfrm>
          <a:prstGeom prst="rect">
            <a:avLst/>
          </a:prstGeom>
        </p:spPr>
      </p:pic>
      <p:pic>
        <p:nvPicPr>
          <p:cNvPr id="25" name="Bildobjekt 24" descr="En bild som visar Teckensnitt, text, Grafik, logotyp&#10;&#10;Automatiskt genererad beskrivning">
            <a:extLst>
              <a:ext uri="{FF2B5EF4-FFF2-40B4-BE49-F238E27FC236}">
                <a16:creationId xmlns:a16="http://schemas.microsoft.com/office/drawing/2014/main" id="{90422F8D-0EDD-2FB5-C3C5-3C3D6BCAEBB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57961" y="5658185"/>
            <a:ext cx="1160085" cy="481051"/>
          </a:xfrm>
          <a:prstGeom prst="rect">
            <a:avLst/>
          </a:prstGeom>
        </p:spPr>
      </p:pic>
      <p:pic>
        <p:nvPicPr>
          <p:cNvPr id="29" name="Bildobjekt 28" descr="En bild som visar design&#10;&#10;Automatiskt genererad beskrivning med medelhög exakthet">
            <a:extLst>
              <a:ext uri="{FF2B5EF4-FFF2-40B4-BE49-F238E27FC236}">
                <a16:creationId xmlns:a16="http://schemas.microsoft.com/office/drawing/2014/main" id="{DEF5D238-C360-0FEB-5EB9-842BE30A283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85666" y="5125766"/>
            <a:ext cx="739120" cy="365125"/>
          </a:xfrm>
          <a:prstGeom prst="rect">
            <a:avLst/>
          </a:prstGeom>
        </p:spPr>
      </p:pic>
      <p:pic>
        <p:nvPicPr>
          <p:cNvPr id="31" name="Bildobjekt 30">
            <a:extLst>
              <a:ext uri="{FF2B5EF4-FFF2-40B4-BE49-F238E27FC236}">
                <a16:creationId xmlns:a16="http://schemas.microsoft.com/office/drawing/2014/main" id="{41E71E65-6DEE-388D-280D-59A90C29C8B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102909" y="4536385"/>
            <a:ext cx="1461736" cy="141267"/>
          </a:xfrm>
          <a:prstGeom prst="rect">
            <a:avLst/>
          </a:prstGeom>
        </p:spPr>
      </p:pic>
      <p:pic>
        <p:nvPicPr>
          <p:cNvPr id="33" name="Bildobjekt 32" descr="En bild som visar text, Teckensnitt, Grafik, logotyp&#10;&#10;Automatiskt genererad beskrivning">
            <a:extLst>
              <a:ext uri="{FF2B5EF4-FFF2-40B4-BE49-F238E27FC236}">
                <a16:creationId xmlns:a16="http://schemas.microsoft.com/office/drawing/2014/main" id="{F2093688-ADB4-F6D5-3F3D-C0F991ED537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070390" y="4473191"/>
            <a:ext cx="824735" cy="291517"/>
          </a:xfrm>
          <a:prstGeom prst="rect">
            <a:avLst/>
          </a:prstGeom>
        </p:spPr>
      </p:pic>
      <p:sp>
        <p:nvSpPr>
          <p:cNvPr id="34" name="Platshållare för innehåll 2">
            <a:extLst>
              <a:ext uri="{FF2B5EF4-FFF2-40B4-BE49-F238E27FC236}">
                <a16:creationId xmlns:a16="http://schemas.microsoft.com/office/drawing/2014/main" id="{7DFC3002-71DE-E964-52D3-774C11D4200B}"/>
              </a:ext>
            </a:extLst>
          </p:cNvPr>
          <p:cNvSpPr txBox="1">
            <a:spLocks/>
          </p:cNvSpPr>
          <p:nvPr/>
        </p:nvSpPr>
        <p:spPr>
          <a:xfrm>
            <a:off x="844377" y="3972870"/>
            <a:ext cx="2012221" cy="3342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Industri</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partners</a:t>
            </a:r>
            <a:endParaRPr kumimoji="0" lang="sv-SE"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p:txBody>
      </p:sp>
      <p:pic>
        <p:nvPicPr>
          <p:cNvPr id="38" name="Bildobjekt 37" descr="En bild som visar text, Teckensnitt, logotyp, Grafik&#10;&#10;Automatiskt genererad beskrivning">
            <a:extLst>
              <a:ext uri="{FF2B5EF4-FFF2-40B4-BE49-F238E27FC236}">
                <a16:creationId xmlns:a16="http://schemas.microsoft.com/office/drawing/2014/main" id="{1E539FAD-B78A-3224-40A8-4EF2C7E38D2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757368" y="3232582"/>
            <a:ext cx="751897" cy="369056"/>
          </a:xfrm>
          <a:prstGeom prst="rect">
            <a:avLst/>
          </a:prstGeom>
        </p:spPr>
      </p:pic>
      <p:pic>
        <p:nvPicPr>
          <p:cNvPr id="40" name="Bildobjekt 39" descr="En bild som visar text, Teckensnitt, Grafik, grafisk design&#10;&#10;Automatiskt genererad beskrivning">
            <a:extLst>
              <a:ext uri="{FF2B5EF4-FFF2-40B4-BE49-F238E27FC236}">
                <a16:creationId xmlns:a16="http://schemas.microsoft.com/office/drawing/2014/main" id="{37AAD085-69CD-0F77-2FC3-AF33D028C63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773051" y="3346812"/>
            <a:ext cx="869020" cy="256309"/>
          </a:xfrm>
          <a:prstGeom prst="rect">
            <a:avLst/>
          </a:prstGeom>
        </p:spPr>
      </p:pic>
      <p:pic>
        <p:nvPicPr>
          <p:cNvPr id="43" name="Bildobjekt 42" descr="En bild som visar text, Teckensnitt, Grafik, skärmbild&#10;&#10;Automatiskt genererad beskrivning">
            <a:extLst>
              <a:ext uri="{FF2B5EF4-FFF2-40B4-BE49-F238E27FC236}">
                <a16:creationId xmlns:a16="http://schemas.microsoft.com/office/drawing/2014/main" id="{4B0D9005-59FB-4850-3115-3D6BD65CBCBE}"/>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757368" y="2556438"/>
            <a:ext cx="727730" cy="436638"/>
          </a:xfrm>
          <a:prstGeom prst="rect">
            <a:avLst/>
          </a:prstGeom>
        </p:spPr>
      </p:pic>
      <p:sp>
        <p:nvSpPr>
          <p:cNvPr id="2" name="Platshållare för innehåll 2">
            <a:extLst>
              <a:ext uri="{FF2B5EF4-FFF2-40B4-BE49-F238E27FC236}">
                <a16:creationId xmlns:a16="http://schemas.microsoft.com/office/drawing/2014/main" id="{61C52C56-1BF2-0FC3-8CA8-7EE35935B3F7}"/>
              </a:ext>
            </a:extLst>
          </p:cNvPr>
          <p:cNvSpPr txBox="1">
            <a:spLocks/>
          </p:cNvSpPr>
          <p:nvPr/>
        </p:nvSpPr>
        <p:spPr>
          <a:xfrm>
            <a:off x="6650028" y="405404"/>
            <a:ext cx="3332172" cy="18403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p:txBody>
      </p:sp>
      <p:pic>
        <p:nvPicPr>
          <p:cNvPr id="8" name="Bildobjekt 7" descr="En bild som visar Teckensnitt, text, logotyp, Grafik&#10;&#10;Automatiskt genererad beskrivning">
            <a:extLst>
              <a:ext uri="{FF2B5EF4-FFF2-40B4-BE49-F238E27FC236}">
                <a16:creationId xmlns:a16="http://schemas.microsoft.com/office/drawing/2014/main" id="{5F154A5A-76E6-E8F8-76A2-9B1779A357C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36989" y="5782617"/>
            <a:ext cx="983021" cy="334227"/>
          </a:xfrm>
          <a:prstGeom prst="rect">
            <a:avLst/>
          </a:prstGeom>
        </p:spPr>
      </p:pic>
      <p:sp>
        <p:nvSpPr>
          <p:cNvPr id="9" name="Platshållare för innehåll 2">
            <a:extLst>
              <a:ext uri="{FF2B5EF4-FFF2-40B4-BE49-F238E27FC236}">
                <a16:creationId xmlns:a16="http://schemas.microsoft.com/office/drawing/2014/main" id="{754D0D1F-7F07-8434-9F49-7E9EFC2F29FC}"/>
              </a:ext>
            </a:extLst>
          </p:cNvPr>
          <p:cNvSpPr txBox="1">
            <a:spLocks/>
          </p:cNvSpPr>
          <p:nvPr/>
        </p:nvSpPr>
        <p:spPr>
          <a:xfrm>
            <a:off x="6254473" y="1998012"/>
            <a:ext cx="5603106" cy="36601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sv-SE" sz="1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Syftet</a:t>
            </a:r>
            <a:r>
              <a:rPr kumimoji="0" lang="sv-SE"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är att ge de industriella trähustillverkarna beslutsunderlag för att byta traditionell grundläggning mot alternativ med lägre klimatavtryck. </a:t>
            </a: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endParaRPr kumimoji="0" lang="sv-SE"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endParaRPr kumimoji="0" lang="sv-SE"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sv-SE" sz="1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Fokus</a:t>
            </a:r>
            <a:r>
              <a:rPr kumimoji="0" lang="sv-SE"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ligger på hållbara och innovativa grundläggningslösningar där ekonomi, kvalitet, lätt och snabbt utförande möjliggör implementering i industriella prefabricerade småhus och flervåningshus med trästomme. </a:t>
            </a:r>
          </a:p>
        </p:txBody>
      </p:sp>
      <p:pic>
        <p:nvPicPr>
          <p:cNvPr id="10" name="Bildobjekt 9" descr="En bild som visar text, Teckensnitt, Grafik, grafisk design&#10;&#10;Automatiskt genererad beskrivning">
            <a:extLst>
              <a:ext uri="{FF2B5EF4-FFF2-40B4-BE49-F238E27FC236}">
                <a16:creationId xmlns:a16="http://schemas.microsoft.com/office/drawing/2014/main" id="{6B892F70-3E6D-7974-7198-FCC045EBFC9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773051" y="3345768"/>
            <a:ext cx="869020" cy="256309"/>
          </a:xfrm>
          <a:prstGeom prst="rect">
            <a:avLst/>
          </a:prstGeom>
        </p:spPr>
      </p:pic>
      <p:sp>
        <p:nvSpPr>
          <p:cNvPr id="12" name="Platshållare för innehåll 2">
            <a:extLst>
              <a:ext uri="{FF2B5EF4-FFF2-40B4-BE49-F238E27FC236}">
                <a16:creationId xmlns:a16="http://schemas.microsoft.com/office/drawing/2014/main" id="{93AEE8C3-81B3-3777-836F-F7C5C93EA337}"/>
              </a:ext>
            </a:extLst>
          </p:cNvPr>
          <p:cNvSpPr txBox="1">
            <a:spLocks/>
          </p:cNvSpPr>
          <p:nvPr/>
        </p:nvSpPr>
        <p:spPr>
          <a:xfrm>
            <a:off x="783029" y="574559"/>
            <a:ext cx="8608397" cy="19467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Hållbara grundläggningar för industriellt tillverkade hus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Tid</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2023-05-08 - 2025-07-08</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2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mn-cs"/>
              </a:rPr>
              <a:t>Irina Martynyuk, Forsknings och utvecklingsingenjör, RISE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200" b="0" i="0" u="none" strike="noStrike" kern="1200" cap="none" spc="0" normalizeH="0" baseline="0" noProof="0" dirty="0">
                <a:ln>
                  <a:noFill/>
                </a:ln>
                <a:solidFill>
                  <a:prstClr val="black"/>
                </a:solidFill>
                <a:effectLst/>
                <a:uLnTx/>
                <a:uFillTx/>
                <a:latin typeface="Calibri Light" panose="020F0302020204030204"/>
                <a:ea typeface="+mn-ea"/>
                <a:cs typeface="+mn-cs"/>
              </a:rPr>
              <a:t>+46738178423, Irina.martynyuk@ri.se</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p:txBody>
      </p:sp>
      <p:sp>
        <p:nvSpPr>
          <p:cNvPr id="16" name="Platshållare för innehåll 2">
            <a:extLst>
              <a:ext uri="{FF2B5EF4-FFF2-40B4-BE49-F238E27FC236}">
                <a16:creationId xmlns:a16="http://schemas.microsoft.com/office/drawing/2014/main" id="{E210D272-3C3F-B17F-1132-CE233878D162}"/>
              </a:ext>
            </a:extLst>
          </p:cNvPr>
          <p:cNvSpPr txBox="1">
            <a:spLocks/>
          </p:cNvSpPr>
          <p:nvPr/>
        </p:nvSpPr>
        <p:spPr>
          <a:xfrm>
            <a:off x="841739" y="2467356"/>
            <a:ext cx="1512814" cy="3602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Finansiärer</a:t>
            </a:r>
            <a:endParaRPr kumimoji="0" lang="sv-SE"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p:txBody>
      </p:sp>
      <p:sp>
        <p:nvSpPr>
          <p:cNvPr id="20" name="Platshållare för innehåll 2">
            <a:extLst>
              <a:ext uri="{FF2B5EF4-FFF2-40B4-BE49-F238E27FC236}">
                <a16:creationId xmlns:a16="http://schemas.microsoft.com/office/drawing/2014/main" id="{93D11E7A-B892-F198-4E99-CEA6FF27CCBE}"/>
              </a:ext>
            </a:extLst>
          </p:cNvPr>
          <p:cNvSpPr txBox="1">
            <a:spLocks/>
          </p:cNvSpPr>
          <p:nvPr/>
        </p:nvSpPr>
        <p:spPr>
          <a:xfrm>
            <a:off x="5403693" y="3498459"/>
            <a:ext cx="6453886" cy="2913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endParaRPr kumimoji="0" lang="sv-SE"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4262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92EC4CC-5C45-29FD-51EC-5B254AAB01EA}"/>
              </a:ext>
            </a:extLst>
          </p:cNvPr>
          <p:cNvSpPr>
            <a:spLocks noGrp="1"/>
          </p:cNvSpPr>
          <p:nvPr>
            <p:ph type="title"/>
          </p:nvPr>
        </p:nvSpPr>
        <p:spPr>
          <a:xfrm>
            <a:off x="838200" y="365126"/>
            <a:ext cx="8900160" cy="960438"/>
          </a:xfrm>
        </p:spPr>
        <p:txBody>
          <a:bodyPr>
            <a:normAutofit/>
          </a:bodyPr>
          <a:lstStyle/>
          <a:p>
            <a:r>
              <a:rPr lang="sv-SE" sz="2400" b="1" i="0" u="none" strike="noStrike" baseline="0" dirty="0">
                <a:solidFill>
                  <a:srgbClr val="000000"/>
                </a:solidFill>
                <a:latin typeface="Arial" panose="020B0604020202020204" pitchFamily="34" charset="0"/>
                <a:cs typeface="Arial" panose="020B0604020202020204" pitchFamily="34" charset="0"/>
              </a:rPr>
              <a:t>CO2-utsläpp i grundläggningar i nybyggda byggnader</a:t>
            </a:r>
            <a:endParaRPr lang="sv-SE" sz="2400" dirty="0">
              <a:latin typeface="Arial" panose="020B0604020202020204" pitchFamily="34" charset="0"/>
              <a:cs typeface="Arial" panose="020B0604020202020204" pitchFamily="34" charset="0"/>
            </a:endParaRPr>
          </a:p>
        </p:txBody>
      </p:sp>
      <p:pic>
        <p:nvPicPr>
          <p:cNvPr id="6" name="Platshållare för innehåll 8">
            <a:extLst>
              <a:ext uri="{FF2B5EF4-FFF2-40B4-BE49-F238E27FC236}">
                <a16:creationId xmlns:a16="http://schemas.microsoft.com/office/drawing/2014/main" id="{58D5F96F-ECE5-5058-4334-507AC76F8B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14230" y="0"/>
            <a:ext cx="1077770" cy="1325563"/>
          </a:xfrm>
          <a:prstGeom prst="rect">
            <a:avLst/>
          </a:prstGeom>
        </p:spPr>
      </p:pic>
      <p:sp>
        <p:nvSpPr>
          <p:cNvPr id="5" name="Platshållare för bildnummer 4">
            <a:extLst>
              <a:ext uri="{FF2B5EF4-FFF2-40B4-BE49-F238E27FC236}">
                <a16:creationId xmlns:a16="http://schemas.microsoft.com/office/drawing/2014/main" id="{C612D063-7C0C-8E84-3259-A1127FD3E0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D1871-CCCE-4A5D-A84A-270B0771596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Platshållare för innehåll 2">
            <a:extLst>
              <a:ext uri="{FF2B5EF4-FFF2-40B4-BE49-F238E27FC236}">
                <a16:creationId xmlns:a16="http://schemas.microsoft.com/office/drawing/2014/main" id="{A99E4C2B-7BBA-3333-74EF-842CB1F64692}"/>
              </a:ext>
            </a:extLst>
          </p:cNvPr>
          <p:cNvSpPr txBox="1">
            <a:spLocks/>
          </p:cNvSpPr>
          <p:nvPr/>
        </p:nvSpPr>
        <p:spPr>
          <a:xfrm>
            <a:off x="730625" y="1938193"/>
            <a:ext cx="6939578" cy="3473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Den vanligaste grundläggningen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för nybyggda hus är betongplatta på mark.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Traditionell betongplatta på mark står för: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30-40 % av det totala utsläppet för en villa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25-30% av det totala utsläppet för ett flervåningshus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(45-100 kg CO2-e/m2 platta beroende på byggnadens utformning och mängd platta)</a:t>
            </a:r>
            <a:endPar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4" name="Platshållare för datum 13">
            <a:extLst>
              <a:ext uri="{FF2B5EF4-FFF2-40B4-BE49-F238E27FC236}">
                <a16:creationId xmlns:a16="http://schemas.microsoft.com/office/drawing/2014/main" id="{9E8E6B4B-F9C6-7E6C-4C68-8D3C60EE2E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2023-11-15</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5" name="Platshållare för sidfot 14">
            <a:extLst>
              <a:ext uri="{FF2B5EF4-FFF2-40B4-BE49-F238E27FC236}">
                <a16:creationId xmlns:a16="http://schemas.microsoft.com/office/drawing/2014/main" id="{24ACDBEA-7025-0AE1-2B95-F7FC25EE06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Irina Martynyuk, Researchengineer, RISE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4" descr="undefined">
            <a:extLst>
              <a:ext uri="{FF2B5EF4-FFF2-40B4-BE49-F238E27FC236}">
                <a16:creationId xmlns:a16="http://schemas.microsoft.com/office/drawing/2014/main" id="{9B4A38D1-EB28-74CA-6923-942BE28E6E6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82609" y="3674758"/>
            <a:ext cx="3575455" cy="26815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0B858DC5-423F-D7F1-C852-70FD19E01CD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90567" y="1133354"/>
            <a:ext cx="3083840" cy="2733615"/>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a:extLst>
              <a:ext uri="{FF2B5EF4-FFF2-40B4-BE49-F238E27FC236}">
                <a16:creationId xmlns:a16="http://schemas.microsoft.com/office/drawing/2014/main" id="{73CE5052-06BC-F58C-EC98-704F722C042A}"/>
              </a:ext>
            </a:extLst>
          </p:cNvPr>
          <p:cNvSpPr txBox="1"/>
          <p:nvPr/>
        </p:nvSpPr>
        <p:spPr>
          <a:xfrm>
            <a:off x="9179840" y="1524529"/>
            <a:ext cx="3012160" cy="1785104"/>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A300"/>
                </a:solidFill>
                <a:effectLst/>
                <a:uLnTx/>
                <a:uFillTx/>
                <a:latin typeface="inherit"/>
                <a:ea typeface="+mn-ea"/>
                <a:cs typeface="+mn-cs"/>
              </a:rPr>
              <a:t>3D-ritning</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4D4D4D"/>
                </a:solidFill>
                <a:effectLst/>
                <a:uLnTx/>
                <a:uFillTx/>
                <a:latin typeface="Roboto" panose="02000000000000000000" pitchFamily="2" charset="0"/>
                <a:ea typeface="+mn-ea"/>
                <a:cs typeface="+mn-cs"/>
              </a:rPr>
              <a:t>Förklaring</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sv-SE" sz="1000" b="0" i="0" u="none" strike="noStrike" kern="1200" cap="none" spc="0" normalizeH="0" baseline="0" noProof="0" dirty="0">
                <a:ln>
                  <a:noFill/>
                </a:ln>
                <a:solidFill>
                  <a:srgbClr val="4D4D4D"/>
                </a:solidFill>
                <a:effectLst/>
                <a:uLnTx/>
                <a:uFillTx/>
                <a:latin typeface="Roboto" panose="02000000000000000000" pitchFamily="2" charset="0"/>
                <a:ea typeface="+mn-ea"/>
                <a:cs typeface="+mn-cs"/>
              </a:rPr>
              <a:t>Grundplatta av armerad betong.</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sv-SE" sz="1000" b="0" i="0" u="none" strike="noStrike" kern="1200" cap="none" spc="0" normalizeH="0" baseline="0" noProof="0" dirty="0">
                <a:ln>
                  <a:noFill/>
                </a:ln>
                <a:solidFill>
                  <a:srgbClr val="4D4D4D"/>
                </a:solidFill>
                <a:effectLst/>
                <a:uLnTx/>
                <a:uFillTx/>
                <a:latin typeface="Roboto" panose="02000000000000000000" pitchFamily="2" charset="0"/>
                <a:ea typeface="+mn-ea"/>
                <a:cs typeface="+mn-cs"/>
              </a:rPr>
              <a:t>Syll av konstruktionsvirke, tjocklek 45.</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sv-SE" sz="1000" b="0" i="0" u="none" strike="noStrike" kern="1200" cap="none" spc="0" normalizeH="0" baseline="0" noProof="0" dirty="0">
                <a:ln>
                  <a:noFill/>
                </a:ln>
                <a:solidFill>
                  <a:srgbClr val="4D4D4D"/>
                </a:solidFill>
                <a:effectLst/>
                <a:uLnTx/>
                <a:uFillTx/>
                <a:latin typeface="Roboto" panose="02000000000000000000" pitchFamily="2" charset="0"/>
                <a:ea typeface="+mn-ea"/>
                <a:cs typeface="+mn-cs"/>
              </a:rPr>
              <a:t>Syllisolering.</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sv-SE" sz="1000" b="0" i="0" u="none" strike="noStrike" kern="1200" cap="none" spc="0" normalizeH="0" baseline="0" noProof="0" dirty="0">
                <a:ln>
                  <a:noFill/>
                </a:ln>
                <a:solidFill>
                  <a:srgbClr val="4D4D4D"/>
                </a:solidFill>
                <a:effectLst/>
                <a:uLnTx/>
                <a:uFillTx/>
                <a:latin typeface="Roboto" panose="02000000000000000000" pitchFamily="2" charset="0"/>
                <a:ea typeface="+mn-ea"/>
                <a:cs typeface="+mn-cs"/>
              </a:rPr>
              <a:t>Ytterväggsstomme av träreglar.</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sv-SE" sz="1000" b="0" i="0" u="none" strike="noStrike" kern="1200" cap="none" spc="0" normalizeH="0" baseline="0" noProof="0" dirty="0">
                <a:ln>
                  <a:noFill/>
                </a:ln>
                <a:solidFill>
                  <a:srgbClr val="4D4D4D"/>
                </a:solidFill>
                <a:effectLst/>
                <a:uLnTx/>
                <a:uFillTx/>
                <a:latin typeface="Roboto" panose="02000000000000000000" pitchFamily="2" charset="0"/>
                <a:ea typeface="+mn-ea"/>
                <a:cs typeface="+mn-cs"/>
              </a:rPr>
              <a:t>Utvändig värmeisolering av yttervägg och syll.</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sv-SE" sz="1000" b="0" i="0" u="none" strike="noStrike" kern="1200" cap="none" spc="0" normalizeH="0" baseline="0" noProof="0" dirty="0">
                <a:ln>
                  <a:noFill/>
                </a:ln>
                <a:solidFill>
                  <a:srgbClr val="4D4D4D"/>
                </a:solidFill>
                <a:effectLst/>
                <a:uLnTx/>
                <a:uFillTx/>
                <a:latin typeface="Roboto" panose="02000000000000000000" pitchFamily="2" charset="0"/>
                <a:ea typeface="+mn-ea"/>
                <a:cs typeface="+mn-cs"/>
              </a:rPr>
              <a:t>Underliggande värmeisolering respektive kantisolering av grundplattan.</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sv-SE" sz="1000" b="0" i="0" u="none" strike="noStrike" kern="1200" cap="none" spc="0" normalizeH="0" baseline="0" noProof="0" dirty="0">
                <a:ln>
                  <a:noFill/>
                </a:ln>
                <a:solidFill>
                  <a:srgbClr val="4D4D4D"/>
                </a:solidFill>
                <a:effectLst/>
                <a:uLnTx/>
                <a:uFillTx/>
                <a:latin typeface="Roboto" panose="02000000000000000000" pitchFamily="2" charset="0"/>
                <a:ea typeface="+mn-ea"/>
                <a:cs typeface="+mn-cs"/>
              </a:rPr>
              <a:t>Dränerande och kapillärbrytande skikt.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sv-SE" sz="1000" b="0" i="0" u="none" strike="noStrike" kern="1200" cap="none" spc="0" normalizeH="0" baseline="0" noProof="0" dirty="0">
                <a:ln>
                  <a:noFill/>
                </a:ln>
                <a:solidFill>
                  <a:srgbClr val="4D4D4D"/>
                </a:solidFill>
                <a:effectLst/>
                <a:uLnTx/>
                <a:uFillTx/>
                <a:latin typeface="Roboto" panose="02000000000000000000" pitchFamily="2" charset="0"/>
                <a:ea typeface="+mn-ea"/>
                <a:cs typeface="+mn-cs"/>
              </a:rPr>
              <a:t>Dräneringsrör.</a:t>
            </a:r>
          </a:p>
        </p:txBody>
      </p:sp>
    </p:spTree>
    <p:extLst>
      <p:ext uri="{BB962C8B-B14F-4D97-AF65-F5344CB8AC3E}">
        <p14:creationId xmlns:p14="http://schemas.microsoft.com/office/powerpoint/2010/main" val="2804144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92EC4CC-5C45-29FD-51EC-5B254AAB01EA}"/>
              </a:ext>
            </a:extLst>
          </p:cNvPr>
          <p:cNvSpPr>
            <a:spLocks noGrp="1"/>
          </p:cNvSpPr>
          <p:nvPr>
            <p:ph type="title"/>
          </p:nvPr>
        </p:nvSpPr>
        <p:spPr>
          <a:xfrm>
            <a:off x="696291" y="291760"/>
            <a:ext cx="8900160" cy="1191607"/>
          </a:xfrm>
        </p:spPr>
        <p:txBody>
          <a:bodyPr>
            <a:normAutofit/>
          </a:bodyPr>
          <a:lstStyle/>
          <a:p>
            <a:r>
              <a:rPr lang="sv-SE" sz="2400" b="1" i="0" u="none" strike="noStrike" baseline="0" dirty="0">
                <a:solidFill>
                  <a:srgbClr val="000000"/>
                </a:solidFill>
                <a:latin typeface="Arial" panose="020B0604020202020204" pitchFamily="34" charset="0"/>
              </a:rPr>
              <a:t>Hållbara grundläggningar för industriellt tillverkade hus</a:t>
            </a:r>
            <a:br>
              <a:rPr lang="sv-SE" sz="2400" b="1" i="0" u="none" strike="noStrike" baseline="0" dirty="0">
                <a:solidFill>
                  <a:srgbClr val="000000"/>
                </a:solidFill>
                <a:latin typeface="Arial" panose="020B0604020202020204" pitchFamily="34" charset="0"/>
              </a:rPr>
            </a:br>
            <a:br>
              <a:rPr lang="sv-SE" sz="2400" b="1" i="0" u="none" strike="noStrike" baseline="0" dirty="0">
                <a:solidFill>
                  <a:srgbClr val="000000"/>
                </a:solidFill>
                <a:latin typeface="Arial" panose="020B0604020202020204" pitchFamily="34" charset="0"/>
              </a:rPr>
            </a:br>
            <a:r>
              <a:rPr lang="sv-SE" sz="2000" b="1" i="0" u="none" strike="noStrike" baseline="0" dirty="0">
                <a:solidFill>
                  <a:srgbClr val="000000"/>
                </a:solidFill>
                <a:latin typeface="Arial" panose="020B0604020202020204" pitchFamily="34" charset="0"/>
              </a:rPr>
              <a:t>Exempel på en hållbar grund, Trägrundläggning:</a:t>
            </a:r>
            <a:endParaRPr lang="sv-SE" sz="2000" dirty="0"/>
          </a:p>
        </p:txBody>
      </p:sp>
      <p:pic>
        <p:nvPicPr>
          <p:cNvPr id="6" name="Platshållare för innehåll 8">
            <a:extLst>
              <a:ext uri="{FF2B5EF4-FFF2-40B4-BE49-F238E27FC236}">
                <a16:creationId xmlns:a16="http://schemas.microsoft.com/office/drawing/2014/main" id="{58D5F96F-ECE5-5058-4334-507AC76F8B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92235" y="110830"/>
            <a:ext cx="1077770" cy="1325563"/>
          </a:xfrm>
          <a:prstGeom prst="rect">
            <a:avLst/>
          </a:prstGeom>
        </p:spPr>
      </p:pic>
      <p:sp>
        <p:nvSpPr>
          <p:cNvPr id="7" name="Platshållare för innehåll 2">
            <a:extLst>
              <a:ext uri="{FF2B5EF4-FFF2-40B4-BE49-F238E27FC236}">
                <a16:creationId xmlns:a16="http://schemas.microsoft.com/office/drawing/2014/main" id="{B59BA1E6-D2CE-8A5C-2F95-1E21AF406CA7}"/>
              </a:ext>
            </a:extLst>
          </p:cNvPr>
          <p:cNvSpPr txBox="1">
            <a:spLocks/>
          </p:cNvSpPr>
          <p:nvPr/>
        </p:nvSpPr>
        <p:spPr>
          <a:xfrm>
            <a:off x="838200" y="1637189"/>
            <a:ext cx="5612842" cy="1097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Betongplatta</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45-100 kg CO2-e/m2(</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A1-A3)</a:t>
            </a:r>
            <a:endParaRPr kumimoji="0" lang="sv-SE" sz="1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Trägrund</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27,5 </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kg CO2-e/m2 (</a:t>
            </a: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A1-A5)</a:t>
            </a:r>
            <a:endParaRPr kumimoji="0" lang="sv-SE" sz="1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5" name="Platshållare för bildnummer 4">
            <a:extLst>
              <a:ext uri="{FF2B5EF4-FFF2-40B4-BE49-F238E27FC236}">
                <a16:creationId xmlns:a16="http://schemas.microsoft.com/office/drawing/2014/main" id="{C612D063-7C0C-8E84-3259-A1127FD3E0C0}"/>
              </a:ext>
            </a:extLst>
          </p:cNvPr>
          <p:cNvSpPr>
            <a:spLocks noGrp="1"/>
          </p:cNvSpPr>
          <p:nvPr>
            <p:ph type="sldNum" sz="quarter" idx="12"/>
          </p:nvPr>
        </p:nvSpPr>
        <p:spPr>
          <a:xfrm>
            <a:off x="8495651" y="633027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D1871-CCCE-4A5D-A84A-270B0771596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2" name="Platshållare för innehåll 2">
            <a:extLst>
              <a:ext uri="{FF2B5EF4-FFF2-40B4-BE49-F238E27FC236}">
                <a16:creationId xmlns:a16="http://schemas.microsoft.com/office/drawing/2014/main" id="{0671FC7B-1DED-AE60-74AB-8F994867CE9B}"/>
              </a:ext>
            </a:extLst>
          </p:cNvPr>
          <p:cNvSpPr txBox="1">
            <a:spLocks/>
          </p:cNvSpPr>
          <p:nvPr/>
        </p:nvSpPr>
        <p:spPr>
          <a:xfrm>
            <a:off x="6325707" y="5348627"/>
            <a:ext cx="5000645" cy="7181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800" b="0" i="1" u="none" strike="noStrike" kern="1200" cap="none" spc="0" normalizeH="0" baseline="0" noProof="0" dirty="0">
                <a:ln>
                  <a:noFill/>
                </a:ln>
                <a:solidFill>
                  <a:srgbClr val="404040"/>
                </a:solidFill>
                <a:effectLst/>
                <a:uLnTx/>
                <a:uFillTx/>
                <a:latin typeface="Arial Narrow" panose="020B0606020202030204" pitchFamily="34" charset="0"/>
                <a:ea typeface="STXinwei" panose="02010800040101010101" pitchFamily="2" charset="-122"/>
                <a:cs typeface="Arial" panose="020B0604020202020204" pitchFamily="34" charset="0"/>
              </a:rPr>
              <a:t>A-hus Derome, Klarabyggsystem, Villa Klivet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1800" b="0" i="1" u="none" strike="noStrike" kern="1200" cap="none" spc="0" normalizeH="0" baseline="0" noProof="0" dirty="0">
              <a:ln>
                <a:noFill/>
              </a:ln>
              <a:solidFill>
                <a:srgbClr val="404040"/>
              </a:solidFill>
              <a:effectLst/>
              <a:uLnTx/>
              <a:uFillTx/>
              <a:latin typeface="Arial Narrow" panose="020B0606020202030204" pitchFamily="34" charset="0"/>
              <a:ea typeface="STXinwei" panose="02010800040101010101" pitchFamily="2" charset="-122"/>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endParaRPr kumimoji="0" lang="sv-SE"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3" name="Platshållare för datum 12">
            <a:extLst>
              <a:ext uri="{FF2B5EF4-FFF2-40B4-BE49-F238E27FC236}">
                <a16:creationId xmlns:a16="http://schemas.microsoft.com/office/drawing/2014/main" id="{FABCE4F1-350C-132B-A8CF-08321609D8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2023-11-15</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Platshållare för sidfot 13">
            <a:extLst>
              <a:ext uri="{FF2B5EF4-FFF2-40B4-BE49-F238E27FC236}">
                <a16:creationId xmlns:a16="http://schemas.microsoft.com/office/drawing/2014/main" id="{27565267-DBFD-1E16-2B96-FB8090C85B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Irina Martynyuk, Researchengineer, RISE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latshållare för innehåll 2">
            <a:extLst>
              <a:ext uri="{FF2B5EF4-FFF2-40B4-BE49-F238E27FC236}">
                <a16:creationId xmlns:a16="http://schemas.microsoft.com/office/drawing/2014/main" id="{BC23CF70-B8F8-D508-1CD7-3107F1E108AF}"/>
              </a:ext>
            </a:extLst>
          </p:cNvPr>
          <p:cNvSpPr txBox="1">
            <a:spLocks/>
          </p:cNvSpPr>
          <p:nvPr/>
        </p:nvSpPr>
        <p:spPr>
          <a:xfrm>
            <a:off x="944302" y="3120122"/>
            <a:ext cx="3349906" cy="9038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8" name="Bildobjekt 7">
            <a:extLst>
              <a:ext uri="{FF2B5EF4-FFF2-40B4-BE49-F238E27FC236}">
                <a16:creationId xmlns:a16="http://schemas.microsoft.com/office/drawing/2014/main" id="{8B123782-D9E3-BB8E-3DA0-7FF81662C4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5648" y="2610171"/>
            <a:ext cx="4902106" cy="2777636"/>
          </a:xfrm>
          <a:prstGeom prst="rect">
            <a:avLst/>
          </a:prstGeom>
        </p:spPr>
      </p:pic>
      <p:sp>
        <p:nvSpPr>
          <p:cNvPr id="15" name="textruta 14">
            <a:extLst>
              <a:ext uri="{FF2B5EF4-FFF2-40B4-BE49-F238E27FC236}">
                <a16:creationId xmlns:a16="http://schemas.microsoft.com/office/drawing/2014/main" id="{C39C0CC7-2206-7C17-A30E-CD4488C4C099}"/>
              </a:ext>
            </a:extLst>
          </p:cNvPr>
          <p:cNvSpPr txBox="1"/>
          <p:nvPr/>
        </p:nvSpPr>
        <p:spPr>
          <a:xfrm>
            <a:off x="838200" y="5554831"/>
            <a:ext cx="3277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dirty="0">
                <a:ln>
                  <a:noFill/>
                </a:ln>
                <a:solidFill>
                  <a:srgbClr val="404040"/>
                </a:solidFill>
                <a:effectLst/>
                <a:uLnTx/>
                <a:uFillTx/>
                <a:latin typeface="Arial Narrow" panose="020B0606020202030204" pitchFamily="34" charset="0"/>
                <a:ea typeface="STXinwei" panose="02010800040101010101" pitchFamily="2" charset="-122"/>
                <a:cs typeface="Arial" panose="020B0604020202020204" pitchFamily="34" charset="0"/>
              </a:rPr>
              <a:t>Fiskarhedenvillan, Villa ZERO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Bildobjekt 3" descr="En bild som visar utomhus, himmel, hjul, fordon&#10;&#10;Automatiskt genererad beskrivning">
            <a:extLst>
              <a:ext uri="{FF2B5EF4-FFF2-40B4-BE49-F238E27FC236}">
                <a16:creationId xmlns:a16="http://schemas.microsoft.com/office/drawing/2014/main" id="{3F9BA8FB-57CB-7A82-C082-91FC5302232E}"/>
              </a:ext>
            </a:extLst>
          </p:cNvPr>
          <p:cNvPicPr>
            <a:picLocks noChangeAspect="1"/>
          </p:cNvPicPr>
          <p:nvPr/>
        </p:nvPicPr>
        <p:blipFill>
          <a:blip r:embed="rId5" cstate="email">
            <a:alphaModFix amt="85000"/>
            <a:extLst>
              <a:ext uri="{28A0092B-C50C-407E-A947-70E740481C1C}">
                <a14:useLocalDpi xmlns:a14="http://schemas.microsoft.com/office/drawing/2010/main"/>
              </a:ext>
            </a:extLst>
          </a:blip>
          <a:stretch>
            <a:fillRect/>
          </a:stretch>
        </p:blipFill>
        <p:spPr>
          <a:xfrm>
            <a:off x="6424248" y="2011853"/>
            <a:ext cx="4682490" cy="3120390"/>
          </a:xfrm>
          <a:prstGeom prst="rect">
            <a:avLst/>
          </a:prstGeom>
        </p:spPr>
      </p:pic>
    </p:spTree>
    <p:extLst>
      <p:ext uri="{BB962C8B-B14F-4D97-AF65-F5344CB8AC3E}">
        <p14:creationId xmlns:p14="http://schemas.microsoft.com/office/powerpoint/2010/main" val="1420404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92EC4CC-5C45-29FD-51EC-5B254AAB01EA}"/>
              </a:ext>
            </a:extLst>
          </p:cNvPr>
          <p:cNvSpPr>
            <a:spLocks noGrp="1"/>
          </p:cNvSpPr>
          <p:nvPr>
            <p:ph type="title"/>
          </p:nvPr>
        </p:nvSpPr>
        <p:spPr>
          <a:xfrm>
            <a:off x="696291" y="291760"/>
            <a:ext cx="8900160" cy="1191607"/>
          </a:xfrm>
        </p:spPr>
        <p:txBody>
          <a:bodyPr>
            <a:normAutofit/>
          </a:bodyPr>
          <a:lstStyle/>
          <a:p>
            <a:r>
              <a:rPr lang="sv-SE" sz="2400" b="1" i="0" u="none" strike="noStrike" baseline="0" dirty="0">
                <a:solidFill>
                  <a:srgbClr val="000000"/>
                </a:solidFill>
                <a:latin typeface="Arial" panose="020B0604020202020204" pitchFamily="34" charset="0"/>
              </a:rPr>
              <a:t>Hållbara grundläggningar för industriellt tillverkade hus</a:t>
            </a:r>
            <a:br>
              <a:rPr lang="sv-SE" sz="2400" b="1" i="0" u="none" strike="noStrike" baseline="0" dirty="0">
                <a:solidFill>
                  <a:srgbClr val="000000"/>
                </a:solidFill>
                <a:latin typeface="Arial" panose="020B0604020202020204" pitchFamily="34" charset="0"/>
              </a:rPr>
            </a:br>
            <a:br>
              <a:rPr lang="sv-SE" sz="2400" b="1" i="0" u="none" strike="noStrike" baseline="0" dirty="0">
                <a:solidFill>
                  <a:srgbClr val="000000"/>
                </a:solidFill>
                <a:latin typeface="Arial" panose="020B0604020202020204" pitchFamily="34" charset="0"/>
              </a:rPr>
            </a:br>
            <a:r>
              <a:rPr lang="sv-SE" sz="2000" b="1" i="0" u="none" strike="noStrike" baseline="0" dirty="0">
                <a:solidFill>
                  <a:srgbClr val="000000"/>
                </a:solidFill>
                <a:latin typeface="Arial" panose="020B0604020202020204" pitchFamily="34" charset="0"/>
              </a:rPr>
              <a:t>Exempel på en hållbar grund, Trägrundläggning:</a:t>
            </a:r>
            <a:endParaRPr lang="sv-SE" sz="2000" dirty="0"/>
          </a:p>
        </p:txBody>
      </p:sp>
      <p:pic>
        <p:nvPicPr>
          <p:cNvPr id="6" name="Platshållare för innehåll 8">
            <a:extLst>
              <a:ext uri="{FF2B5EF4-FFF2-40B4-BE49-F238E27FC236}">
                <a16:creationId xmlns:a16="http://schemas.microsoft.com/office/drawing/2014/main" id="{58D5F96F-ECE5-5058-4334-507AC76F8B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92235" y="110830"/>
            <a:ext cx="1077770" cy="1325563"/>
          </a:xfrm>
          <a:prstGeom prst="rect">
            <a:avLst/>
          </a:prstGeom>
        </p:spPr>
      </p:pic>
      <p:sp>
        <p:nvSpPr>
          <p:cNvPr id="7" name="Platshållare för innehåll 2">
            <a:extLst>
              <a:ext uri="{FF2B5EF4-FFF2-40B4-BE49-F238E27FC236}">
                <a16:creationId xmlns:a16="http://schemas.microsoft.com/office/drawing/2014/main" id="{B59BA1E6-D2CE-8A5C-2F95-1E21AF406CA7}"/>
              </a:ext>
            </a:extLst>
          </p:cNvPr>
          <p:cNvSpPr txBox="1">
            <a:spLocks/>
          </p:cNvSpPr>
          <p:nvPr/>
        </p:nvSpPr>
        <p:spPr>
          <a:xfrm>
            <a:off x="838199" y="1637189"/>
            <a:ext cx="5703277" cy="459279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Fördelar: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Låg klimat- och miljöpåverkan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Prefabricerad, kort tid vid montering på byggplats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Låg vikt och enkel transport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Snabb/enkel installation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Passar många husmodeller och golvbeläggningar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Potential för återanvändning/återvinning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God isoleringsförmåga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Utmaningar: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Fukt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Markrörelse och minskad bärighet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Installationer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Statiska beräkningar och konstruktionsmetoder</a:t>
            </a: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5" name="Platshållare för bildnummer 4">
            <a:extLst>
              <a:ext uri="{FF2B5EF4-FFF2-40B4-BE49-F238E27FC236}">
                <a16:creationId xmlns:a16="http://schemas.microsoft.com/office/drawing/2014/main" id="{C612D063-7C0C-8E84-3259-A1127FD3E0C0}"/>
              </a:ext>
            </a:extLst>
          </p:cNvPr>
          <p:cNvSpPr>
            <a:spLocks noGrp="1"/>
          </p:cNvSpPr>
          <p:nvPr>
            <p:ph type="sldNum" sz="quarter" idx="12"/>
          </p:nvPr>
        </p:nvSpPr>
        <p:spPr>
          <a:xfrm>
            <a:off x="8495651" y="633027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D1871-CCCE-4A5D-A84A-270B0771596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2" name="Platshållare för innehåll 2">
            <a:extLst>
              <a:ext uri="{FF2B5EF4-FFF2-40B4-BE49-F238E27FC236}">
                <a16:creationId xmlns:a16="http://schemas.microsoft.com/office/drawing/2014/main" id="{0671FC7B-1DED-AE60-74AB-8F994867CE9B}"/>
              </a:ext>
            </a:extLst>
          </p:cNvPr>
          <p:cNvSpPr txBox="1">
            <a:spLocks/>
          </p:cNvSpPr>
          <p:nvPr/>
        </p:nvSpPr>
        <p:spPr>
          <a:xfrm>
            <a:off x="6643862" y="6040688"/>
            <a:ext cx="5425094" cy="4394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800" b="0" i="1" u="none" strike="noStrike" kern="1200" cap="none" spc="0" normalizeH="0" baseline="0" noProof="0" dirty="0">
                <a:ln>
                  <a:noFill/>
                </a:ln>
                <a:solidFill>
                  <a:srgbClr val="404040"/>
                </a:solidFill>
                <a:effectLst/>
                <a:uLnTx/>
                <a:uFillTx/>
                <a:latin typeface="Arial Narrow" panose="020B0606020202030204" pitchFamily="34" charset="0"/>
                <a:ea typeface="STXinwei" panose="02010800040101010101" pitchFamily="2" charset="-122"/>
                <a:cs typeface="Arial" panose="020B0604020202020204" pitchFamily="34" charset="0"/>
              </a:rPr>
              <a:t>Principskiss, trägrundläggning. Klara grund and </a:t>
            </a:r>
            <a:r>
              <a:rPr kumimoji="0" lang="sv-SE" sz="1800" b="0" i="1" u="none" strike="noStrike" kern="1200" cap="none" spc="0" normalizeH="0" baseline="0" noProof="0" dirty="0" err="1">
                <a:ln>
                  <a:noFill/>
                </a:ln>
                <a:solidFill>
                  <a:srgbClr val="404040"/>
                </a:solidFill>
                <a:effectLst/>
                <a:uLnTx/>
                <a:uFillTx/>
                <a:latin typeface="Arial Narrow" panose="020B0606020202030204" pitchFamily="34" charset="0"/>
                <a:ea typeface="STXinwei" panose="02010800040101010101" pitchFamily="2" charset="-122"/>
                <a:cs typeface="Arial" panose="020B0604020202020204" pitchFamily="34" charset="0"/>
              </a:rPr>
              <a:t>Trelicell</a:t>
            </a:r>
            <a:endParaRPr kumimoji="0" lang="sv-SE"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endParaRPr kumimoji="0" lang="sv-SE"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3" name="Platshållare för datum 12">
            <a:extLst>
              <a:ext uri="{FF2B5EF4-FFF2-40B4-BE49-F238E27FC236}">
                <a16:creationId xmlns:a16="http://schemas.microsoft.com/office/drawing/2014/main" id="{FABCE4F1-350C-132B-A8CF-08321609D8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2023-11-15</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Platshållare för sidfot 13">
            <a:extLst>
              <a:ext uri="{FF2B5EF4-FFF2-40B4-BE49-F238E27FC236}">
                <a16:creationId xmlns:a16="http://schemas.microsoft.com/office/drawing/2014/main" id="{27565267-DBFD-1E16-2B96-FB8090C85B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Irina Martynyuk, Researchengineer, RISE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latshållare för innehåll 2">
            <a:extLst>
              <a:ext uri="{FF2B5EF4-FFF2-40B4-BE49-F238E27FC236}">
                <a16:creationId xmlns:a16="http://schemas.microsoft.com/office/drawing/2014/main" id="{BC23CF70-B8F8-D508-1CD7-3107F1E108AF}"/>
              </a:ext>
            </a:extLst>
          </p:cNvPr>
          <p:cNvSpPr txBox="1">
            <a:spLocks/>
          </p:cNvSpPr>
          <p:nvPr/>
        </p:nvSpPr>
        <p:spPr>
          <a:xfrm>
            <a:off x="944302" y="3120122"/>
            <a:ext cx="3349906" cy="9038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6" name="Bildobjekt 15">
            <a:extLst>
              <a:ext uri="{FF2B5EF4-FFF2-40B4-BE49-F238E27FC236}">
                <a16:creationId xmlns:a16="http://schemas.microsoft.com/office/drawing/2014/main" id="{FC9688E0-B873-C65D-6329-D3162B1BABC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184251" y="3669628"/>
            <a:ext cx="4622800" cy="2360312"/>
          </a:xfrm>
          <a:prstGeom prst="rect">
            <a:avLst/>
          </a:prstGeom>
          <a:noFill/>
          <a:ln>
            <a:noFill/>
          </a:ln>
          <a:extLst>
            <a:ext uri="{53640926-AAD7-44D8-BBD7-CCE9431645EC}">
              <a14:shadowObscured xmlns:a14="http://schemas.microsoft.com/office/drawing/2010/main"/>
            </a:ext>
          </a:extLst>
        </p:spPr>
      </p:pic>
      <p:pic>
        <p:nvPicPr>
          <p:cNvPr id="17" name="Bildobjekt 16">
            <a:extLst>
              <a:ext uri="{FF2B5EF4-FFF2-40B4-BE49-F238E27FC236}">
                <a16:creationId xmlns:a16="http://schemas.microsoft.com/office/drawing/2014/main" id="{CE798DAC-928F-B0DA-4A3A-766319145F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40168" y="828060"/>
            <a:ext cx="2979917" cy="2769238"/>
          </a:xfrm>
          <a:prstGeom prst="rect">
            <a:avLst/>
          </a:prstGeom>
        </p:spPr>
      </p:pic>
    </p:spTree>
    <p:extLst>
      <p:ext uri="{BB962C8B-B14F-4D97-AF65-F5344CB8AC3E}">
        <p14:creationId xmlns:p14="http://schemas.microsoft.com/office/powerpoint/2010/main" val="1322262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F1D3C4-B393-4433-86D9-63F2095DF7E2}"/>
              </a:ext>
            </a:extLst>
          </p:cNvPr>
          <p:cNvSpPr>
            <a:spLocks noGrp="1"/>
          </p:cNvSpPr>
          <p:nvPr>
            <p:ph type="title" idx="4294967295"/>
          </p:nvPr>
        </p:nvSpPr>
        <p:spPr>
          <a:xfrm>
            <a:off x="2367643" y="513557"/>
            <a:ext cx="9371013" cy="677863"/>
          </a:xfrm>
        </p:spPr>
        <p:txBody>
          <a:bodyPr/>
          <a:lstStyle/>
          <a:p>
            <a:r>
              <a:rPr lang="sv-SE" dirty="0"/>
              <a:t>Program</a:t>
            </a:r>
          </a:p>
        </p:txBody>
      </p:sp>
      <p:sp>
        <p:nvSpPr>
          <p:cNvPr id="3" name="Platshållare för innehåll 2">
            <a:extLst>
              <a:ext uri="{FF2B5EF4-FFF2-40B4-BE49-F238E27FC236}">
                <a16:creationId xmlns:a16="http://schemas.microsoft.com/office/drawing/2014/main" id="{5A3BF4CB-0E4B-6504-8C51-070E75EC9355}"/>
              </a:ext>
            </a:extLst>
          </p:cNvPr>
          <p:cNvSpPr>
            <a:spLocks noGrp="1"/>
          </p:cNvSpPr>
          <p:nvPr>
            <p:ph idx="4294967295"/>
          </p:nvPr>
        </p:nvSpPr>
        <p:spPr>
          <a:xfrm>
            <a:off x="2367643" y="1316551"/>
            <a:ext cx="5389685" cy="5259388"/>
          </a:xfrm>
        </p:spPr>
        <p:txBody>
          <a:bodyPr/>
          <a:lstStyle/>
          <a:p>
            <a:pPr marL="0" marR="0" indent="0">
              <a:spcBef>
                <a:spcPts val="0"/>
              </a:spcBef>
              <a:spcAft>
                <a:spcPts val="0"/>
              </a:spcAft>
              <a:buNone/>
            </a:pPr>
            <a:r>
              <a:rPr lang="sv-SE" sz="1400" b="1" dirty="0">
                <a:effectLst/>
                <a:latin typeface="+mj-lt"/>
              </a:rPr>
              <a:t>10.00 DAGEN INLEDS</a:t>
            </a:r>
          </a:p>
          <a:p>
            <a:pPr marL="0" marR="0">
              <a:spcBef>
                <a:spcPts val="0"/>
              </a:spcBef>
              <a:spcAft>
                <a:spcPts val="0"/>
              </a:spcAft>
            </a:pPr>
            <a:endParaRPr lang="sv-SE" sz="1400" dirty="0">
              <a:effectLst/>
              <a:latin typeface="+mj-lt"/>
            </a:endParaRPr>
          </a:p>
          <a:p>
            <a:pPr marL="285750" indent="-285750" fontAlgn="ctr">
              <a:spcBef>
                <a:spcPts val="0"/>
              </a:spcBef>
              <a:spcAft>
                <a:spcPts val="0"/>
              </a:spcAft>
              <a:buFont typeface="Arial" panose="020B0604020202020204" pitchFamily="34" charset="0"/>
              <a:buChar char="•"/>
            </a:pPr>
            <a:r>
              <a:rPr lang="sv-SE" sz="1300" dirty="0">
                <a:latin typeface="+mn-lt"/>
              </a:rPr>
              <a:t>Välkommen!</a:t>
            </a:r>
          </a:p>
          <a:p>
            <a:pPr marL="285750" indent="-285750" fontAlgn="ctr">
              <a:spcBef>
                <a:spcPts val="0"/>
              </a:spcBef>
              <a:spcAft>
                <a:spcPts val="0"/>
              </a:spcAft>
              <a:buFont typeface="Arial" panose="020B0604020202020204" pitchFamily="34" charset="0"/>
              <a:buChar char="•"/>
            </a:pPr>
            <a:r>
              <a:rPr lang="sv-SE" sz="1300" dirty="0">
                <a:latin typeface="+mn-lt"/>
              </a:rPr>
              <a:t>Erik Stenberg, arkitekt/lektor KTH</a:t>
            </a:r>
          </a:p>
          <a:p>
            <a:pPr marL="0" indent="0" fontAlgn="ctr">
              <a:spcBef>
                <a:spcPts val="0"/>
              </a:spcBef>
              <a:spcAft>
                <a:spcPts val="0"/>
              </a:spcAft>
              <a:buNone/>
            </a:pPr>
            <a:r>
              <a:rPr lang="sv-SE" sz="1400" dirty="0">
                <a:effectLst/>
                <a:latin typeface="+mj-lt"/>
              </a:rPr>
              <a:t> </a:t>
            </a:r>
          </a:p>
          <a:p>
            <a:pPr marL="0" marR="0" indent="0">
              <a:spcBef>
                <a:spcPts val="0"/>
              </a:spcBef>
              <a:spcAft>
                <a:spcPts val="0"/>
              </a:spcAft>
              <a:buNone/>
            </a:pPr>
            <a:r>
              <a:rPr lang="sv-SE" sz="1400" b="1" dirty="0">
                <a:effectLst/>
                <a:latin typeface="+mj-lt"/>
              </a:rPr>
              <a:t>Block 1 – Trä</a:t>
            </a:r>
          </a:p>
          <a:p>
            <a:pPr marL="0" marR="0">
              <a:spcBef>
                <a:spcPts val="0"/>
              </a:spcBef>
              <a:spcAft>
                <a:spcPts val="0"/>
              </a:spcAft>
            </a:pPr>
            <a:endParaRPr lang="sv-SE" sz="1400" dirty="0">
              <a:effectLst/>
              <a:latin typeface="+mj-lt"/>
            </a:endParaRPr>
          </a:p>
          <a:p>
            <a:pPr marL="285750" indent="-285750" fontAlgn="ctr">
              <a:spcBef>
                <a:spcPts val="0"/>
              </a:spcBef>
              <a:spcAft>
                <a:spcPts val="0"/>
              </a:spcAft>
              <a:buFont typeface="Arial" panose="020B0604020202020204" pitchFamily="34" charset="0"/>
              <a:buChar char="•"/>
            </a:pPr>
            <a:r>
              <a:rPr lang="sv-SE" sz="1300" dirty="0">
                <a:latin typeface="+mn-lt"/>
              </a:rPr>
              <a:t>Irina Martynyuk, FoU-ingenjör RISE</a:t>
            </a:r>
            <a:endParaRPr lang="sv-SE" sz="1300" dirty="0">
              <a:effectLst/>
              <a:latin typeface="+mn-lt"/>
            </a:endParaRPr>
          </a:p>
          <a:p>
            <a:pPr marL="285750" indent="-285750" rtl="0" fontAlgn="ctr">
              <a:spcBef>
                <a:spcPts val="0"/>
              </a:spcBef>
              <a:spcAft>
                <a:spcPts val="0"/>
              </a:spcAft>
              <a:buFont typeface="Arial" panose="020B0604020202020204" pitchFamily="34" charset="0"/>
              <a:buChar char="•"/>
            </a:pPr>
            <a:r>
              <a:rPr lang="sv-SE" sz="1300" dirty="0">
                <a:effectLst/>
                <a:latin typeface="+mn-lt"/>
              </a:rPr>
              <a:t>”På minuten” med leverantörer från träbranschen</a:t>
            </a:r>
            <a:endParaRPr lang="sv-SE" sz="1300" dirty="0">
              <a:latin typeface="+mn-lt"/>
            </a:endParaRPr>
          </a:p>
          <a:p>
            <a:pPr marL="285750" indent="-285750" rtl="0" fontAlgn="ctr">
              <a:spcBef>
                <a:spcPts val="0"/>
              </a:spcBef>
              <a:spcAft>
                <a:spcPts val="0"/>
              </a:spcAft>
              <a:buFont typeface="Arial" panose="020B0604020202020204" pitchFamily="34" charset="0"/>
              <a:buChar char="•"/>
            </a:pPr>
            <a:r>
              <a:rPr lang="sv-SE" sz="1300" dirty="0">
                <a:effectLst/>
                <a:latin typeface="+mn-lt"/>
              </a:rPr>
              <a:t>Match </a:t>
            </a:r>
            <a:r>
              <a:rPr lang="sv-SE" sz="1300" dirty="0" err="1">
                <a:effectLst/>
                <a:latin typeface="+mn-lt"/>
              </a:rPr>
              <a:t>making</a:t>
            </a:r>
            <a:r>
              <a:rPr lang="sv-SE" sz="1300" dirty="0">
                <a:effectLst/>
                <a:latin typeface="+mn-lt"/>
              </a:rPr>
              <a:t> – samtal mellan byggaktörer och leverantörer</a:t>
            </a:r>
          </a:p>
          <a:p>
            <a:pPr marL="0" marR="0" indent="0">
              <a:spcBef>
                <a:spcPts val="0"/>
              </a:spcBef>
              <a:spcAft>
                <a:spcPts val="0"/>
              </a:spcAft>
              <a:buNone/>
            </a:pPr>
            <a:r>
              <a:rPr lang="sv-SE" sz="1400" dirty="0">
                <a:effectLst/>
                <a:latin typeface="+mj-lt"/>
              </a:rPr>
              <a:t> </a:t>
            </a:r>
          </a:p>
          <a:p>
            <a:pPr marL="0" marR="0" indent="0">
              <a:spcBef>
                <a:spcPts val="0"/>
              </a:spcBef>
              <a:spcAft>
                <a:spcPts val="0"/>
              </a:spcAft>
              <a:buNone/>
            </a:pPr>
            <a:r>
              <a:rPr lang="sv-SE" sz="1400" dirty="0">
                <a:effectLst/>
                <a:latin typeface="+mj-lt"/>
              </a:rPr>
              <a:t>11.45 - 12.30 Lunch med mingel</a:t>
            </a:r>
          </a:p>
          <a:p>
            <a:pPr marL="0" marR="0" indent="0">
              <a:spcBef>
                <a:spcPts val="0"/>
              </a:spcBef>
              <a:spcAft>
                <a:spcPts val="0"/>
              </a:spcAft>
              <a:buNone/>
            </a:pPr>
            <a:r>
              <a:rPr lang="sv-SE" sz="1400" dirty="0">
                <a:effectLst/>
                <a:latin typeface="+mj-lt"/>
              </a:rPr>
              <a:t> </a:t>
            </a:r>
          </a:p>
          <a:p>
            <a:pPr marL="0" marR="0" indent="0">
              <a:spcBef>
                <a:spcPts val="0"/>
              </a:spcBef>
              <a:spcAft>
                <a:spcPts val="0"/>
              </a:spcAft>
              <a:buNone/>
            </a:pPr>
            <a:r>
              <a:rPr lang="sv-SE" sz="1400" b="1" dirty="0">
                <a:effectLst/>
                <a:latin typeface="+mj-lt"/>
              </a:rPr>
              <a:t>Block 2 - Andra material</a:t>
            </a:r>
          </a:p>
          <a:p>
            <a:pPr marL="0" marR="0">
              <a:spcBef>
                <a:spcPts val="0"/>
              </a:spcBef>
              <a:spcAft>
                <a:spcPts val="0"/>
              </a:spcAft>
            </a:pPr>
            <a:endParaRPr lang="sv-SE" sz="1400" dirty="0">
              <a:effectLst/>
              <a:latin typeface="+mj-lt"/>
            </a:endParaRPr>
          </a:p>
          <a:p>
            <a:pPr marL="285750" indent="-285750" fontAlgn="ctr">
              <a:spcBef>
                <a:spcPts val="0"/>
              </a:spcBef>
              <a:spcAft>
                <a:spcPts val="0"/>
              </a:spcAft>
              <a:buFont typeface="Arial" panose="020B0604020202020204" pitchFamily="34" charset="0"/>
              <a:buChar char="•"/>
            </a:pPr>
            <a:r>
              <a:rPr lang="sv-SE" sz="1300" dirty="0">
                <a:latin typeface="+mn-lt"/>
              </a:rPr>
              <a:t>Katarina Malaga, professor/avdelningschef RISE</a:t>
            </a:r>
            <a:endParaRPr lang="sv-SE" sz="1300" dirty="0">
              <a:effectLst/>
              <a:latin typeface="+mn-lt"/>
            </a:endParaRPr>
          </a:p>
          <a:p>
            <a:pPr marL="285750" indent="-285750" rtl="0" fontAlgn="ctr">
              <a:spcBef>
                <a:spcPts val="0"/>
              </a:spcBef>
              <a:spcAft>
                <a:spcPts val="0"/>
              </a:spcAft>
              <a:buFont typeface="Arial" panose="020B0604020202020204" pitchFamily="34" charset="0"/>
              <a:buChar char="•"/>
            </a:pPr>
            <a:r>
              <a:rPr lang="sv-SE" sz="1300" dirty="0">
                <a:effectLst/>
                <a:latin typeface="+mn-lt"/>
              </a:rPr>
              <a:t>”På minuten” med leverantörer från branschen</a:t>
            </a:r>
          </a:p>
          <a:p>
            <a:pPr marL="285750" indent="-285750" rtl="0" fontAlgn="ctr">
              <a:spcBef>
                <a:spcPts val="0"/>
              </a:spcBef>
              <a:spcAft>
                <a:spcPts val="0"/>
              </a:spcAft>
              <a:buFont typeface="Arial" panose="020B0604020202020204" pitchFamily="34" charset="0"/>
              <a:buChar char="•"/>
            </a:pPr>
            <a:r>
              <a:rPr lang="sv-SE" sz="1300" dirty="0">
                <a:effectLst/>
                <a:latin typeface="+mn-lt"/>
              </a:rPr>
              <a:t>Match </a:t>
            </a:r>
            <a:r>
              <a:rPr lang="sv-SE" sz="1300" dirty="0" err="1">
                <a:effectLst/>
                <a:latin typeface="+mn-lt"/>
              </a:rPr>
              <a:t>making</a:t>
            </a:r>
            <a:r>
              <a:rPr lang="sv-SE" sz="1300" dirty="0">
                <a:effectLst/>
                <a:latin typeface="+mn-lt"/>
              </a:rPr>
              <a:t> – samtal mellan byggaktörer och leverantörer</a:t>
            </a:r>
          </a:p>
          <a:p>
            <a:pPr marL="0" marR="0" indent="0">
              <a:spcBef>
                <a:spcPts val="0"/>
              </a:spcBef>
              <a:spcAft>
                <a:spcPts val="0"/>
              </a:spcAft>
              <a:buNone/>
            </a:pPr>
            <a:endParaRPr lang="sv-SE" sz="1400" dirty="0">
              <a:effectLst/>
              <a:latin typeface="+mj-lt"/>
            </a:endParaRPr>
          </a:p>
          <a:p>
            <a:pPr marL="0" marR="0" indent="0">
              <a:spcBef>
                <a:spcPts val="0"/>
              </a:spcBef>
              <a:spcAft>
                <a:spcPts val="0"/>
              </a:spcAft>
              <a:buNone/>
            </a:pPr>
            <a:r>
              <a:rPr lang="sv-SE" sz="1400" b="1" dirty="0">
                <a:latin typeface="+mj-lt"/>
              </a:rPr>
              <a:t>Block 3 - inspiration och reflektion</a:t>
            </a:r>
          </a:p>
          <a:p>
            <a:pPr marL="0" marR="0">
              <a:spcBef>
                <a:spcPts val="0"/>
              </a:spcBef>
              <a:spcAft>
                <a:spcPts val="0"/>
              </a:spcAft>
            </a:pPr>
            <a:endParaRPr lang="sv-SE" sz="1400" dirty="0">
              <a:latin typeface="+mj-lt"/>
            </a:endParaRPr>
          </a:p>
          <a:p>
            <a:pPr marL="285750" indent="-285750" fontAlgn="ctr">
              <a:spcBef>
                <a:spcPts val="0"/>
              </a:spcBef>
              <a:spcAft>
                <a:spcPts val="0"/>
              </a:spcAft>
              <a:buFont typeface="Arial" panose="020B0604020202020204" pitchFamily="34" charset="0"/>
              <a:buChar char="•"/>
            </a:pPr>
            <a:r>
              <a:rPr lang="sv-SE" sz="1300" dirty="0">
                <a:latin typeface="+mn-lt"/>
              </a:rPr>
              <a:t>Ida Lenngerd, VD Kaminsky arkitektur</a:t>
            </a:r>
          </a:p>
          <a:p>
            <a:pPr marL="285750" indent="-285750" fontAlgn="ctr">
              <a:spcBef>
                <a:spcPts val="0"/>
              </a:spcBef>
              <a:spcAft>
                <a:spcPts val="0"/>
              </a:spcAft>
              <a:buFont typeface="Arial" panose="020B0604020202020204" pitchFamily="34" charset="0"/>
              <a:buChar char="•"/>
            </a:pPr>
            <a:r>
              <a:rPr lang="sv-SE" sz="1300" dirty="0">
                <a:latin typeface="+mn-lt"/>
              </a:rPr>
              <a:t>Reflektioner från branschen och frågestund</a:t>
            </a:r>
          </a:p>
          <a:p>
            <a:pPr marL="285750" indent="-285750" fontAlgn="ctr">
              <a:spcBef>
                <a:spcPts val="0"/>
              </a:spcBef>
              <a:spcAft>
                <a:spcPts val="0"/>
              </a:spcAft>
              <a:buFont typeface="Arial" panose="020B0604020202020204" pitchFamily="34" charset="0"/>
              <a:buChar char="•"/>
            </a:pPr>
            <a:r>
              <a:rPr lang="sv-SE" sz="1300" dirty="0">
                <a:latin typeface="+mn-lt"/>
              </a:rPr>
              <a:t>Fika och mingel</a:t>
            </a:r>
          </a:p>
          <a:p>
            <a:pPr marR="0" fontAlgn="ctr">
              <a:spcBef>
                <a:spcPts val="0"/>
              </a:spcBef>
              <a:spcAft>
                <a:spcPts val="0"/>
              </a:spcAft>
            </a:pPr>
            <a:endParaRPr lang="sv-SE" sz="1400" dirty="0">
              <a:latin typeface="+mj-lt"/>
            </a:endParaRPr>
          </a:p>
          <a:p>
            <a:pPr marL="0" marR="0" indent="0" fontAlgn="ctr">
              <a:spcBef>
                <a:spcPts val="0"/>
              </a:spcBef>
              <a:spcAft>
                <a:spcPts val="0"/>
              </a:spcAft>
              <a:buNone/>
            </a:pPr>
            <a:r>
              <a:rPr lang="sv-SE" sz="1400" b="1" dirty="0">
                <a:latin typeface="+mj-lt"/>
              </a:rPr>
              <a:t>15.00 DAGEN AVSLUTAS</a:t>
            </a:r>
          </a:p>
          <a:p>
            <a:endParaRPr lang="sv-SE" sz="1400" dirty="0">
              <a:latin typeface="+mj-lt"/>
            </a:endParaRPr>
          </a:p>
        </p:txBody>
      </p:sp>
      <p:pic>
        <p:nvPicPr>
          <p:cNvPr id="8" name="Bildobjekt 7">
            <a:extLst>
              <a:ext uri="{FF2B5EF4-FFF2-40B4-BE49-F238E27FC236}">
                <a16:creationId xmlns:a16="http://schemas.microsoft.com/office/drawing/2014/main" id="{20BA4D7F-600F-020A-36E6-02D2C41C1B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68619" y="2448094"/>
            <a:ext cx="1769452" cy="861290"/>
          </a:xfrm>
          <a:prstGeom prst="rect">
            <a:avLst/>
          </a:prstGeom>
        </p:spPr>
      </p:pic>
      <p:pic>
        <p:nvPicPr>
          <p:cNvPr id="10" name="Bildobjekt 9">
            <a:extLst>
              <a:ext uri="{FF2B5EF4-FFF2-40B4-BE49-F238E27FC236}">
                <a16:creationId xmlns:a16="http://schemas.microsoft.com/office/drawing/2014/main" id="{9947B9DB-2E19-F19A-998A-EE96EAEC35CB}"/>
              </a:ext>
            </a:extLst>
          </p:cNvPr>
          <p:cNvPicPr>
            <a:picLocks noChangeAspect="1"/>
          </p:cNvPicPr>
          <p:nvPr/>
        </p:nvPicPr>
        <p:blipFill>
          <a:blip r:embed="rId3"/>
          <a:stretch>
            <a:fillRect/>
          </a:stretch>
        </p:blipFill>
        <p:spPr>
          <a:xfrm>
            <a:off x="10104521" y="3946245"/>
            <a:ext cx="1733550" cy="828675"/>
          </a:xfrm>
          <a:prstGeom prst="rect">
            <a:avLst/>
          </a:prstGeom>
        </p:spPr>
      </p:pic>
      <p:pic>
        <p:nvPicPr>
          <p:cNvPr id="1028" name="Picture 4">
            <a:extLst>
              <a:ext uri="{FF2B5EF4-FFF2-40B4-BE49-F238E27FC236}">
                <a16:creationId xmlns:a16="http://schemas.microsoft.com/office/drawing/2014/main" id="{9242B170-D098-353B-2680-AC7411A58C2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209846" y="5411781"/>
            <a:ext cx="1522900" cy="3248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typ">
            <a:extLst>
              <a:ext uri="{FF2B5EF4-FFF2-40B4-BE49-F238E27FC236}">
                <a16:creationId xmlns:a16="http://schemas.microsoft.com/office/drawing/2014/main" id="{85AAD973-CA10-DF2F-7533-24C249336DC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961685" y="782515"/>
            <a:ext cx="1981711" cy="923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612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FEF28501-A5C7-88F4-9277-3D8F6CD2DCF4}"/>
              </a:ext>
            </a:extLst>
          </p:cNvPr>
          <p:cNvSpPr>
            <a:spLocks noGrp="1"/>
          </p:cNvSpPr>
          <p:nvPr>
            <p:ph type="ctrTitle"/>
          </p:nvPr>
        </p:nvSpPr>
        <p:spPr>
          <a:xfrm>
            <a:off x="1837955" y="2140298"/>
            <a:ext cx="8206597" cy="1771225"/>
          </a:xfrm>
        </p:spPr>
        <p:txBody>
          <a:bodyPr/>
          <a:lstStyle/>
          <a:p>
            <a:pPr algn="ctr"/>
            <a:r>
              <a:rPr lang="sv-SE" dirty="0"/>
              <a:t>LUNCH</a:t>
            </a:r>
          </a:p>
        </p:txBody>
      </p:sp>
    </p:spTree>
    <p:extLst>
      <p:ext uri="{BB962C8B-B14F-4D97-AF65-F5344CB8AC3E}">
        <p14:creationId xmlns:p14="http://schemas.microsoft.com/office/powerpoint/2010/main" val="4261096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FEF28501-A5C7-88F4-9277-3D8F6CD2DCF4}"/>
              </a:ext>
            </a:extLst>
          </p:cNvPr>
          <p:cNvSpPr>
            <a:spLocks noGrp="1"/>
          </p:cNvSpPr>
          <p:nvPr>
            <p:ph type="ctrTitle"/>
          </p:nvPr>
        </p:nvSpPr>
        <p:spPr>
          <a:xfrm>
            <a:off x="1837955" y="2140298"/>
            <a:ext cx="8206597" cy="1771225"/>
          </a:xfrm>
        </p:spPr>
        <p:txBody>
          <a:bodyPr/>
          <a:lstStyle/>
          <a:p>
            <a:pPr algn="ctr"/>
            <a:r>
              <a:rPr lang="sv-SE" dirty="0"/>
              <a:t>ANDRA MATERIAL</a:t>
            </a:r>
          </a:p>
        </p:txBody>
      </p:sp>
    </p:spTree>
    <p:extLst>
      <p:ext uri="{BB962C8B-B14F-4D97-AF65-F5344CB8AC3E}">
        <p14:creationId xmlns:p14="http://schemas.microsoft.com/office/powerpoint/2010/main" val="1605924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11641835" y="6204203"/>
            <a:ext cx="394716" cy="509016"/>
          </a:xfrm>
          <a:prstGeom prst="rect">
            <a:avLst/>
          </a:prstGeom>
        </p:spPr>
      </p:pic>
      <p:pic>
        <p:nvPicPr>
          <p:cNvPr id="3" name="object 3"/>
          <p:cNvPicPr/>
          <p:nvPr/>
        </p:nvPicPr>
        <p:blipFill>
          <a:blip r:embed="rId3" cstate="print"/>
          <a:stretch>
            <a:fillRect/>
          </a:stretch>
        </p:blipFill>
        <p:spPr>
          <a:xfrm>
            <a:off x="143255" y="0"/>
            <a:ext cx="5143500" cy="6857997"/>
          </a:xfrm>
          <a:prstGeom prst="rect">
            <a:avLst/>
          </a:prstGeom>
        </p:spPr>
      </p:pic>
      <p:sp>
        <p:nvSpPr>
          <p:cNvPr id="4" name="object 4"/>
          <p:cNvSpPr txBox="1"/>
          <p:nvPr/>
        </p:nvSpPr>
        <p:spPr>
          <a:xfrm>
            <a:off x="5907151" y="3839717"/>
            <a:ext cx="5227955" cy="1778635"/>
          </a:xfrm>
          <a:prstGeom prst="rect">
            <a:avLst/>
          </a:prstGeom>
        </p:spPr>
        <p:txBody>
          <a:bodyPr vert="horz" wrap="square" lIns="0" tIns="12700" rIns="0" bIns="0" rtlCol="0">
            <a:spAutoFit/>
          </a:bodyPr>
          <a:lstStyle/>
          <a:p>
            <a:pPr marL="12700" marR="1717675">
              <a:lnSpc>
                <a:spcPct val="127800"/>
              </a:lnSpc>
              <a:spcBef>
                <a:spcPts val="100"/>
              </a:spcBef>
            </a:pPr>
            <a:r>
              <a:rPr sz="1800" dirty="0">
                <a:solidFill>
                  <a:srgbClr val="404040"/>
                </a:solidFill>
                <a:latin typeface="Georgia"/>
                <a:cs typeface="Georgia"/>
              </a:rPr>
              <a:t>Katarina</a:t>
            </a:r>
            <a:r>
              <a:rPr sz="1800" spc="5" dirty="0">
                <a:solidFill>
                  <a:srgbClr val="404040"/>
                </a:solidFill>
                <a:latin typeface="Georgia"/>
                <a:cs typeface="Georgia"/>
              </a:rPr>
              <a:t> </a:t>
            </a:r>
            <a:r>
              <a:rPr sz="1800" dirty="0">
                <a:solidFill>
                  <a:srgbClr val="404040"/>
                </a:solidFill>
                <a:latin typeface="Georgia"/>
                <a:cs typeface="Georgia"/>
              </a:rPr>
              <a:t>Malaga,</a:t>
            </a:r>
            <a:r>
              <a:rPr sz="1800" spc="-10" dirty="0">
                <a:solidFill>
                  <a:srgbClr val="404040"/>
                </a:solidFill>
                <a:latin typeface="Georgia"/>
                <a:cs typeface="Georgia"/>
              </a:rPr>
              <a:t> </a:t>
            </a:r>
            <a:r>
              <a:rPr sz="1800" dirty="0">
                <a:solidFill>
                  <a:srgbClr val="404040"/>
                </a:solidFill>
                <a:latin typeface="Georgia"/>
                <a:cs typeface="Georgia"/>
              </a:rPr>
              <a:t>Prof.</a:t>
            </a:r>
            <a:r>
              <a:rPr sz="1800" spc="20" dirty="0">
                <a:solidFill>
                  <a:srgbClr val="404040"/>
                </a:solidFill>
                <a:latin typeface="Georgia"/>
                <a:cs typeface="Georgia"/>
              </a:rPr>
              <a:t> </a:t>
            </a:r>
            <a:r>
              <a:rPr sz="1800" spc="-25" dirty="0">
                <a:solidFill>
                  <a:srgbClr val="404040"/>
                </a:solidFill>
                <a:latin typeface="Georgia"/>
                <a:cs typeface="Georgia"/>
              </a:rPr>
              <a:t>dr. </a:t>
            </a:r>
            <a:r>
              <a:rPr sz="1800" dirty="0">
                <a:solidFill>
                  <a:srgbClr val="404040"/>
                </a:solidFill>
                <a:latin typeface="Georgia"/>
                <a:cs typeface="Georgia"/>
              </a:rPr>
              <a:t>Infrastruktur</a:t>
            </a:r>
            <a:r>
              <a:rPr sz="1800" spc="-5" dirty="0">
                <a:solidFill>
                  <a:srgbClr val="404040"/>
                </a:solidFill>
                <a:latin typeface="Georgia"/>
                <a:cs typeface="Georgia"/>
              </a:rPr>
              <a:t> </a:t>
            </a:r>
            <a:r>
              <a:rPr sz="1800" dirty="0">
                <a:solidFill>
                  <a:srgbClr val="404040"/>
                </a:solidFill>
                <a:latin typeface="Georgia"/>
                <a:cs typeface="Georgia"/>
              </a:rPr>
              <a:t>och</a:t>
            </a:r>
            <a:r>
              <a:rPr sz="1800" spc="-10" dirty="0">
                <a:solidFill>
                  <a:srgbClr val="404040"/>
                </a:solidFill>
                <a:latin typeface="Georgia"/>
                <a:cs typeface="Georgia"/>
              </a:rPr>
              <a:t> Betongbyggande</a:t>
            </a:r>
            <a:endParaRPr sz="1800" dirty="0">
              <a:latin typeface="Georgia"/>
              <a:cs typeface="Georgia"/>
            </a:endParaRPr>
          </a:p>
          <a:p>
            <a:pPr marL="12700" marR="5080">
              <a:lnSpc>
                <a:spcPts val="2760"/>
              </a:lnSpc>
              <a:spcBef>
                <a:spcPts val="190"/>
              </a:spcBef>
            </a:pPr>
            <a:r>
              <a:rPr sz="1800" dirty="0">
                <a:solidFill>
                  <a:srgbClr val="404040"/>
                </a:solidFill>
                <a:latin typeface="Georgia"/>
                <a:cs typeface="Georgia"/>
              </a:rPr>
              <a:t>Vice</a:t>
            </a:r>
            <a:r>
              <a:rPr sz="1800" spc="-30" dirty="0">
                <a:solidFill>
                  <a:srgbClr val="404040"/>
                </a:solidFill>
                <a:latin typeface="Georgia"/>
                <a:cs typeface="Georgia"/>
              </a:rPr>
              <a:t> </a:t>
            </a:r>
            <a:r>
              <a:rPr sz="1800" dirty="0">
                <a:solidFill>
                  <a:srgbClr val="404040"/>
                </a:solidFill>
                <a:latin typeface="Georgia"/>
                <a:cs typeface="Georgia"/>
              </a:rPr>
              <a:t>President,</a:t>
            </a:r>
            <a:r>
              <a:rPr sz="1800" spc="-15" dirty="0">
                <a:solidFill>
                  <a:srgbClr val="404040"/>
                </a:solidFill>
                <a:latin typeface="Georgia"/>
                <a:cs typeface="Georgia"/>
              </a:rPr>
              <a:t> </a:t>
            </a:r>
            <a:r>
              <a:rPr sz="1800" dirty="0">
                <a:solidFill>
                  <a:srgbClr val="404040"/>
                </a:solidFill>
                <a:latin typeface="Georgia"/>
                <a:cs typeface="Georgia"/>
              </a:rPr>
              <a:t>RISE Research</a:t>
            </a:r>
            <a:r>
              <a:rPr sz="1800" spc="-15" dirty="0">
                <a:solidFill>
                  <a:srgbClr val="404040"/>
                </a:solidFill>
                <a:latin typeface="Georgia"/>
                <a:cs typeface="Georgia"/>
              </a:rPr>
              <a:t> </a:t>
            </a:r>
            <a:r>
              <a:rPr sz="1800" dirty="0">
                <a:solidFill>
                  <a:srgbClr val="404040"/>
                </a:solidFill>
                <a:latin typeface="Georgia"/>
                <a:cs typeface="Georgia"/>
              </a:rPr>
              <a:t>Institutes</a:t>
            </a:r>
            <a:r>
              <a:rPr sz="1800" spc="-15" dirty="0">
                <a:solidFill>
                  <a:srgbClr val="404040"/>
                </a:solidFill>
                <a:latin typeface="Georgia"/>
                <a:cs typeface="Georgia"/>
              </a:rPr>
              <a:t> </a:t>
            </a:r>
            <a:r>
              <a:rPr sz="1800" dirty="0">
                <a:solidFill>
                  <a:srgbClr val="404040"/>
                </a:solidFill>
                <a:latin typeface="Georgia"/>
                <a:cs typeface="Georgia"/>
              </a:rPr>
              <a:t>of</a:t>
            </a:r>
            <a:r>
              <a:rPr sz="1800" spc="-5" dirty="0">
                <a:solidFill>
                  <a:srgbClr val="404040"/>
                </a:solidFill>
                <a:latin typeface="Georgia"/>
                <a:cs typeface="Georgia"/>
              </a:rPr>
              <a:t> </a:t>
            </a:r>
            <a:r>
              <a:rPr sz="1800" spc="-10" dirty="0">
                <a:solidFill>
                  <a:srgbClr val="404040"/>
                </a:solidFill>
                <a:latin typeface="Georgia"/>
                <a:cs typeface="Georgia"/>
              </a:rPr>
              <a:t>Sweden </a:t>
            </a:r>
            <a:r>
              <a:rPr sz="1800" dirty="0">
                <a:solidFill>
                  <a:srgbClr val="404040"/>
                </a:solidFill>
                <a:latin typeface="Georgia"/>
                <a:cs typeface="Georgia"/>
              </a:rPr>
              <a:t>2023-</a:t>
            </a:r>
            <a:r>
              <a:rPr sz="1800" spc="-10" dirty="0">
                <a:solidFill>
                  <a:srgbClr val="404040"/>
                </a:solidFill>
                <a:latin typeface="Georgia"/>
                <a:cs typeface="Georgia"/>
              </a:rPr>
              <a:t>11-</a:t>
            </a:r>
            <a:r>
              <a:rPr sz="1800" spc="-25" dirty="0">
                <a:solidFill>
                  <a:srgbClr val="404040"/>
                </a:solidFill>
                <a:latin typeface="Georgia"/>
                <a:cs typeface="Georgia"/>
              </a:rPr>
              <a:t>15</a:t>
            </a:r>
            <a:endParaRPr sz="1800" dirty="0">
              <a:latin typeface="Georgia"/>
              <a:cs typeface="Georgia"/>
            </a:endParaRPr>
          </a:p>
          <a:p>
            <a:pPr marL="12700">
              <a:lnSpc>
                <a:spcPct val="100000"/>
              </a:lnSpc>
              <a:spcBef>
                <a:spcPts val="409"/>
              </a:spcBef>
            </a:pPr>
            <a:r>
              <a:rPr sz="1800" spc="-10" dirty="0">
                <a:solidFill>
                  <a:srgbClr val="404040"/>
                </a:solidFill>
                <a:latin typeface="Georgia"/>
                <a:cs typeface="Georgia"/>
              </a:rPr>
              <a:t>Uppsala</a:t>
            </a:r>
            <a:endParaRPr sz="1800" dirty="0">
              <a:latin typeface="Georgia"/>
              <a:cs typeface="Georgia"/>
            </a:endParaRPr>
          </a:p>
        </p:txBody>
      </p:sp>
      <p:sp>
        <p:nvSpPr>
          <p:cNvPr id="5" name="object 5"/>
          <p:cNvSpPr txBox="1">
            <a:spLocks noGrp="1"/>
          </p:cNvSpPr>
          <p:nvPr>
            <p:ph type="title"/>
          </p:nvPr>
        </p:nvSpPr>
        <p:spPr>
          <a:xfrm>
            <a:off x="5820536" y="1508201"/>
            <a:ext cx="4270375" cy="1530350"/>
          </a:xfrm>
          <a:prstGeom prst="rect">
            <a:avLst/>
          </a:prstGeom>
        </p:spPr>
        <p:txBody>
          <a:bodyPr vert="horz" wrap="square" lIns="0" tIns="5715" rIns="0" bIns="0" rtlCol="0">
            <a:spAutoFit/>
          </a:bodyPr>
          <a:lstStyle/>
          <a:p>
            <a:pPr marL="12700" marR="5080">
              <a:lnSpc>
                <a:spcPct val="101099"/>
              </a:lnSpc>
              <a:spcBef>
                <a:spcPts val="45"/>
              </a:spcBef>
            </a:pPr>
            <a:r>
              <a:rPr sz="3300" b="0" dirty="0">
                <a:latin typeface="Arial"/>
                <a:cs typeface="Arial"/>
              </a:rPr>
              <a:t>Cement</a:t>
            </a:r>
            <a:r>
              <a:rPr sz="3300" b="0" spc="-125" dirty="0">
                <a:latin typeface="Arial"/>
                <a:cs typeface="Arial"/>
              </a:rPr>
              <a:t> </a:t>
            </a:r>
            <a:r>
              <a:rPr sz="3300" b="0" dirty="0">
                <a:latin typeface="Arial"/>
                <a:cs typeface="Arial"/>
              </a:rPr>
              <a:t>och</a:t>
            </a:r>
            <a:r>
              <a:rPr sz="3300" b="0" spc="-120" dirty="0">
                <a:latin typeface="Arial"/>
                <a:cs typeface="Arial"/>
              </a:rPr>
              <a:t> </a:t>
            </a:r>
            <a:r>
              <a:rPr sz="3300" b="0" dirty="0">
                <a:latin typeface="Arial"/>
                <a:cs typeface="Arial"/>
              </a:rPr>
              <a:t>betong</a:t>
            </a:r>
            <a:r>
              <a:rPr sz="3300" b="0" spc="-120" dirty="0">
                <a:latin typeface="Arial"/>
                <a:cs typeface="Arial"/>
              </a:rPr>
              <a:t> </a:t>
            </a:r>
            <a:r>
              <a:rPr sz="3300" b="0" spc="-25" dirty="0">
                <a:latin typeface="Arial"/>
                <a:cs typeface="Arial"/>
              </a:rPr>
              <a:t>för </a:t>
            </a:r>
            <a:r>
              <a:rPr sz="3250" b="0" dirty="0">
                <a:latin typeface="Arial"/>
                <a:cs typeface="Arial"/>
              </a:rPr>
              <a:t>hållbar</a:t>
            </a:r>
            <a:r>
              <a:rPr sz="3250" b="0" spc="100" dirty="0">
                <a:latin typeface="Arial"/>
                <a:cs typeface="Arial"/>
              </a:rPr>
              <a:t> </a:t>
            </a:r>
            <a:r>
              <a:rPr sz="3250" b="0" dirty="0">
                <a:latin typeface="Arial"/>
                <a:cs typeface="Arial"/>
              </a:rPr>
              <a:t>utveckling</a:t>
            </a:r>
            <a:r>
              <a:rPr sz="3250" b="0" spc="105" dirty="0">
                <a:latin typeface="Arial"/>
                <a:cs typeface="Arial"/>
              </a:rPr>
              <a:t> </a:t>
            </a:r>
            <a:r>
              <a:rPr sz="3250" b="0" spc="-25" dirty="0">
                <a:latin typeface="Arial"/>
                <a:cs typeface="Arial"/>
              </a:rPr>
              <a:t>av </a:t>
            </a:r>
            <a:r>
              <a:rPr sz="3250" b="0" spc="-10" dirty="0">
                <a:latin typeface="Arial"/>
                <a:cs typeface="Arial"/>
              </a:rPr>
              <a:t>byggbranschen</a:t>
            </a:r>
            <a:endParaRPr sz="3250" dirty="0">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497056" y="6163055"/>
            <a:ext cx="695325" cy="695325"/>
            <a:chOff x="11497056" y="6163055"/>
            <a:chExt cx="695325" cy="695325"/>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11641836" y="6204203"/>
              <a:ext cx="394716" cy="509016"/>
            </a:xfrm>
            <a:prstGeom prst="rect">
              <a:avLst/>
            </a:prstGeom>
          </p:spPr>
        </p:pic>
        <p:sp>
          <p:nvSpPr>
            <p:cNvPr id="4" name="object 4"/>
            <p:cNvSpPr/>
            <p:nvPr/>
          </p:nvSpPr>
          <p:spPr>
            <a:xfrm>
              <a:off x="11497056" y="6163055"/>
              <a:ext cx="695325" cy="695325"/>
            </a:xfrm>
            <a:custGeom>
              <a:avLst/>
              <a:gdLst/>
              <a:ahLst/>
              <a:cxnLst/>
              <a:rect l="l" t="t" r="r" b="b"/>
              <a:pathLst>
                <a:path w="695325" h="695325">
                  <a:moveTo>
                    <a:pt x="694944" y="0"/>
                  </a:moveTo>
                  <a:lnTo>
                    <a:pt x="0" y="0"/>
                  </a:lnTo>
                  <a:lnTo>
                    <a:pt x="0" y="694944"/>
                  </a:lnTo>
                  <a:lnTo>
                    <a:pt x="694944" y="694944"/>
                  </a:lnTo>
                  <a:lnTo>
                    <a:pt x="694944" y="0"/>
                  </a:lnTo>
                  <a:close/>
                </a:path>
              </a:pathLst>
            </a:custGeom>
            <a:solidFill>
              <a:srgbClr val="FFFFFF"/>
            </a:solidFill>
          </p:spPr>
          <p:txBody>
            <a:bodyPr wrap="square" lIns="0" tIns="0" rIns="0" bIns="0" rtlCol="0"/>
            <a:lstStyle/>
            <a:p>
              <a:endParaRPr/>
            </a:p>
          </p:txBody>
        </p:sp>
        <p:sp>
          <p:nvSpPr>
            <p:cNvPr id="5" name="object 5"/>
            <p:cNvSpPr/>
            <p:nvPr/>
          </p:nvSpPr>
          <p:spPr>
            <a:xfrm>
              <a:off x="11963400" y="6374891"/>
              <a:ext cx="83820" cy="82550"/>
            </a:xfrm>
            <a:custGeom>
              <a:avLst/>
              <a:gdLst/>
              <a:ahLst/>
              <a:cxnLst/>
              <a:rect l="l" t="t" r="r" b="b"/>
              <a:pathLst>
                <a:path w="83820" h="82550">
                  <a:moveTo>
                    <a:pt x="83820" y="0"/>
                  </a:moveTo>
                  <a:lnTo>
                    <a:pt x="0" y="0"/>
                  </a:lnTo>
                  <a:lnTo>
                    <a:pt x="0" y="82296"/>
                  </a:lnTo>
                  <a:lnTo>
                    <a:pt x="83820" y="82296"/>
                  </a:lnTo>
                  <a:lnTo>
                    <a:pt x="83820" y="0"/>
                  </a:lnTo>
                  <a:close/>
                </a:path>
              </a:pathLst>
            </a:custGeom>
            <a:solidFill>
              <a:srgbClr val="BDBC00"/>
            </a:solidFill>
          </p:spPr>
          <p:txBody>
            <a:bodyPr wrap="square" lIns="0" tIns="0" rIns="0" bIns="0" rtlCol="0"/>
            <a:lstStyle/>
            <a:p>
              <a:endParaRPr/>
            </a:p>
          </p:txBody>
        </p:sp>
      </p:grpSp>
      <p:pic>
        <p:nvPicPr>
          <p:cNvPr id="6" name="object 6"/>
          <p:cNvPicPr/>
          <p:nvPr/>
        </p:nvPicPr>
        <p:blipFill>
          <a:blip r:embed="rId3" cstate="email">
            <a:extLst>
              <a:ext uri="{28A0092B-C50C-407E-A947-70E740481C1C}">
                <a14:useLocalDpi xmlns:a14="http://schemas.microsoft.com/office/drawing/2010/main"/>
              </a:ext>
            </a:extLst>
          </a:blip>
          <a:stretch>
            <a:fillRect/>
          </a:stretch>
        </p:blipFill>
        <p:spPr>
          <a:xfrm>
            <a:off x="473963" y="908303"/>
            <a:ext cx="3145536" cy="2435352"/>
          </a:xfrm>
          <a:prstGeom prst="rect">
            <a:avLst/>
          </a:prstGeom>
        </p:spPr>
      </p:pic>
      <p:sp>
        <p:nvSpPr>
          <p:cNvPr id="7" name="object 7"/>
          <p:cNvSpPr txBox="1"/>
          <p:nvPr/>
        </p:nvSpPr>
        <p:spPr>
          <a:xfrm>
            <a:off x="481990" y="942983"/>
            <a:ext cx="3009900" cy="1108710"/>
          </a:xfrm>
          <a:prstGeom prst="rect">
            <a:avLst/>
          </a:prstGeom>
        </p:spPr>
        <p:txBody>
          <a:bodyPr vert="horz" wrap="square" lIns="0" tIns="103505" rIns="0" bIns="0" rtlCol="0">
            <a:spAutoFit/>
          </a:bodyPr>
          <a:lstStyle/>
          <a:p>
            <a:pPr marL="240665" indent="-227965">
              <a:lnSpc>
                <a:spcPct val="100000"/>
              </a:lnSpc>
              <a:spcBef>
                <a:spcPts val="815"/>
              </a:spcBef>
              <a:buClr>
                <a:srgbClr val="BDBC00"/>
              </a:buClr>
              <a:buFont typeface="Wingdings"/>
              <a:buChar char=""/>
              <a:tabLst>
                <a:tab pos="240665" algn="l"/>
              </a:tabLst>
            </a:pPr>
            <a:r>
              <a:rPr sz="1400" b="1" dirty="0">
                <a:solidFill>
                  <a:srgbClr val="1F2021"/>
                </a:solidFill>
                <a:latin typeface="Arial"/>
                <a:cs typeface="Arial"/>
              </a:rPr>
              <a:t>Cement</a:t>
            </a:r>
            <a:r>
              <a:rPr sz="1400" b="1" spc="-45" dirty="0">
                <a:solidFill>
                  <a:srgbClr val="1F2021"/>
                </a:solidFill>
                <a:latin typeface="Arial"/>
                <a:cs typeface="Arial"/>
              </a:rPr>
              <a:t> </a:t>
            </a:r>
            <a:r>
              <a:rPr sz="1400" spc="-25" dirty="0">
                <a:solidFill>
                  <a:srgbClr val="1F2021"/>
                </a:solidFill>
                <a:latin typeface="Arial"/>
                <a:cs typeface="Arial"/>
              </a:rPr>
              <a:t>är:</a:t>
            </a:r>
            <a:endParaRPr sz="1400">
              <a:latin typeface="Arial"/>
              <a:cs typeface="Arial"/>
            </a:endParaRPr>
          </a:p>
          <a:p>
            <a:pPr marL="698500" lvl="1" indent="-228600">
              <a:lnSpc>
                <a:spcPct val="100000"/>
              </a:lnSpc>
              <a:spcBef>
                <a:spcPts val="610"/>
              </a:spcBef>
              <a:buClr>
                <a:srgbClr val="BDBC00"/>
              </a:buClr>
              <a:buFont typeface="Wingdings"/>
              <a:buChar char=""/>
              <a:tabLst>
                <a:tab pos="698500" algn="l"/>
              </a:tabLst>
            </a:pPr>
            <a:r>
              <a:rPr sz="1200" dirty="0">
                <a:solidFill>
                  <a:srgbClr val="1F2021"/>
                </a:solidFill>
                <a:latin typeface="Arial"/>
                <a:cs typeface="Arial"/>
              </a:rPr>
              <a:t>ett </a:t>
            </a:r>
            <a:r>
              <a:rPr sz="1200" spc="-10" dirty="0">
                <a:solidFill>
                  <a:srgbClr val="1F2021"/>
                </a:solidFill>
                <a:latin typeface="Arial"/>
                <a:cs typeface="Arial"/>
              </a:rPr>
              <a:t>pulver</a:t>
            </a:r>
            <a:endParaRPr sz="1200">
              <a:latin typeface="Arial"/>
              <a:cs typeface="Arial"/>
            </a:endParaRPr>
          </a:p>
          <a:p>
            <a:pPr marL="698500" lvl="1" indent="-228600">
              <a:lnSpc>
                <a:spcPct val="100000"/>
              </a:lnSpc>
              <a:spcBef>
                <a:spcPts val="600"/>
              </a:spcBef>
              <a:buClr>
                <a:srgbClr val="BDBC00"/>
              </a:buClr>
              <a:buFont typeface="Wingdings"/>
              <a:buChar char=""/>
              <a:tabLst>
                <a:tab pos="698500" algn="l"/>
              </a:tabLst>
            </a:pPr>
            <a:r>
              <a:rPr sz="1200" dirty="0">
                <a:solidFill>
                  <a:srgbClr val="1F2021"/>
                </a:solidFill>
                <a:latin typeface="Arial"/>
                <a:cs typeface="Arial"/>
              </a:rPr>
              <a:t>ett</a:t>
            </a:r>
            <a:r>
              <a:rPr sz="1200" spc="-20" dirty="0">
                <a:solidFill>
                  <a:srgbClr val="1F2021"/>
                </a:solidFill>
                <a:latin typeface="Arial"/>
                <a:cs typeface="Arial"/>
              </a:rPr>
              <a:t> </a:t>
            </a:r>
            <a:r>
              <a:rPr sz="1200" dirty="0">
                <a:solidFill>
                  <a:srgbClr val="1F2021"/>
                </a:solidFill>
                <a:latin typeface="Arial"/>
                <a:cs typeface="Arial"/>
              </a:rPr>
              <a:t>hydrauliskt</a:t>
            </a:r>
            <a:r>
              <a:rPr sz="1200" spc="-25" dirty="0">
                <a:solidFill>
                  <a:srgbClr val="1F2021"/>
                </a:solidFill>
                <a:latin typeface="Arial"/>
                <a:cs typeface="Arial"/>
              </a:rPr>
              <a:t> </a:t>
            </a:r>
            <a:r>
              <a:rPr sz="1200" spc="-10" dirty="0">
                <a:solidFill>
                  <a:srgbClr val="0545AC"/>
                </a:solidFill>
                <a:latin typeface="Arial"/>
                <a:cs typeface="Arial"/>
              </a:rPr>
              <a:t>bindemedel</a:t>
            </a:r>
            <a:endParaRPr sz="1200">
              <a:latin typeface="Arial"/>
              <a:cs typeface="Arial"/>
            </a:endParaRPr>
          </a:p>
          <a:p>
            <a:pPr marL="698500" lvl="1" indent="-228600">
              <a:lnSpc>
                <a:spcPct val="100000"/>
              </a:lnSpc>
              <a:spcBef>
                <a:spcPts val="600"/>
              </a:spcBef>
              <a:buClr>
                <a:srgbClr val="BDBC00"/>
              </a:buClr>
              <a:buFont typeface="Wingdings"/>
              <a:buChar char=""/>
              <a:tabLst>
                <a:tab pos="698500" algn="l"/>
              </a:tabLst>
            </a:pPr>
            <a:r>
              <a:rPr sz="1200" dirty="0">
                <a:solidFill>
                  <a:srgbClr val="1F2021"/>
                </a:solidFill>
                <a:latin typeface="Arial"/>
                <a:cs typeface="Arial"/>
              </a:rPr>
              <a:t>en</a:t>
            </a:r>
            <a:r>
              <a:rPr sz="1200" spc="-30" dirty="0">
                <a:solidFill>
                  <a:srgbClr val="1F2021"/>
                </a:solidFill>
                <a:latin typeface="Arial"/>
                <a:cs typeface="Arial"/>
              </a:rPr>
              <a:t> </a:t>
            </a:r>
            <a:r>
              <a:rPr sz="1200" dirty="0">
                <a:solidFill>
                  <a:srgbClr val="1F2021"/>
                </a:solidFill>
                <a:latin typeface="Arial"/>
                <a:cs typeface="Arial"/>
              </a:rPr>
              <a:t>blandning</a:t>
            </a:r>
            <a:r>
              <a:rPr sz="1200" spc="-55" dirty="0">
                <a:solidFill>
                  <a:srgbClr val="1F2021"/>
                </a:solidFill>
                <a:latin typeface="Arial"/>
                <a:cs typeface="Arial"/>
              </a:rPr>
              <a:t> </a:t>
            </a:r>
            <a:r>
              <a:rPr sz="1200" dirty="0">
                <a:solidFill>
                  <a:srgbClr val="1F2021"/>
                </a:solidFill>
                <a:latin typeface="Arial"/>
                <a:cs typeface="Arial"/>
              </a:rPr>
              <a:t>av</a:t>
            </a:r>
            <a:r>
              <a:rPr sz="1200" spc="-20" dirty="0">
                <a:solidFill>
                  <a:srgbClr val="1F2021"/>
                </a:solidFill>
                <a:latin typeface="Arial"/>
                <a:cs typeface="Arial"/>
              </a:rPr>
              <a:t> </a:t>
            </a:r>
            <a:r>
              <a:rPr sz="1200" dirty="0">
                <a:solidFill>
                  <a:srgbClr val="0545AC"/>
                </a:solidFill>
                <a:latin typeface="Arial"/>
                <a:cs typeface="Arial"/>
              </a:rPr>
              <a:t>kalksten</a:t>
            </a:r>
            <a:r>
              <a:rPr sz="1200" spc="-30" dirty="0">
                <a:solidFill>
                  <a:srgbClr val="0545AC"/>
                </a:solidFill>
                <a:latin typeface="Arial"/>
                <a:cs typeface="Arial"/>
              </a:rPr>
              <a:t> </a:t>
            </a:r>
            <a:r>
              <a:rPr sz="1200" dirty="0">
                <a:solidFill>
                  <a:srgbClr val="1F2021"/>
                </a:solidFill>
                <a:latin typeface="Arial"/>
                <a:cs typeface="Arial"/>
              </a:rPr>
              <a:t>och</a:t>
            </a:r>
            <a:r>
              <a:rPr sz="1200" spc="-15" dirty="0">
                <a:solidFill>
                  <a:srgbClr val="1F2021"/>
                </a:solidFill>
                <a:latin typeface="Arial"/>
                <a:cs typeface="Arial"/>
              </a:rPr>
              <a:t> </a:t>
            </a:r>
            <a:r>
              <a:rPr sz="1200" spc="-10" dirty="0">
                <a:solidFill>
                  <a:srgbClr val="0545AC"/>
                </a:solidFill>
                <a:latin typeface="Arial"/>
                <a:cs typeface="Arial"/>
              </a:rPr>
              <a:t>lera</a:t>
            </a:r>
            <a:r>
              <a:rPr sz="1200" spc="-10" dirty="0">
                <a:solidFill>
                  <a:srgbClr val="1F2021"/>
                </a:solidFill>
                <a:latin typeface="Arial"/>
                <a:cs typeface="Arial"/>
              </a:rPr>
              <a:t>.</a:t>
            </a:r>
            <a:endParaRPr sz="1200">
              <a:latin typeface="Arial"/>
              <a:cs typeface="Arial"/>
            </a:endParaRPr>
          </a:p>
        </p:txBody>
      </p:sp>
      <p:sp>
        <p:nvSpPr>
          <p:cNvPr id="8" name="object 8"/>
          <p:cNvSpPr txBox="1">
            <a:spLocks noGrp="1"/>
          </p:cNvSpPr>
          <p:nvPr>
            <p:ph type="title" idx="4294967295"/>
          </p:nvPr>
        </p:nvSpPr>
        <p:spPr>
          <a:xfrm>
            <a:off x="422298" y="181333"/>
            <a:ext cx="3567113" cy="514350"/>
          </a:xfrm>
          <a:prstGeom prst="rect">
            <a:avLst/>
          </a:prstGeom>
        </p:spPr>
        <p:txBody>
          <a:bodyPr vert="horz" wrap="square" lIns="0" tIns="13335" rIns="0" bIns="0" rtlCol="0">
            <a:spAutoFit/>
          </a:bodyPr>
          <a:lstStyle/>
          <a:p>
            <a:pPr marL="12700">
              <a:lnSpc>
                <a:spcPct val="100000"/>
              </a:lnSpc>
              <a:spcBef>
                <a:spcPts val="105"/>
              </a:spcBef>
            </a:pPr>
            <a:r>
              <a:rPr sz="3200" b="0" dirty="0">
                <a:solidFill>
                  <a:srgbClr val="7E7E7E"/>
                </a:solidFill>
                <a:latin typeface="Arial"/>
                <a:cs typeface="Arial"/>
              </a:rPr>
              <a:t>Cement</a:t>
            </a:r>
            <a:r>
              <a:rPr sz="3200" b="0" spc="-45" dirty="0">
                <a:solidFill>
                  <a:srgbClr val="7E7E7E"/>
                </a:solidFill>
                <a:latin typeface="Arial"/>
                <a:cs typeface="Arial"/>
              </a:rPr>
              <a:t> </a:t>
            </a:r>
            <a:r>
              <a:rPr sz="3200" b="0" dirty="0">
                <a:solidFill>
                  <a:srgbClr val="7E7E7E"/>
                </a:solidFill>
                <a:latin typeface="Arial"/>
                <a:cs typeface="Arial"/>
              </a:rPr>
              <a:t>och</a:t>
            </a:r>
            <a:r>
              <a:rPr sz="3200" b="0" spc="-45" dirty="0">
                <a:solidFill>
                  <a:srgbClr val="7E7E7E"/>
                </a:solidFill>
                <a:latin typeface="Arial"/>
                <a:cs typeface="Arial"/>
              </a:rPr>
              <a:t> </a:t>
            </a:r>
            <a:r>
              <a:rPr sz="3200" b="0" spc="-10" dirty="0">
                <a:solidFill>
                  <a:srgbClr val="7E7E7E"/>
                </a:solidFill>
                <a:latin typeface="Arial"/>
                <a:cs typeface="Arial"/>
              </a:rPr>
              <a:t>betong</a:t>
            </a:r>
            <a:endParaRPr sz="3200" dirty="0">
              <a:latin typeface="Arial"/>
              <a:cs typeface="Arial"/>
            </a:endParaRPr>
          </a:p>
        </p:txBody>
      </p:sp>
      <p:pic>
        <p:nvPicPr>
          <p:cNvPr id="9" name="object 9"/>
          <p:cNvPicPr/>
          <p:nvPr/>
        </p:nvPicPr>
        <p:blipFill>
          <a:blip r:embed="rId4" cstate="email">
            <a:extLst>
              <a:ext uri="{28A0092B-C50C-407E-A947-70E740481C1C}">
                <a14:useLocalDpi xmlns:a14="http://schemas.microsoft.com/office/drawing/2010/main"/>
              </a:ext>
            </a:extLst>
          </a:blip>
          <a:stretch>
            <a:fillRect/>
          </a:stretch>
        </p:blipFill>
        <p:spPr>
          <a:xfrm>
            <a:off x="9203817" y="74676"/>
            <a:ext cx="2904362" cy="3268979"/>
          </a:xfrm>
          <a:prstGeom prst="rect">
            <a:avLst/>
          </a:prstGeom>
        </p:spPr>
      </p:pic>
      <p:pic>
        <p:nvPicPr>
          <p:cNvPr id="10" name="object 10"/>
          <p:cNvPicPr/>
          <p:nvPr/>
        </p:nvPicPr>
        <p:blipFill>
          <a:blip r:embed="rId5" cstate="email">
            <a:extLst>
              <a:ext uri="{28A0092B-C50C-407E-A947-70E740481C1C}">
                <a14:useLocalDpi xmlns:a14="http://schemas.microsoft.com/office/drawing/2010/main"/>
              </a:ext>
            </a:extLst>
          </a:blip>
          <a:stretch>
            <a:fillRect/>
          </a:stretch>
        </p:blipFill>
        <p:spPr>
          <a:xfrm>
            <a:off x="6303264" y="74676"/>
            <a:ext cx="2804160" cy="3268979"/>
          </a:xfrm>
          <a:prstGeom prst="rect">
            <a:avLst/>
          </a:prstGeom>
        </p:spPr>
      </p:pic>
      <p:pic>
        <p:nvPicPr>
          <p:cNvPr id="11" name="object 11"/>
          <p:cNvPicPr/>
          <p:nvPr/>
        </p:nvPicPr>
        <p:blipFill>
          <a:blip r:embed="rId6" cstate="email">
            <a:extLst>
              <a:ext uri="{28A0092B-C50C-407E-A947-70E740481C1C}">
                <a14:useLocalDpi xmlns:a14="http://schemas.microsoft.com/office/drawing/2010/main"/>
              </a:ext>
            </a:extLst>
          </a:blip>
          <a:stretch>
            <a:fillRect/>
          </a:stretch>
        </p:blipFill>
        <p:spPr>
          <a:xfrm>
            <a:off x="979024" y="3550627"/>
            <a:ext cx="2453662" cy="3126040"/>
          </a:xfrm>
          <a:prstGeom prst="rect">
            <a:avLst/>
          </a:prstGeom>
        </p:spPr>
      </p:pic>
      <p:pic>
        <p:nvPicPr>
          <p:cNvPr id="12" name="object 12"/>
          <p:cNvPicPr/>
          <p:nvPr/>
        </p:nvPicPr>
        <p:blipFill>
          <a:blip r:embed="rId7" cstate="email">
            <a:extLst>
              <a:ext uri="{28A0092B-C50C-407E-A947-70E740481C1C}">
                <a14:useLocalDpi xmlns:a14="http://schemas.microsoft.com/office/drawing/2010/main"/>
              </a:ext>
            </a:extLst>
          </a:blip>
          <a:stretch>
            <a:fillRect/>
          </a:stretch>
        </p:blipFill>
        <p:spPr>
          <a:xfrm>
            <a:off x="6303264" y="3421378"/>
            <a:ext cx="5804916" cy="3361942"/>
          </a:xfrm>
          <a:prstGeom prst="rect">
            <a:avLst/>
          </a:prstGeom>
        </p:spPr>
      </p:pic>
      <p:sp>
        <p:nvSpPr>
          <p:cNvPr id="13" name="object 13"/>
          <p:cNvSpPr txBox="1"/>
          <p:nvPr/>
        </p:nvSpPr>
        <p:spPr>
          <a:xfrm>
            <a:off x="6279896" y="509143"/>
            <a:ext cx="2758440" cy="239395"/>
          </a:xfrm>
          <a:prstGeom prst="rect">
            <a:avLst/>
          </a:prstGeom>
        </p:spPr>
        <p:txBody>
          <a:bodyPr vert="horz" wrap="square" lIns="0" tIns="13335" rIns="0" bIns="0" rtlCol="0">
            <a:spAutoFit/>
          </a:bodyPr>
          <a:lstStyle/>
          <a:p>
            <a:pPr marL="240665" indent="-227965">
              <a:lnSpc>
                <a:spcPct val="100000"/>
              </a:lnSpc>
              <a:spcBef>
                <a:spcPts val="105"/>
              </a:spcBef>
              <a:buClr>
                <a:srgbClr val="BDBC00"/>
              </a:buClr>
              <a:buFont typeface="Wingdings"/>
              <a:buChar char=""/>
              <a:tabLst>
                <a:tab pos="240665" algn="l"/>
              </a:tabLst>
            </a:pPr>
            <a:r>
              <a:rPr sz="1400" b="1" dirty="0">
                <a:solidFill>
                  <a:srgbClr val="1F2021"/>
                </a:solidFill>
                <a:latin typeface="Arial"/>
                <a:cs typeface="Arial"/>
              </a:rPr>
              <a:t>Betong</a:t>
            </a:r>
            <a:r>
              <a:rPr sz="1400" b="1" spc="-35" dirty="0">
                <a:solidFill>
                  <a:srgbClr val="1F2021"/>
                </a:solidFill>
                <a:latin typeface="Arial"/>
                <a:cs typeface="Arial"/>
              </a:rPr>
              <a:t> </a:t>
            </a:r>
            <a:r>
              <a:rPr sz="1400" dirty="0">
                <a:solidFill>
                  <a:srgbClr val="1F2021"/>
                </a:solidFill>
                <a:latin typeface="Arial"/>
                <a:cs typeface="Arial"/>
              </a:rPr>
              <a:t>är</a:t>
            </a:r>
            <a:r>
              <a:rPr sz="1400" spc="-25" dirty="0">
                <a:solidFill>
                  <a:srgbClr val="1F2021"/>
                </a:solidFill>
                <a:latin typeface="Arial"/>
                <a:cs typeface="Arial"/>
              </a:rPr>
              <a:t> </a:t>
            </a:r>
            <a:r>
              <a:rPr sz="1400" dirty="0">
                <a:solidFill>
                  <a:srgbClr val="1F2021"/>
                </a:solidFill>
                <a:latin typeface="Arial"/>
                <a:cs typeface="Arial"/>
              </a:rPr>
              <a:t>ett</a:t>
            </a:r>
            <a:r>
              <a:rPr sz="1400" spc="-35" dirty="0">
                <a:solidFill>
                  <a:srgbClr val="1F2021"/>
                </a:solidFill>
                <a:latin typeface="Arial"/>
                <a:cs typeface="Arial"/>
              </a:rPr>
              <a:t> </a:t>
            </a:r>
            <a:r>
              <a:rPr sz="1400" spc="-10" dirty="0">
                <a:solidFill>
                  <a:srgbClr val="1F2021"/>
                </a:solidFill>
                <a:latin typeface="Arial"/>
                <a:cs typeface="Arial"/>
              </a:rPr>
              <a:t>kompositmaterial:</a:t>
            </a:r>
            <a:endParaRPr sz="1400">
              <a:latin typeface="Arial"/>
              <a:cs typeface="Arial"/>
            </a:endParaRPr>
          </a:p>
        </p:txBody>
      </p:sp>
      <p:sp>
        <p:nvSpPr>
          <p:cNvPr id="14" name="object 14"/>
          <p:cNvSpPr txBox="1"/>
          <p:nvPr/>
        </p:nvSpPr>
        <p:spPr>
          <a:xfrm>
            <a:off x="6737095" y="724281"/>
            <a:ext cx="2334895" cy="543560"/>
          </a:xfrm>
          <a:prstGeom prst="rect">
            <a:avLst/>
          </a:prstGeom>
        </p:spPr>
        <p:txBody>
          <a:bodyPr vert="horz" wrap="square" lIns="0" tIns="88900" rIns="0" bIns="0" rtlCol="0">
            <a:spAutoFit/>
          </a:bodyPr>
          <a:lstStyle/>
          <a:p>
            <a:pPr marL="283845" indent="-271145">
              <a:lnSpc>
                <a:spcPct val="100000"/>
              </a:lnSpc>
              <a:spcBef>
                <a:spcPts val="700"/>
              </a:spcBef>
              <a:buClr>
                <a:srgbClr val="BDBC00"/>
              </a:buClr>
              <a:buFont typeface="Wingdings"/>
              <a:buChar char=""/>
              <a:tabLst>
                <a:tab pos="283845" algn="l"/>
              </a:tabLst>
            </a:pPr>
            <a:r>
              <a:rPr sz="1200" dirty="0">
                <a:solidFill>
                  <a:srgbClr val="1F2021"/>
                </a:solidFill>
                <a:latin typeface="Arial"/>
                <a:cs typeface="Arial"/>
              </a:rPr>
              <a:t>85%</a:t>
            </a:r>
            <a:r>
              <a:rPr sz="1200" spc="-35" dirty="0">
                <a:solidFill>
                  <a:srgbClr val="1F2021"/>
                </a:solidFill>
                <a:latin typeface="Arial"/>
                <a:cs typeface="Arial"/>
              </a:rPr>
              <a:t> </a:t>
            </a:r>
            <a:r>
              <a:rPr sz="1200" dirty="0">
                <a:solidFill>
                  <a:srgbClr val="1F2021"/>
                </a:solidFill>
                <a:latin typeface="Arial"/>
                <a:cs typeface="Arial"/>
              </a:rPr>
              <a:t>av</a:t>
            </a:r>
            <a:r>
              <a:rPr sz="1200" spc="-5" dirty="0">
                <a:solidFill>
                  <a:srgbClr val="1F2021"/>
                </a:solidFill>
                <a:latin typeface="Arial"/>
                <a:cs typeface="Arial"/>
              </a:rPr>
              <a:t> </a:t>
            </a:r>
            <a:r>
              <a:rPr sz="1200" dirty="0">
                <a:solidFill>
                  <a:srgbClr val="1F2021"/>
                </a:solidFill>
                <a:latin typeface="Arial"/>
                <a:cs typeface="Arial"/>
              </a:rPr>
              <a:t>sand</a:t>
            </a:r>
            <a:r>
              <a:rPr sz="1200" spc="-35" dirty="0">
                <a:solidFill>
                  <a:srgbClr val="1F2021"/>
                </a:solidFill>
                <a:latin typeface="Arial"/>
                <a:cs typeface="Arial"/>
              </a:rPr>
              <a:t> </a:t>
            </a:r>
            <a:r>
              <a:rPr sz="1200" dirty="0">
                <a:solidFill>
                  <a:srgbClr val="1F2021"/>
                </a:solidFill>
                <a:latin typeface="Arial"/>
                <a:cs typeface="Arial"/>
              </a:rPr>
              <a:t>och</a:t>
            </a:r>
            <a:r>
              <a:rPr sz="1200" spc="-20" dirty="0">
                <a:solidFill>
                  <a:srgbClr val="1F2021"/>
                </a:solidFill>
                <a:latin typeface="Arial"/>
                <a:cs typeface="Arial"/>
              </a:rPr>
              <a:t> </a:t>
            </a:r>
            <a:r>
              <a:rPr sz="1200" dirty="0">
                <a:solidFill>
                  <a:srgbClr val="1F2021"/>
                </a:solidFill>
                <a:latin typeface="Arial"/>
                <a:cs typeface="Arial"/>
              </a:rPr>
              <a:t>sten</a:t>
            </a:r>
            <a:r>
              <a:rPr sz="1200" spc="-15" dirty="0">
                <a:solidFill>
                  <a:srgbClr val="1F2021"/>
                </a:solidFill>
                <a:latin typeface="Arial"/>
                <a:cs typeface="Arial"/>
              </a:rPr>
              <a:t> </a:t>
            </a:r>
            <a:r>
              <a:rPr sz="1200" dirty="0">
                <a:solidFill>
                  <a:srgbClr val="1F2021"/>
                </a:solidFill>
                <a:latin typeface="Arial"/>
                <a:cs typeface="Arial"/>
              </a:rPr>
              <a:t>,</a:t>
            </a:r>
            <a:r>
              <a:rPr sz="1200" spc="-5" dirty="0">
                <a:solidFill>
                  <a:srgbClr val="1F2021"/>
                </a:solidFill>
                <a:latin typeface="Arial"/>
                <a:cs typeface="Arial"/>
              </a:rPr>
              <a:t> </a:t>
            </a:r>
            <a:r>
              <a:rPr sz="1200" spc="-10" dirty="0">
                <a:solidFill>
                  <a:srgbClr val="1F2021"/>
                </a:solidFill>
                <a:latin typeface="Arial"/>
                <a:cs typeface="Arial"/>
              </a:rPr>
              <a:t>vatten</a:t>
            </a:r>
            <a:endParaRPr sz="1200">
              <a:latin typeface="Arial"/>
              <a:cs typeface="Arial"/>
            </a:endParaRPr>
          </a:p>
          <a:p>
            <a:pPr marL="240665" indent="-227965">
              <a:lnSpc>
                <a:spcPct val="100000"/>
              </a:lnSpc>
              <a:spcBef>
                <a:spcPts val="600"/>
              </a:spcBef>
              <a:buClr>
                <a:srgbClr val="BDBC00"/>
              </a:buClr>
              <a:buFont typeface="Wingdings"/>
              <a:buChar char=""/>
              <a:tabLst>
                <a:tab pos="240665" algn="l"/>
              </a:tabLst>
            </a:pPr>
            <a:r>
              <a:rPr sz="1200" dirty="0">
                <a:solidFill>
                  <a:srgbClr val="1F2021"/>
                </a:solidFill>
                <a:latin typeface="Arial"/>
                <a:cs typeface="Arial"/>
              </a:rPr>
              <a:t>15%</a:t>
            </a:r>
            <a:r>
              <a:rPr sz="1200" spc="-50" dirty="0">
                <a:solidFill>
                  <a:srgbClr val="1F2021"/>
                </a:solidFill>
                <a:latin typeface="Arial"/>
                <a:cs typeface="Arial"/>
              </a:rPr>
              <a:t> </a:t>
            </a:r>
            <a:r>
              <a:rPr sz="1200" spc="-10" dirty="0">
                <a:solidFill>
                  <a:srgbClr val="1F2021"/>
                </a:solidFill>
                <a:latin typeface="Arial"/>
                <a:cs typeface="Arial"/>
              </a:rPr>
              <a:t>cement</a:t>
            </a:r>
            <a:endParaRPr sz="1200">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497056" y="6163055"/>
            <a:ext cx="695325" cy="695325"/>
            <a:chOff x="11497056" y="6163055"/>
            <a:chExt cx="695325" cy="695325"/>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11641836" y="6204203"/>
              <a:ext cx="394716" cy="509016"/>
            </a:xfrm>
            <a:prstGeom prst="rect">
              <a:avLst/>
            </a:prstGeom>
          </p:spPr>
        </p:pic>
        <p:sp>
          <p:nvSpPr>
            <p:cNvPr id="4" name="object 4"/>
            <p:cNvSpPr/>
            <p:nvPr/>
          </p:nvSpPr>
          <p:spPr>
            <a:xfrm>
              <a:off x="11497056" y="6163055"/>
              <a:ext cx="695325" cy="695325"/>
            </a:xfrm>
            <a:custGeom>
              <a:avLst/>
              <a:gdLst/>
              <a:ahLst/>
              <a:cxnLst/>
              <a:rect l="l" t="t" r="r" b="b"/>
              <a:pathLst>
                <a:path w="695325" h="695325">
                  <a:moveTo>
                    <a:pt x="694944" y="0"/>
                  </a:moveTo>
                  <a:lnTo>
                    <a:pt x="0" y="0"/>
                  </a:lnTo>
                  <a:lnTo>
                    <a:pt x="0" y="694944"/>
                  </a:lnTo>
                  <a:lnTo>
                    <a:pt x="694944" y="694944"/>
                  </a:lnTo>
                  <a:lnTo>
                    <a:pt x="694944" y="0"/>
                  </a:lnTo>
                  <a:close/>
                </a:path>
              </a:pathLst>
            </a:custGeom>
            <a:solidFill>
              <a:srgbClr val="FFFFFF"/>
            </a:solidFill>
          </p:spPr>
          <p:txBody>
            <a:bodyPr wrap="square" lIns="0" tIns="0" rIns="0" bIns="0" rtlCol="0"/>
            <a:lstStyle/>
            <a:p>
              <a:endParaRPr/>
            </a:p>
          </p:txBody>
        </p:sp>
        <p:sp>
          <p:nvSpPr>
            <p:cNvPr id="5" name="object 5"/>
            <p:cNvSpPr/>
            <p:nvPr/>
          </p:nvSpPr>
          <p:spPr>
            <a:xfrm>
              <a:off x="11963400" y="6374891"/>
              <a:ext cx="83820" cy="82550"/>
            </a:xfrm>
            <a:custGeom>
              <a:avLst/>
              <a:gdLst/>
              <a:ahLst/>
              <a:cxnLst/>
              <a:rect l="l" t="t" r="r" b="b"/>
              <a:pathLst>
                <a:path w="83820" h="82550">
                  <a:moveTo>
                    <a:pt x="83820" y="0"/>
                  </a:moveTo>
                  <a:lnTo>
                    <a:pt x="0" y="0"/>
                  </a:lnTo>
                  <a:lnTo>
                    <a:pt x="0" y="82296"/>
                  </a:lnTo>
                  <a:lnTo>
                    <a:pt x="83820" y="82296"/>
                  </a:lnTo>
                  <a:lnTo>
                    <a:pt x="83820" y="0"/>
                  </a:lnTo>
                  <a:close/>
                </a:path>
              </a:pathLst>
            </a:custGeom>
            <a:solidFill>
              <a:srgbClr val="BDBC00"/>
            </a:solidFill>
          </p:spPr>
          <p:txBody>
            <a:bodyPr wrap="square" lIns="0" tIns="0" rIns="0" bIns="0" rtlCol="0"/>
            <a:lstStyle/>
            <a:p>
              <a:endParaRPr/>
            </a:p>
          </p:txBody>
        </p:sp>
      </p:grpSp>
      <p:grpSp>
        <p:nvGrpSpPr>
          <p:cNvPr id="6" name="object 6"/>
          <p:cNvGrpSpPr/>
          <p:nvPr/>
        </p:nvGrpSpPr>
        <p:grpSpPr>
          <a:xfrm>
            <a:off x="435863" y="897636"/>
            <a:ext cx="6742430" cy="5781040"/>
            <a:chOff x="435863" y="897636"/>
            <a:chExt cx="6742430" cy="5781040"/>
          </a:xfrm>
        </p:grpSpPr>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435863" y="897636"/>
              <a:ext cx="5545836" cy="3547073"/>
            </a:xfrm>
            <a:prstGeom prst="rect">
              <a:avLst/>
            </a:prstGeom>
          </p:spPr>
        </p:pic>
        <p:pic>
          <p:nvPicPr>
            <p:cNvPr id="8" name="object 8"/>
            <p:cNvPicPr/>
            <p:nvPr/>
          </p:nvPicPr>
          <p:blipFill>
            <a:blip r:embed="rId4" cstate="email">
              <a:extLst>
                <a:ext uri="{28A0092B-C50C-407E-A947-70E740481C1C}">
                  <a14:useLocalDpi xmlns:a14="http://schemas.microsoft.com/office/drawing/2010/main"/>
                </a:ext>
              </a:extLst>
            </a:blip>
            <a:stretch>
              <a:fillRect/>
            </a:stretch>
          </p:blipFill>
          <p:spPr>
            <a:xfrm>
              <a:off x="780288" y="4366259"/>
              <a:ext cx="3621024" cy="2026920"/>
            </a:xfrm>
            <a:prstGeom prst="rect">
              <a:avLst/>
            </a:prstGeom>
          </p:spPr>
        </p:pic>
        <p:pic>
          <p:nvPicPr>
            <p:cNvPr id="9" name="object 9"/>
            <p:cNvPicPr/>
            <p:nvPr/>
          </p:nvPicPr>
          <p:blipFill>
            <a:blip r:embed="rId5" cstate="email">
              <a:extLst>
                <a:ext uri="{28A0092B-C50C-407E-A947-70E740481C1C}">
                  <a14:useLocalDpi xmlns:a14="http://schemas.microsoft.com/office/drawing/2010/main"/>
                </a:ext>
              </a:extLst>
            </a:blip>
            <a:stretch>
              <a:fillRect/>
            </a:stretch>
          </p:blipFill>
          <p:spPr>
            <a:xfrm>
              <a:off x="5187696" y="6108191"/>
              <a:ext cx="1990344" cy="569976"/>
            </a:xfrm>
            <a:prstGeom prst="rect">
              <a:avLst/>
            </a:prstGeom>
          </p:spPr>
        </p:pic>
      </p:grpSp>
      <p:sp>
        <p:nvSpPr>
          <p:cNvPr id="10" name="object 10"/>
          <p:cNvSpPr txBox="1"/>
          <p:nvPr/>
        </p:nvSpPr>
        <p:spPr>
          <a:xfrm>
            <a:off x="538378" y="6532574"/>
            <a:ext cx="95885" cy="177800"/>
          </a:xfrm>
          <a:prstGeom prst="rect">
            <a:avLst/>
          </a:prstGeom>
        </p:spPr>
        <p:txBody>
          <a:bodyPr vert="horz" wrap="square" lIns="0" tIns="12065" rIns="0" bIns="0" rtlCol="0">
            <a:spAutoFit/>
          </a:bodyPr>
          <a:lstStyle/>
          <a:p>
            <a:pPr marL="12700">
              <a:lnSpc>
                <a:spcPct val="100000"/>
              </a:lnSpc>
              <a:spcBef>
                <a:spcPts val="95"/>
              </a:spcBef>
            </a:pPr>
            <a:r>
              <a:rPr sz="1000" b="1" spc="-5" dirty="0">
                <a:solidFill>
                  <a:srgbClr val="888888"/>
                </a:solidFill>
                <a:latin typeface="Arial"/>
                <a:cs typeface="Arial"/>
              </a:rPr>
              <a:t>3</a:t>
            </a:r>
            <a:endParaRPr sz="1000">
              <a:latin typeface="Arial"/>
              <a:cs typeface="Arial"/>
            </a:endParaRPr>
          </a:p>
        </p:txBody>
      </p:sp>
      <p:sp>
        <p:nvSpPr>
          <p:cNvPr id="11" name="object 11"/>
          <p:cNvSpPr txBox="1"/>
          <p:nvPr/>
        </p:nvSpPr>
        <p:spPr>
          <a:xfrm>
            <a:off x="538378" y="386334"/>
            <a:ext cx="435419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7E7E7E"/>
                </a:solidFill>
                <a:latin typeface="Arial"/>
                <a:cs typeface="Arial"/>
              </a:rPr>
              <a:t>Cement</a:t>
            </a:r>
            <a:r>
              <a:rPr sz="1800" spc="-15" dirty="0">
                <a:solidFill>
                  <a:srgbClr val="7E7E7E"/>
                </a:solidFill>
                <a:latin typeface="Arial"/>
                <a:cs typeface="Arial"/>
              </a:rPr>
              <a:t> </a:t>
            </a:r>
            <a:r>
              <a:rPr sz="1800" dirty="0">
                <a:solidFill>
                  <a:srgbClr val="7E7E7E"/>
                </a:solidFill>
                <a:latin typeface="Arial"/>
                <a:cs typeface="Arial"/>
              </a:rPr>
              <a:t>–</a:t>
            </a:r>
            <a:r>
              <a:rPr sz="1800" spc="-35" dirty="0">
                <a:solidFill>
                  <a:srgbClr val="7E7E7E"/>
                </a:solidFill>
                <a:latin typeface="Arial"/>
                <a:cs typeface="Arial"/>
              </a:rPr>
              <a:t> </a:t>
            </a:r>
            <a:r>
              <a:rPr sz="1800" dirty="0">
                <a:solidFill>
                  <a:srgbClr val="7E7E7E"/>
                </a:solidFill>
                <a:latin typeface="Arial"/>
                <a:cs typeface="Arial"/>
              </a:rPr>
              <a:t>4%</a:t>
            </a:r>
            <a:r>
              <a:rPr sz="1800" spc="-40" dirty="0">
                <a:solidFill>
                  <a:srgbClr val="7E7E7E"/>
                </a:solidFill>
                <a:latin typeface="Arial"/>
                <a:cs typeface="Arial"/>
              </a:rPr>
              <a:t> </a:t>
            </a:r>
            <a:r>
              <a:rPr sz="1800" dirty="0">
                <a:solidFill>
                  <a:srgbClr val="7E7E7E"/>
                </a:solidFill>
                <a:latin typeface="Arial"/>
                <a:cs typeface="Arial"/>
              </a:rPr>
              <a:t>av</a:t>
            </a:r>
            <a:r>
              <a:rPr sz="1800" spc="-30" dirty="0">
                <a:solidFill>
                  <a:srgbClr val="7E7E7E"/>
                </a:solidFill>
                <a:latin typeface="Arial"/>
                <a:cs typeface="Arial"/>
              </a:rPr>
              <a:t> </a:t>
            </a:r>
            <a:r>
              <a:rPr sz="1800" dirty="0">
                <a:solidFill>
                  <a:srgbClr val="7E7E7E"/>
                </a:solidFill>
                <a:latin typeface="Arial"/>
                <a:cs typeface="Arial"/>
              </a:rPr>
              <a:t>koldioxidutsläpp</a:t>
            </a:r>
            <a:r>
              <a:rPr sz="1800" spc="5" dirty="0">
                <a:solidFill>
                  <a:srgbClr val="7E7E7E"/>
                </a:solidFill>
                <a:latin typeface="Arial"/>
                <a:cs typeface="Arial"/>
              </a:rPr>
              <a:t> </a:t>
            </a:r>
            <a:r>
              <a:rPr sz="1800" dirty="0">
                <a:solidFill>
                  <a:srgbClr val="7E7E7E"/>
                </a:solidFill>
                <a:latin typeface="Arial"/>
                <a:cs typeface="Arial"/>
              </a:rPr>
              <a:t>i</a:t>
            </a:r>
            <a:r>
              <a:rPr sz="1800" spc="-30" dirty="0">
                <a:solidFill>
                  <a:srgbClr val="7E7E7E"/>
                </a:solidFill>
                <a:latin typeface="Arial"/>
                <a:cs typeface="Arial"/>
              </a:rPr>
              <a:t> </a:t>
            </a:r>
            <a:r>
              <a:rPr sz="1800" spc="-10" dirty="0">
                <a:solidFill>
                  <a:srgbClr val="7E7E7E"/>
                </a:solidFill>
                <a:latin typeface="Arial"/>
                <a:cs typeface="Arial"/>
              </a:rPr>
              <a:t>Sverige</a:t>
            </a:r>
            <a:endParaRPr sz="1800" dirty="0">
              <a:latin typeface="Arial"/>
              <a:cs typeface="Arial"/>
            </a:endParaRPr>
          </a:p>
        </p:txBody>
      </p:sp>
      <p:pic>
        <p:nvPicPr>
          <p:cNvPr id="12" name="object 12"/>
          <p:cNvPicPr/>
          <p:nvPr/>
        </p:nvPicPr>
        <p:blipFill>
          <a:blip r:embed="rId6" cstate="email">
            <a:extLst>
              <a:ext uri="{28A0092B-C50C-407E-A947-70E740481C1C}">
                <a14:useLocalDpi xmlns:a14="http://schemas.microsoft.com/office/drawing/2010/main"/>
              </a:ext>
            </a:extLst>
          </a:blip>
          <a:stretch>
            <a:fillRect/>
          </a:stretch>
        </p:blipFill>
        <p:spPr>
          <a:xfrm>
            <a:off x="6312408" y="749808"/>
            <a:ext cx="5140451" cy="3442716"/>
          </a:xfrm>
          <a:prstGeom prst="rect">
            <a:avLst/>
          </a:prstGeom>
        </p:spPr>
      </p:pic>
      <p:pic>
        <p:nvPicPr>
          <p:cNvPr id="13" name="object 13"/>
          <p:cNvPicPr/>
          <p:nvPr/>
        </p:nvPicPr>
        <p:blipFill>
          <a:blip r:embed="rId7" cstate="email">
            <a:extLst>
              <a:ext uri="{28A0092B-C50C-407E-A947-70E740481C1C}">
                <a14:useLocalDpi xmlns:a14="http://schemas.microsoft.com/office/drawing/2010/main"/>
              </a:ext>
            </a:extLst>
          </a:blip>
          <a:stretch>
            <a:fillRect/>
          </a:stretch>
        </p:blipFill>
        <p:spPr>
          <a:xfrm>
            <a:off x="7251192" y="4285488"/>
            <a:ext cx="3845052" cy="239268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11396471" y="5911596"/>
            <a:ext cx="542544" cy="697991"/>
          </a:xfrm>
          <a:prstGeom prst="rect">
            <a:avLst/>
          </a:prstGeom>
        </p:spPr>
      </p:pic>
      <p:sp>
        <p:nvSpPr>
          <p:cNvPr id="3" name="object 3"/>
          <p:cNvSpPr/>
          <p:nvPr/>
        </p:nvSpPr>
        <p:spPr>
          <a:xfrm>
            <a:off x="0" y="1252727"/>
            <a:ext cx="12192000" cy="0"/>
          </a:xfrm>
          <a:custGeom>
            <a:avLst/>
            <a:gdLst/>
            <a:ahLst/>
            <a:cxnLst/>
            <a:rect l="l" t="t" r="r" b="b"/>
            <a:pathLst>
              <a:path w="12192000">
                <a:moveTo>
                  <a:pt x="0" y="0"/>
                </a:moveTo>
                <a:lnTo>
                  <a:pt x="12192000" y="0"/>
                </a:lnTo>
              </a:path>
            </a:pathLst>
          </a:custGeom>
          <a:ln w="76200">
            <a:solidFill>
              <a:srgbClr val="008A93"/>
            </a:solidFill>
          </a:ln>
        </p:spPr>
        <p:txBody>
          <a:bodyPr wrap="square" lIns="0" tIns="0" rIns="0" bIns="0" rtlCol="0"/>
          <a:lstStyle/>
          <a:p>
            <a:endParaRPr/>
          </a:p>
        </p:txBody>
      </p:sp>
      <p:sp>
        <p:nvSpPr>
          <p:cNvPr id="4" name="object 4"/>
          <p:cNvSpPr txBox="1">
            <a:spLocks noGrp="1"/>
          </p:cNvSpPr>
          <p:nvPr>
            <p:ph type="title" idx="4294967295"/>
          </p:nvPr>
        </p:nvSpPr>
        <p:spPr>
          <a:xfrm>
            <a:off x="160774" y="276233"/>
            <a:ext cx="9371013" cy="804836"/>
          </a:xfrm>
          <a:prstGeom prst="rect">
            <a:avLst/>
          </a:prstGeom>
        </p:spPr>
        <p:txBody>
          <a:bodyPr vert="horz" wrap="square" lIns="0" tIns="60960" rIns="0" bIns="0" rtlCol="0">
            <a:spAutoFit/>
          </a:bodyPr>
          <a:lstStyle/>
          <a:p>
            <a:pPr marL="445770" marR="5080">
              <a:lnSpc>
                <a:spcPts val="3020"/>
              </a:lnSpc>
              <a:spcBef>
                <a:spcPts val="480"/>
              </a:spcBef>
            </a:pPr>
            <a:r>
              <a:rPr sz="2400" b="1" spc="80" dirty="0">
                <a:solidFill>
                  <a:schemeClr val="tx1"/>
                </a:solidFill>
                <a:latin typeface="Arial"/>
                <a:cs typeface="Arial"/>
              </a:rPr>
              <a:t>Världens och Sveriges mest använda byggmaterial – det finns flera anledningar till detta!</a:t>
            </a:r>
          </a:p>
        </p:txBody>
      </p:sp>
      <p:pic>
        <p:nvPicPr>
          <p:cNvPr id="5" name="object 5"/>
          <p:cNvPicPr/>
          <p:nvPr/>
        </p:nvPicPr>
        <p:blipFill>
          <a:blip r:embed="rId3" cstate="print"/>
          <a:stretch>
            <a:fillRect/>
          </a:stretch>
        </p:blipFill>
        <p:spPr>
          <a:xfrm>
            <a:off x="1386839" y="1740407"/>
            <a:ext cx="9086088" cy="458876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11396471" y="5911596"/>
            <a:ext cx="542544" cy="697991"/>
          </a:xfrm>
          <a:prstGeom prst="rect">
            <a:avLst/>
          </a:prstGeom>
        </p:spPr>
      </p:pic>
      <p:sp>
        <p:nvSpPr>
          <p:cNvPr id="3" name="object 3"/>
          <p:cNvSpPr/>
          <p:nvPr/>
        </p:nvSpPr>
        <p:spPr>
          <a:xfrm>
            <a:off x="0" y="1252727"/>
            <a:ext cx="12192000" cy="0"/>
          </a:xfrm>
          <a:custGeom>
            <a:avLst/>
            <a:gdLst/>
            <a:ahLst/>
            <a:cxnLst/>
            <a:rect l="l" t="t" r="r" b="b"/>
            <a:pathLst>
              <a:path w="12192000">
                <a:moveTo>
                  <a:pt x="0" y="0"/>
                </a:moveTo>
                <a:lnTo>
                  <a:pt x="12192000" y="0"/>
                </a:lnTo>
              </a:path>
            </a:pathLst>
          </a:custGeom>
          <a:ln w="76200">
            <a:solidFill>
              <a:srgbClr val="008A93"/>
            </a:solidFill>
          </a:ln>
        </p:spPr>
        <p:txBody>
          <a:bodyPr wrap="square" lIns="0" tIns="0" rIns="0" bIns="0" rtlCol="0"/>
          <a:lstStyle/>
          <a:p>
            <a:endParaRPr/>
          </a:p>
        </p:txBody>
      </p:sp>
      <p:sp>
        <p:nvSpPr>
          <p:cNvPr id="4" name="object 4"/>
          <p:cNvSpPr txBox="1">
            <a:spLocks noGrp="1"/>
          </p:cNvSpPr>
          <p:nvPr>
            <p:ph type="title"/>
          </p:nvPr>
        </p:nvSpPr>
        <p:spPr>
          <a:xfrm>
            <a:off x="617137" y="-75362"/>
            <a:ext cx="9371646" cy="1121588"/>
          </a:xfrm>
          <a:prstGeom prst="rect">
            <a:avLst/>
          </a:prstGeom>
        </p:spPr>
        <p:txBody>
          <a:bodyPr vert="horz" wrap="square" lIns="0" tIns="15875" rIns="0" bIns="0" rtlCol="0">
            <a:spAutoFit/>
          </a:bodyPr>
          <a:lstStyle/>
          <a:p>
            <a:pPr marL="445770">
              <a:lnSpc>
                <a:spcPct val="100000"/>
              </a:lnSpc>
              <a:spcBef>
                <a:spcPts val="125"/>
              </a:spcBef>
            </a:pPr>
            <a:r>
              <a:rPr sz="4250" spc="80" dirty="0"/>
              <a:t>Stommaterial,</a:t>
            </a:r>
            <a:r>
              <a:rPr sz="4250" spc="-130" dirty="0"/>
              <a:t> </a:t>
            </a:r>
            <a:r>
              <a:rPr sz="4250" spc="235" dirty="0"/>
              <a:t>andel</a:t>
            </a:r>
            <a:r>
              <a:rPr sz="4250" spc="-95" dirty="0"/>
              <a:t> </a:t>
            </a:r>
            <a:r>
              <a:rPr sz="4250" spc="165" dirty="0"/>
              <a:t>procent</a:t>
            </a:r>
            <a:endParaRPr sz="4250" dirty="0"/>
          </a:p>
        </p:txBody>
      </p:sp>
      <p:sp>
        <p:nvSpPr>
          <p:cNvPr id="5" name="object 5"/>
          <p:cNvSpPr/>
          <p:nvPr/>
        </p:nvSpPr>
        <p:spPr>
          <a:xfrm>
            <a:off x="1516380" y="4442459"/>
            <a:ext cx="9036050" cy="0"/>
          </a:xfrm>
          <a:custGeom>
            <a:avLst/>
            <a:gdLst/>
            <a:ahLst/>
            <a:cxnLst/>
            <a:rect l="l" t="t" r="r" b="b"/>
            <a:pathLst>
              <a:path w="9036050">
                <a:moveTo>
                  <a:pt x="0" y="0"/>
                </a:moveTo>
                <a:lnTo>
                  <a:pt x="9035796" y="0"/>
                </a:lnTo>
              </a:path>
            </a:pathLst>
          </a:custGeom>
          <a:ln w="9525">
            <a:solidFill>
              <a:srgbClr val="D9D9D9"/>
            </a:solidFill>
          </a:ln>
        </p:spPr>
        <p:txBody>
          <a:bodyPr wrap="square" lIns="0" tIns="0" rIns="0" bIns="0" rtlCol="0"/>
          <a:lstStyle/>
          <a:p>
            <a:endParaRPr/>
          </a:p>
        </p:txBody>
      </p:sp>
      <p:sp>
        <p:nvSpPr>
          <p:cNvPr id="6" name="object 6"/>
          <p:cNvSpPr/>
          <p:nvPr/>
        </p:nvSpPr>
        <p:spPr>
          <a:xfrm>
            <a:off x="1516380" y="4091940"/>
            <a:ext cx="9036050" cy="0"/>
          </a:xfrm>
          <a:custGeom>
            <a:avLst/>
            <a:gdLst/>
            <a:ahLst/>
            <a:cxnLst/>
            <a:rect l="l" t="t" r="r" b="b"/>
            <a:pathLst>
              <a:path w="9036050">
                <a:moveTo>
                  <a:pt x="0" y="0"/>
                </a:moveTo>
                <a:lnTo>
                  <a:pt x="9035796" y="0"/>
                </a:lnTo>
              </a:path>
            </a:pathLst>
          </a:custGeom>
          <a:ln w="9525">
            <a:solidFill>
              <a:srgbClr val="D9D9D9"/>
            </a:solidFill>
          </a:ln>
        </p:spPr>
        <p:txBody>
          <a:bodyPr wrap="square" lIns="0" tIns="0" rIns="0" bIns="0" rtlCol="0"/>
          <a:lstStyle/>
          <a:p>
            <a:endParaRPr/>
          </a:p>
        </p:txBody>
      </p:sp>
      <p:sp>
        <p:nvSpPr>
          <p:cNvPr id="7" name="object 7"/>
          <p:cNvSpPr/>
          <p:nvPr/>
        </p:nvSpPr>
        <p:spPr>
          <a:xfrm>
            <a:off x="1516380" y="3742944"/>
            <a:ext cx="9036050" cy="0"/>
          </a:xfrm>
          <a:custGeom>
            <a:avLst/>
            <a:gdLst/>
            <a:ahLst/>
            <a:cxnLst/>
            <a:rect l="l" t="t" r="r" b="b"/>
            <a:pathLst>
              <a:path w="9036050">
                <a:moveTo>
                  <a:pt x="0" y="0"/>
                </a:moveTo>
                <a:lnTo>
                  <a:pt x="9035796" y="0"/>
                </a:lnTo>
              </a:path>
            </a:pathLst>
          </a:custGeom>
          <a:ln w="9525">
            <a:solidFill>
              <a:srgbClr val="D9D9D9"/>
            </a:solidFill>
          </a:ln>
        </p:spPr>
        <p:txBody>
          <a:bodyPr wrap="square" lIns="0" tIns="0" rIns="0" bIns="0" rtlCol="0"/>
          <a:lstStyle/>
          <a:p>
            <a:endParaRPr/>
          </a:p>
        </p:txBody>
      </p:sp>
      <p:sp>
        <p:nvSpPr>
          <p:cNvPr id="8" name="object 8"/>
          <p:cNvSpPr/>
          <p:nvPr/>
        </p:nvSpPr>
        <p:spPr>
          <a:xfrm>
            <a:off x="1516380" y="3392423"/>
            <a:ext cx="9036050" cy="0"/>
          </a:xfrm>
          <a:custGeom>
            <a:avLst/>
            <a:gdLst/>
            <a:ahLst/>
            <a:cxnLst/>
            <a:rect l="l" t="t" r="r" b="b"/>
            <a:pathLst>
              <a:path w="9036050">
                <a:moveTo>
                  <a:pt x="0" y="0"/>
                </a:moveTo>
                <a:lnTo>
                  <a:pt x="9035796" y="0"/>
                </a:lnTo>
              </a:path>
            </a:pathLst>
          </a:custGeom>
          <a:ln w="9525">
            <a:solidFill>
              <a:srgbClr val="D9D9D9"/>
            </a:solidFill>
          </a:ln>
        </p:spPr>
        <p:txBody>
          <a:bodyPr wrap="square" lIns="0" tIns="0" rIns="0" bIns="0" rtlCol="0"/>
          <a:lstStyle/>
          <a:p>
            <a:endParaRPr/>
          </a:p>
        </p:txBody>
      </p:sp>
      <p:sp>
        <p:nvSpPr>
          <p:cNvPr id="9" name="object 9"/>
          <p:cNvSpPr/>
          <p:nvPr/>
        </p:nvSpPr>
        <p:spPr>
          <a:xfrm>
            <a:off x="1516380" y="3043427"/>
            <a:ext cx="9036050" cy="0"/>
          </a:xfrm>
          <a:custGeom>
            <a:avLst/>
            <a:gdLst/>
            <a:ahLst/>
            <a:cxnLst/>
            <a:rect l="l" t="t" r="r" b="b"/>
            <a:pathLst>
              <a:path w="9036050">
                <a:moveTo>
                  <a:pt x="0" y="0"/>
                </a:moveTo>
                <a:lnTo>
                  <a:pt x="9035796" y="0"/>
                </a:lnTo>
              </a:path>
            </a:pathLst>
          </a:custGeom>
          <a:ln w="9525">
            <a:solidFill>
              <a:srgbClr val="D9D9D9"/>
            </a:solidFill>
          </a:ln>
        </p:spPr>
        <p:txBody>
          <a:bodyPr wrap="square" lIns="0" tIns="0" rIns="0" bIns="0" rtlCol="0"/>
          <a:lstStyle/>
          <a:p>
            <a:endParaRPr/>
          </a:p>
        </p:txBody>
      </p:sp>
      <p:grpSp>
        <p:nvGrpSpPr>
          <p:cNvPr id="10" name="object 10"/>
          <p:cNvGrpSpPr/>
          <p:nvPr/>
        </p:nvGrpSpPr>
        <p:grpSpPr>
          <a:xfrm>
            <a:off x="1516380" y="2504122"/>
            <a:ext cx="9036050" cy="239395"/>
            <a:chOff x="1516380" y="2504122"/>
            <a:chExt cx="9036050" cy="239395"/>
          </a:xfrm>
        </p:grpSpPr>
        <p:sp>
          <p:nvSpPr>
            <p:cNvPr id="11" name="object 11"/>
            <p:cNvSpPr/>
            <p:nvPr/>
          </p:nvSpPr>
          <p:spPr>
            <a:xfrm>
              <a:off x="1516380" y="2692908"/>
              <a:ext cx="9036050" cy="0"/>
            </a:xfrm>
            <a:custGeom>
              <a:avLst/>
              <a:gdLst/>
              <a:ahLst/>
              <a:cxnLst/>
              <a:rect l="l" t="t" r="r" b="b"/>
              <a:pathLst>
                <a:path w="9036050">
                  <a:moveTo>
                    <a:pt x="0" y="0"/>
                  </a:moveTo>
                  <a:lnTo>
                    <a:pt x="9035796" y="0"/>
                  </a:lnTo>
                </a:path>
              </a:pathLst>
            </a:custGeom>
            <a:ln w="9525">
              <a:solidFill>
                <a:srgbClr val="D9D9D9"/>
              </a:solidFill>
            </a:ln>
          </p:spPr>
          <p:txBody>
            <a:bodyPr wrap="square" lIns="0" tIns="0" rIns="0" bIns="0" rtlCol="0"/>
            <a:lstStyle/>
            <a:p>
              <a:endParaRPr/>
            </a:p>
          </p:txBody>
        </p:sp>
        <p:sp>
          <p:nvSpPr>
            <p:cNvPr id="12" name="object 12"/>
            <p:cNvSpPr/>
            <p:nvPr/>
          </p:nvSpPr>
          <p:spPr>
            <a:xfrm>
              <a:off x="2420874" y="2518410"/>
              <a:ext cx="7228840" cy="210820"/>
            </a:xfrm>
            <a:custGeom>
              <a:avLst/>
              <a:gdLst/>
              <a:ahLst/>
              <a:cxnLst/>
              <a:rect l="l" t="t" r="r" b="b"/>
              <a:pathLst>
                <a:path w="7228840" h="210819">
                  <a:moveTo>
                    <a:pt x="0" y="0"/>
                  </a:moveTo>
                  <a:lnTo>
                    <a:pt x="1805939" y="0"/>
                  </a:lnTo>
                  <a:lnTo>
                    <a:pt x="3613404" y="210312"/>
                  </a:lnTo>
                  <a:lnTo>
                    <a:pt x="5420868" y="175260"/>
                  </a:lnTo>
                  <a:lnTo>
                    <a:pt x="7228332" y="105155"/>
                  </a:lnTo>
                </a:path>
              </a:pathLst>
            </a:custGeom>
            <a:ln w="28575">
              <a:solidFill>
                <a:srgbClr val="DF2251"/>
              </a:solidFill>
            </a:ln>
          </p:spPr>
          <p:txBody>
            <a:bodyPr wrap="square" lIns="0" tIns="0" rIns="0" bIns="0" rtlCol="0"/>
            <a:lstStyle/>
            <a:p>
              <a:endParaRPr/>
            </a:p>
          </p:txBody>
        </p:sp>
      </p:grpSp>
      <p:sp>
        <p:nvSpPr>
          <p:cNvPr id="13" name="object 13"/>
          <p:cNvSpPr/>
          <p:nvPr/>
        </p:nvSpPr>
        <p:spPr>
          <a:xfrm>
            <a:off x="1516380" y="2343911"/>
            <a:ext cx="9036050" cy="0"/>
          </a:xfrm>
          <a:custGeom>
            <a:avLst/>
            <a:gdLst/>
            <a:ahLst/>
            <a:cxnLst/>
            <a:rect l="l" t="t" r="r" b="b"/>
            <a:pathLst>
              <a:path w="9036050">
                <a:moveTo>
                  <a:pt x="0" y="0"/>
                </a:moveTo>
                <a:lnTo>
                  <a:pt x="9035796" y="0"/>
                </a:lnTo>
              </a:path>
            </a:pathLst>
          </a:custGeom>
          <a:ln w="9525">
            <a:solidFill>
              <a:srgbClr val="D9D9D9"/>
            </a:solidFill>
          </a:ln>
        </p:spPr>
        <p:txBody>
          <a:bodyPr wrap="square" lIns="0" tIns="0" rIns="0" bIns="0" rtlCol="0"/>
          <a:lstStyle/>
          <a:p>
            <a:endParaRPr/>
          </a:p>
        </p:txBody>
      </p:sp>
      <p:sp>
        <p:nvSpPr>
          <p:cNvPr id="14" name="object 14"/>
          <p:cNvSpPr/>
          <p:nvPr/>
        </p:nvSpPr>
        <p:spPr>
          <a:xfrm>
            <a:off x="1516380" y="1994916"/>
            <a:ext cx="9036050" cy="0"/>
          </a:xfrm>
          <a:custGeom>
            <a:avLst/>
            <a:gdLst/>
            <a:ahLst/>
            <a:cxnLst/>
            <a:rect l="l" t="t" r="r" b="b"/>
            <a:pathLst>
              <a:path w="9036050">
                <a:moveTo>
                  <a:pt x="0" y="0"/>
                </a:moveTo>
                <a:lnTo>
                  <a:pt x="9035796" y="0"/>
                </a:lnTo>
              </a:path>
            </a:pathLst>
          </a:custGeom>
          <a:ln w="9525">
            <a:solidFill>
              <a:srgbClr val="D9D9D9"/>
            </a:solidFill>
          </a:ln>
        </p:spPr>
        <p:txBody>
          <a:bodyPr wrap="square" lIns="0" tIns="0" rIns="0" bIns="0" rtlCol="0"/>
          <a:lstStyle/>
          <a:p>
            <a:endParaRPr/>
          </a:p>
        </p:txBody>
      </p:sp>
      <p:sp>
        <p:nvSpPr>
          <p:cNvPr id="15" name="object 15"/>
          <p:cNvSpPr/>
          <p:nvPr/>
        </p:nvSpPr>
        <p:spPr>
          <a:xfrm>
            <a:off x="2420873" y="4792217"/>
            <a:ext cx="7228840" cy="243840"/>
          </a:xfrm>
          <a:custGeom>
            <a:avLst/>
            <a:gdLst/>
            <a:ahLst/>
            <a:cxnLst/>
            <a:rect l="l" t="t" r="r" b="b"/>
            <a:pathLst>
              <a:path w="7228840" h="243839">
                <a:moveTo>
                  <a:pt x="0" y="243839"/>
                </a:moveTo>
                <a:lnTo>
                  <a:pt x="1805939" y="243839"/>
                </a:lnTo>
                <a:lnTo>
                  <a:pt x="3613404" y="0"/>
                </a:lnTo>
                <a:lnTo>
                  <a:pt x="5420868" y="35051"/>
                </a:lnTo>
                <a:lnTo>
                  <a:pt x="7228332" y="70103"/>
                </a:lnTo>
              </a:path>
            </a:pathLst>
          </a:custGeom>
          <a:ln w="28575">
            <a:solidFill>
              <a:srgbClr val="008A93"/>
            </a:solidFill>
          </a:ln>
        </p:spPr>
        <p:txBody>
          <a:bodyPr wrap="square" lIns="0" tIns="0" rIns="0" bIns="0" rtlCol="0"/>
          <a:lstStyle/>
          <a:p>
            <a:endParaRPr/>
          </a:p>
        </p:txBody>
      </p:sp>
      <p:graphicFrame>
        <p:nvGraphicFramePr>
          <p:cNvPr id="16" name="object 16"/>
          <p:cNvGraphicFramePr>
            <a:graphicFrameLocks noGrp="1"/>
          </p:cNvGraphicFramePr>
          <p:nvPr/>
        </p:nvGraphicFramePr>
        <p:xfrm>
          <a:off x="1516380" y="4791455"/>
          <a:ext cx="9035414" cy="1029970"/>
        </p:xfrm>
        <a:graphic>
          <a:graphicData uri="http://schemas.openxmlformats.org/drawingml/2006/table">
            <a:tbl>
              <a:tblPr firstRow="1" bandRow="1">
                <a:tableStyleId>{2D5ABB26-0587-4C30-8999-92F81FD0307C}</a:tableStyleId>
              </a:tblPr>
              <a:tblGrid>
                <a:gridCol w="1807845">
                  <a:extLst>
                    <a:ext uri="{9D8B030D-6E8A-4147-A177-3AD203B41FA5}">
                      <a16:colId xmlns:a16="http://schemas.microsoft.com/office/drawing/2014/main" val="20000"/>
                    </a:ext>
                  </a:extLst>
                </a:gridCol>
                <a:gridCol w="1807209">
                  <a:extLst>
                    <a:ext uri="{9D8B030D-6E8A-4147-A177-3AD203B41FA5}">
                      <a16:colId xmlns:a16="http://schemas.microsoft.com/office/drawing/2014/main" val="20001"/>
                    </a:ext>
                  </a:extLst>
                </a:gridCol>
                <a:gridCol w="1807210">
                  <a:extLst>
                    <a:ext uri="{9D8B030D-6E8A-4147-A177-3AD203B41FA5}">
                      <a16:colId xmlns:a16="http://schemas.microsoft.com/office/drawing/2014/main" val="20002"/>
                    </a:ext>
                  </a:extLst>
                </a:gridCol>
                <a:gridCol w="1807210">
                  <a:extLst>
                    <a:ext uri="{9D8B030D-6E8A-4147-A177-3AD203B41FA5}">
                      <a16:colId xmlns:a16="http://schemas.microsoft.com/office/drawing/2014/main" val="20003"/>
                    </a:ext>
                  </a:extLst>
                </a:gridCol>
                <a:gridCol w="1805940">
                  <a:extLst>
                    <a:ext uri="{9D8B030D-6E8A-4147-A177-3AD203B41FA5}">
                      <a16:colId xmlns:a16="http://schemas.microsoft.com/office/drawing/2014/main" val="20004"/>
                    </a:ext>
                  </a:extLst>
                </a:gridCol>
              </a:tblGrid>
              <a:tr h="349885">
                <a:tc gridSpan="3">
                  <a:txBody>
                    <a:bodyPr/>
                    <a:lstStyle/>
                    <a:p>
                      <a:pPr marR="792480" algn="r">
                        <a:lnSpc>
                          <a:spcPct val="100000"/>
                        </a:lnSpc>
                        <a:spcBef>
                          <a:spcPts val="690"/>
                        </a:spcBef>
                      </a:pPr>
                      <a:r>
                        <a:rPr sz="1400" spc="-25" dirty="0">
                          <a:latin typeface="Tahoma"/>
                          <a:cs typeface="Tahoma"/>
                        </a:rPr>
                        <a:t>20</a:t>
                      </a:r>
                      <a:endParaRPr sz="1400">
                        <a:latin typeface="Tahoma"/>
                        <a:cs typeface="Tahoma"/>
                      </a:endParaRPr>
                    </a:p>
                  </a:txBody>
                  <a:tcPr marL="0" marR="0" marT="87630" marB="0">
                    <a:lnT w="9525">
                      <a:solidFill>
                        <a:srgbClr val="D9D9D9"/>
                      </a:solidFill>
                      <a:prstDash val="solid"/>
                    </a:lnT>
                    <a:lnB w="9525">
                      <a:solidFill>
                        <a:srgbClr val="D9D9D9"/>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gn="ctr">
                        <a:lnSpc>
                          <a:spcPct val="100000"/>
                        </a:lnSpc>
                        <a:spcBef>
                          <a:spcPts val="965"/>
                        </a:spcBef>
                      </a:pPr>
                      <a:r>
                        <a:rPr sz="1400" spc="-25" dirty="0">
                          <a:latin typeface="Tahoma"/>
                          <a:cs typeface="Tahoma"/>
                        </a:rPr>
                        <a:t>19</a:t>
                      </a:r>
                      <a:endParaRPr sz="1400">
                        <a:latin typeface="Tahoma"/>
                        <a:cs typeface="Tahoma"/>
                      </a:endParaRPr>
                    </a:p>
                  </a:txBody>
                  <a:tcPr marL="0" marR="0" marT="122555" marB="0">
                    <a:lnT w="9525">
                      <a:solidFill>
                        <a:srgbClr val="D9D9D9"/>
                      </a:solidFill>
                      <a:prstDash val="solid"/>
                    </a:lnT>
                    <a:lnB w="9525">
                      <a:solidFill>
                        <a:srgbClr val="D9D9D9"/>
                      </a:solidFill>
                      <a:prstDash val="solid"/>
                    </a:lnB>
                  </a:tcPr>
                </a:tc>
                <a:tc>
                  <a:txBody>
                    <a:bodyPr/>
                    <a:lstStyle/>
                    <a:p>
                      <a:pPr algn="ctr">
                        <a:lnSpc>
                          <a:spcPts val="1420"/>
                        </a:lnSpc>
                        <a:spcBef>
                          <a:spcPts val="1240"/>
                        </a:spcBef>
                      </a:pPr>
                      <a:r>
                        <a:rPr sz="1400" spc="-25" dirty="0">
                          <a:latin typeface="Tahoma"/>
                          <a:cs typeface="Tahoma"/>
                        </a:rPr>
                        <a:t>18</a:t>
                      </a:r>
                      <a:endParaRPr sz="1400">
                        <a:latin typeface="Tahoma"/>
                        <a:cs typeface="Tahoma"/>
                      </a:endParaRPr>
                    </a:p>
                  </a:txBody>
                  <a:tcPr marL="0" marR="0" marT="157480" marB="0">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0"/>
                  </a:ext>
                </a:extLst>
              </a:tr>
              <a:tr h="348615">
                <a:tc>
                  <a:txBody>
                    <a:bodyPr/>
                    <a:lstStyle/>
                    <a:p>
                      <a:pPr algn="ctr">
                        <a:lnSpc>
                          <a:spcPts val="1540"/>
                        </a:lnSpc>
                      </a:pPr>
                      <a:r>
                        <a:rPr sz="1400" spc="-25" dirty="0">
                          <a:latin typeface="Tahoma"/>
                          <a:cs typeface="Tahoma"/>
                        </a:rPr>
                        <a:t>13</a:t>
                      </a:r>
                      <a:endParaRPr sz="1400">
                        <a:latin typeface="Tahoma"/>
                        <a:cs typeface="Tahoma"/>
                      </a:endParaRPr>
                    </a:p>
                  </a:txBody>
                  <a:tcPr marL="0" marR="0" marT="0" marB="0">
                    <a:lnT w="9525" cap="flat" cmpd="sng" algn="ctr">
                      <a:solidFill>
                        <a:srgbClr val="D9D9D9"/>
                      </a:solidFill>
                      <a:prstDash val="solid"/>
                      <a:round/>
                      <a:headEnd type="none" w="med" len="med"/>
                      <a:tailEnd type="none" w="med" len="med"/>
                    </a:lnT>
                    <a:lnB w="9525">
                      <a:solidFill>
                        <a:srgbClr val="D9D9D9"/>
                      </a:solidFill>
                      <a:prstDash val="solid"/>
                    </a:lnB>
                  </a:tcPr>
                </a:tc>
                <a:tc>
                  <a:txBody>
                    <a:bodyPr/>
                    <a:lstStyle/>
                    <a:p>
                      <a:pPr algn="ctr">
                        <a:lnSpc>
                          <a:spcPts val="1540"/>
                        </a:lnSpc>
                      </a:pPr>
                      <a:r>
                        <a:rPr sz="1400" spc="-25" dirty="0">
                          <a:latin typeface="Tahoma"/>
                          <a:cs typeface="Tahoma"/>
                        </a:rPr>
                        <a:t>13</a:t>
                      </a:r>
                      <a:endParaRPr sz="1400">
                        <a:latin typeface="Tahoma"/>
                        <a:cs typeface="Tahoma"/>
                      </a:endParaRPr>
                    </a:p>
                  </a:txBody>
                  <a:tcPr marL="0" marR="0" marT="0" marB="0">
                    <a:lnB w="9525">
                      <a:solidFill>
                        <a:srgbClr val="D9D9D9"/>
                      </a:solidFill>
                      <a:prstDash val="solid"/>
                    </a:lnB>
                  </a:tcPr>
                </a:tc>
                <a:tc>
                  <a:txBody>
                    <a:bodyPr/>
                    <a:lstStyle/>
                    <a:p>
                      <a:pPr>
                        <a:lnSpc>
                          <a:spcPct val="100000"/>
                        </a:lnSpc>
                      </a:pPr>
                      <a:endParaRPr sz="2100">
                        <a:latin typeface="Times New Roman"/>
                        <a:cs typeface="Times New Roman"/>
                      </a:endParaRPr>
                    </a:p>
                  </a:txBody>
                  <a:tcPr marL="0" marR="0" marT="0" marB="0">
                    <a:lnB w="9525">
                      <a:solidFill>
                        <a:srgbClr val="D9D9D9"/>
                      </a:solidFill>
                      <a:prstDash val="solid"/>
                    </a:lnB>
                  </a:tcPr>
                </a:tc>
                <a:tc>
                  <a:txBody>
                    <a:bodyPr/>
                    <a:lstStyle/>
                    <a:p>
                      <a:pPr>
                        <a:lnSpc>
                          <a:spcPct val="100000"/>
                        </a:lnSpc>
                      </a:pPr>
                      <a:endParaRPr sz="2100">
                        <a:latin typeface="Times New Roman"/>
                        <a:cs typeface="Times New Roman"/>
                      </a:endParaRPr>
                    </a:p>
                  </a:txBody>
                  <a:tcPr marL="0" marR="0" marT="0" marB="0">
                    <a:lnT w="9525" cap="flat" cmpd="sng" algn="ctr">
                      <a:solidFill>
                        <a:srgbClr val="D9D9D9"/>
                      </a:solidFill>
                      <a:prstDash val="solid"/>
                      <a:round/>
                      <a:headEnd type="none" w="med" len="med"/>
                      <a:tailEnd type="none" w="med" len="med"/>
                    </a:lnT>
                    <a:lnB w="9525">
                      <a:solidFill>
                        <a:srgbClr val="D9D9D9"/>
                      </a:solidFill>
                      <a:prstDash val="solid"/>
                    </a:lnB>
                  </a:tcPr>
                </a:tc>
                <a:tc>
                  <a:txBody>
                    <a:bodyPr/>
                    <a:lstStyle/>
                    <a:p>
                      <a:pPr>
                        <a:lnSpc>
                          <a:spcPct val="100000"/>
                        </a:lnSpc>
                      </a:pPr>
                      <a:endParaRPr sz="2100">
                        <a:latin typeface="Times New Roman"/>
                        <a:cs typeface="Times New Roman"/>
                      </a:endParaRPr>
                    </a:p>
                  </a:txBody>
                  <a:tcPr marL="0" marR="0" marT="0" marB="0">
                    <a:lnT w="9525" cap="flat" cmpd="sng" algn="ctr">
                      <a:solidFill>
                        <a:srgbClr val="D9D9D9"/>
                      </a:solidFill>
                      <a:prstDash val="solid"/>
                      <a:round/>
                      <a:headEnd type="none" w="med" len="med"/>
                      <a:tailEnd type="none" w="med" len="med"/>
                    </a:lnT>
                    <a:lnB w="9525">
                      <a:solidFill>
                        <a:srgbClr val="D9D9D9"/>
                      </a:solidFill>
                      <a:prstDash val="solid"/>
                    </a:lnB>
                  </a:tcPr>
                </a:tc>
                <a:extLst>
                  <a:ext uri="{0D108BD9-81ED-4DB2-BD59-A6C34878D82A}">
                    <a16:rowId xmlns:a16="http://schemas.microsoft.com/office/drawing/2014/main" val="10001"/>
                  </a:ext>
                </a:extLst>
              </a:tr>
              <a:tr h="331470">
                <a:tc>
                  <a:txBody>
                    <a:bodyPr/>
                    <a:lstStyle/>
                    <a:p>
                      <a:pPr marL="635" algn="ctr">
                        <a:lnSpc>
                          <a:spcPts val="1600"/>
                        </a:lnSpc>
                        <a:spcBef>
                          <a:spcPts val="910"/>
                        </a:spcBef>
                      </a:pPr>
                      <a:r>
                        <a:rPr sz="1400" spc="-20" dirty="0">
                          <a:latin typeface="Tahoma"/>
                          <a:cs typeface="Tahoma"/>
                        </a:rPr>
                        <a:t>2017</a:t>
                      </a:r>
                      <a:endParaRPr sz="1400">
                        <a:latin typeface="Tahoma"/>
                        <a:cs typeface="Tahoma"/>
                      </a:endParaRPr>
                    </a:p>
                  </a:txBody>
                  <a:tcPr marL="0" marR="0" marT="115570" marB="0">
                    <a:lnT w="9525">
                      <a:solidFill>
                        <a:srgbClr val="D9D9D9"/>
                      </a:solidFill>
                      <a:prstDash val="solid"/>
                    </a:lnT>
                  </a:tcPr>
                </a:tc>
                <a:tc>
                  <a:txBody>
                    <a:bodyPr/>
                    <a:lstStyle/>
                    <a:p>
                      <a:pPr algn="ctr">
                        <a:lnSpc>
                          <a:spcPts val="1600"/>
                        </a:lnSpc>
                        <a:spcBef>
                          <a:spcPts val="910"/>
                        </a:spcBef>
                      </a:pPr>
                      <a:r>
                        <a:rPr sz="1400" spc="-20" dirty="0">
                          <a:latin typeface="Tahoma"/>
                          <a:cs typeface="Tahoma"/>
                        </a:rPr>
                        <a:t>2018</a:t>
                      </a:r>
                      <a:endParaRPr sz="1400">
                        <a:latin typeface="Tahoma"/>
                        <a:cs typeface="Tahoma"/>
                      </a:endParaRPr>
                    </a:p>
                  </a:txBody>
                  <a:tcPr marL="0" marR="0" marT="115570" marB="0">
                    <a:lnT w="9525">
                      <a:solidFill>
                        <a:srgbClr val="D9D9D9"/>
                      </a:solidFill>
                      <a:prstDash val="solid"/>
                    </a:lnT>
                  </a:tcPr>
                </a:tc>
                <a:tc>
                  <a:txBody>
                    <a:bodyPr/>
                    <a:lstStyle/>
                    <a:p>
                      <a:pPr algn="ctr">
                        <a:lnSpc>
                          <a:spcPts val="1600"/>
                        </a:lnSpc>
                        <a:spcBef>
                          <a:spcPts val="910"/>
                        </a:spcBef>
                      </a:pPr>
                      <a:r>
                        <a:rPr sz="1400" spc="-20" dirty="0">
                          <a:latin typeface="Tahoma"/>
                          <a:cs typeface="Tahoma"/>
                        </a:rPr>
                        <a:t>2019</a:t>
                      </a:r>
                      <a:endParaRPr sz="1400">
                        <a:latin typeface="Tahoma"/>
                        <a:cs typeface="Tahoma"/>
                      </a:endParaRPr>
                    </a:p>
                  </a:txBody>
                  <a:tcPr marL="0" marR="0" marT="115570" marB="0">
                    <a:lnT w="9525">
                      <a:solidFill>
                        <a:srgbClr val="D9D9D9"/>
                      </a:solidFill>
                      <a:prstDash val="solid"/>
                    </a:lnT>
                  </a:tcPr>
                </a:tc>
                <a:tc>
                  <a:txBody>
                    <a:bodyPr/>
                    <a:lstStyle/>
                    <a:p>
                      <a:pPr algn="ctr">
                        <a:lnSpc>
                          <a:spcPts val="1600"/>
                        </a:lnSpc>
                        <a:spcBef>
                          <a:spcPts val="910"/>
                        </a:spcBef>
                      </a:pPr>
                      <a:r>
                        <a:rPr sz="1400" spc="-20" dirty="0">
                          <a:latin typeface="Tahoma"/>
                          <a:cs typeface="Tahoma"/>
                        </a:rPr>
                        <a:t>2020</a:t>
                      </a:r>
                      <a:endParaRPr sz="1400">
                        <a:latin typeface="Tahoma"/>
                        <a:cs typeface="Tahoma"/>
                      </a:endParaRPr>
                    </a:p>
                  </a:txBody>
                  <a:tcPr marL="0" marR="0" marT="115570" marB="0">
                    <a:lnT w="9525">
                      <a:solidFill>
                        <a:srgbClr val="D9D9D9"/>
                      </a:solidFill>
                      <a:prstDash val="solid"/>
                    </a:lnT>
                  </a:tcPr>
                </a:tc>
                <a:tc>
                  <a:txBody>
                    <a:bodyPr/>
                    <a:lstStyle/>
                    <a:p>
                      <a:pPr marL="1270" algn="ctr">
                        <a:lnSpc>
                          <a:spcPts val="1600"/>
                        </a:lnSpc>
                        <a:spcBef>
                          <a:spcPts val="910"/>
                        </a:spcBef>
                      </a:pPr>
                      <a:r>
                        <a:rPr sz="1400" spc="-20" dirty="0">
                          <a:latin typeface="Tahoma"/>
                          <a:cs typeface="Tahoma"/>
                        </a:rPr>
                        <a:t>2021</a:t>
                      </a:r>
                      <a:endParaRPr sz="1400">
                        <a:latin typeface="Tahoma"/>
                        <a:cs typeface="Tahoma"/>
                      </a:endParaRPr>
                    </a:p>
                  </a:txBody>
                  <a:tcPr marL="0" marR="0" marT="115570" marB="0">
                    <a:lnT w="9525">
                      <a:solidFill>
                        <a:srgbClr val="D9D9D9"/>
                      </a:solidFill>
                      <a:prstDash val="solid"/>
                    </a:lnT>
                  </a:tcPr>
                </a:tc>
                <a:extLst>
                  <a:ext uri="{0D108BD9-81ED-4DB2-BD59-A6C34878D82A}">
                    <a16:rowId xmlns:a16="http://schemas.microsoft.com/office/drawing/2014/main" val="10002"/>
                  </a:ext>
                </a:extLst>
              </a:tr>
            </a:tbl>
          </a:graphicData>
        </a:graphic>
      </p:graphicFrame>
      <p:sp>
        <p:nvSpPr>
          <p:cNvPr id="17" name="object 17"/>
          <p:cNvSpPr txBox="1"/>
          <p:nvPr/>
        </p:nvSpPr>
        <p:spPr>
          <a:xfrm>
            <a:off x="2303779" y="2201418"/>
            <a:ext cx="233045" cy="239395"/>
          </a:xfrm>
          <a:prstGeom prst="rect">
            <a:avLst/>
          </a:prstGeom>
        </p:spPr>
        <p:txBody>
          <a:bodyPr vert="horz" wrap="square" lIns="0" tIns="13335" rIns="0" bIns="0" rtlCol="0">
            <a:spAutoFit/>
          </a:bodyPr>
          <a:lstStyle/>
          <a:p>
            <a:pPr marL="12700">
              <a:lnSpc>
                <a:spcPct val="100000"/>
              </a:lnSpc>
              <a:spcBef>
                <a:spcPts val="105"/>
              </a:spcBef>
            </a:pPr>
            <a:r>
              <a:rPr sz="1400" spc="-25" dirty="0">
                <a:latin typeface="Tahoma"/>
                <a:cs typeface="Tahoma"/>
              </a:rPr>
              <a:t>85</a:t>
            </a:r>
            <a:endParaRPr sz="1400">
              <a:latin typeface="Tahoma"/>
              <a:cs typeface="Tahoma"/>
            </a:endParaRPr>
          </a:p>
        </p:txBody>
      </p:sp>
      <p:sp>
        <p:nvSpPr>
          <p:cNvPr id="18" name="object 18"/>
          <p:cNvSpPr txBox="1"/>
          <p:nvPr/>
        </p:nvSpPr>
        <p:spPr>
          <a:xfrm>
            <a:off x="4110990" y="2201418"/>
            <a:ext cx="233045" cy="239395"/>
          </a:xfrm>
          <a:prstGeom prst="rect">
            <a:avLst/>
          </a:prstGeom>
        </p:spPr>
        <p:txBody>
          <a:bodyPr vert="horz" wrap="square" lIns="0" tIns="13335" rIns="0" bIns="0" rtlCol="0">
            <a:spAutoFit/>
          </a:bodyPr>
          <a:lstStyle/>
          <a:p>
            <a:pPr marL="12700">
              <a:lnSpc>
                <a:spcPct val="100000"/>
              </a:lnSpc>
              <a:spcBef>
                <a:spcPts val="105"/>
              </a:spcBef>
            </a:pPr>
            <a:r>
              <a:rPr sz="1400" spc="-25" dirty="0">
                <a:latin typeface="Tahoma"/>
                <a:cs typeface="Tahoma"/>
              </a:rPr>
              <a:t>85</a:t>
            </a:r>
            <a:endParaRPr sz="1400">
              <a:latin typeface="Tahoma"/>
              <a:cs typeface="Tahoma"/>
            </a:endParaRPr>
          </a:p>
        </p:txBody>
      </p:sp>
      <p:sp>
        <p:nvSpPr>
          <p:cNvPr id="19" name="object 19"/>
          <p:cNvSpPr txBox="1"/>
          <p:nvPr/>
        </p:nvSpPr>
        <p:spPr>
          <a:xfrm>
            <a:off x="5918453" y="2411095"/>
            <a:ext cx="233045" cy="239395"/>
          </a:xfrm>
          <a:prstGeom prst="rect">
            <a:avLst/>
          </a:prstGeom>
        </p:spPr>
        <p:txBody>
          <a:bodyPr vert="horz" wrap="square" lIns="0" tIns="13335" rIns="0" bIns="0" rtlCol="0">
            <a:spAutoFit/>
          </a:bodyPr>
          <a:lstStyle/>
          <a:p>
            <a:pPr marL="12700">
              <a:lnSpc>
                <a:spcPct val="100000"/>
              </a:lnSpc>
              <a:spcBef>
                <a:spcPts val="105"/>
              </a:spcBef>
            </a:pPr>
            <a:r>
              <a:rPr sz="1400" spc="-25" dirty="0">
                <a:latin typeface="Tahoma"/>
                <a:cs typeface="Tahoma"/>
              </a:rPr>
              <a:t>79</a:t>
            </a:r>
            <a:endParaRPr sz="1400">
              <a:latin typeface="Tahoma"/>
              <a:cs typeface="Tahoma"/>
            </a:endParaRPr>
          </a:p>
        </p:txBody>
      </p:sp>
      <p:sp>
        <p:nvSpPr>
          <p:cNvPr id="20" name="object 20"/>
          <p:cNvSpPr txBox="1"/>
          <p:nvPr/>
        </p:nvSpPr>
        <p:spPr>
          <a:xfrm>
            <a:off x="7725536" y="2376297"/>
            <a:ext cx="233045" cy="239395"/>
          </a:xfrm>
          <a:prstGeom prst="rect">
            <a:avLst/>
          </a:prstGeom>
        </p:spPr>
        <p:txBody>
          <a:bodyPr vert="horz" wrap="square" lIns="0" tIns="13335" rIns="0" bIns="0" rtlCol="0">
            <a:spAutoFit/>
          </a:bodyPr>
          <a:lstStyle/>
          <a:p>
            <a:pPr marL="12700">
              <a:lnSpc>
                <a:spcPct val="100000"/>
              </a:lnSpc>
              <a:spcBef>
                <a:spcPts val="105"/>
              </a:spcBef>
            </a:pPr>
            <a:r>
              <a:rPr sz="1400" spc="-25" dirty="0">
                <a:latin typeface="Tahoma"/>
                <a:cs typeface="Tahoma"/>
              </a:rPr>
              <a:t>80</a:t>
            </a:r>
            <a:endParaRPr sz="1400">
              <a:latin typeface="Tahoma"/>
              <a:cs typeface="Tahoma"/>
            </a:endParaRPr>
          </a:p>
        </p:txBody>
      </p:sp>
      <p:sp>
        <p:nvSpPr>
          <p:cNvPr id="21" name="object 21"/>
          <p:cNvSpPr txBox="1"/>
          <p:nvPr/>
        </p:nvSpPr>
        <p:spPr>
          <a:xfrm>
            <a:off x="9532746" y="2306193"/>
            <a:ext cx="233045" cy="239395"/>
          </a:xfrm>
          <a:prstGeom prst="rect">
            <a:avLst/>
          </a:prstGeom>
        </p:spPr>
        <p:txBody>
          <a:bodyPr vert="horz" wrap="square" lIns="0" tIns="13335" rIns="0" bIns="0" rtlCol="0">
            <a:spAutoFit/>
          </a:bodyPr>
          <a:lstStyle/>
          <a:p>
            <a:pPr marL="12700">
              <a:lnSpc>
                <a:spcPct val="100000"/>
              </a:lnSpc>
              <a:spcBef>
                <a:spcPts val="105"/>
              </a:spcBef>
            </a:pPr>
            <a:r>
              <a:rPr sz="1400" spc="-25" dirty="0">
                <a:latin typeface="Tahoma"/>
                <a:cs typeface="Tahoma"/>
              </a:rPr>
              <a:t>82</a:t>
            </a:r>
            <a:endParaRPr sz="1400">
              <a:latin typeface="Tahoma"/>
              <a:cs typeface="Tahoma"/>
            </a:endParaRPr>
          </a:p>
        </p:txBody>
      </p:sp>
      <p:sp>
        <p:nvSpPr>
          <p:cNvPr id="22" name="object 22"/>
          <p:cNvSpPr txBox="1"/>
          <p:nvPr/>
        </p:nvSpPr>
        <p:spPr>
          <a:xfrm>
            <a:off x="1030020" y="1863344"/>
            <a:ext cx="335915" cy="3737610"/>
          </a:xfrm>
          <a:prstGeom prst="rect">
            <a:avLst/>
          </a:prstGeom>
        </p:spPr>
        <p:txBody>
          <a:bodyPr vert="horz" wrap="square" lIns="0" tIns="13335" rIns="0" bIns="0" rtlCol="0">
            <a:spAutoFit/>
          </a:bodyPr>
          <a:lstStyle/>
          <a:p>
            <a:pPr marR="5715" algn="r">
              <a:lnSpc>
                <a:spcPct val="100000"/>
              </a:lnSpc>
              <a:spcBef>
                <a:spcPts val="105"/>
              </a:spcBef>
            </a:pPr>
            <a:r>
              <a:rPr sz="1400" spc="-25" dirty="0">
                <a:latin typeface="Tahoma"/>
                <a:cs typeface="Tahoma"/>
              </a:rPr>
              <a:t>100</a:t>
            </a:r>
            <a:endParaRPr sz="1400">
              <a:latin typeface="Tahoma"/>
              <a:cs typeface="Tahoma"/>
            </a:endParaRPr>
          </a:p>
          <a:p>
            <a:pPr marR="5080" algn="r">
              <a:lnSpc>
                <a:spcPct val="100000"/>
              </a:lnSpc>
              <a:spcBef>
                <a:spcPts val="1070"/>
              </a:spcBef>
            </a:pPr>
            <a:r>
              <a:rPr sz="1400" spc="-25" dirty="0">
                <a:latin typeface="Tahoma"/>
                <a:cs typeface="Tahoma"/>
              </a:rPr>
              <a:t>90</a:t>
            </a:r>
            <a:endParaRPr sz="1400">
              <a:latin typeface="Tahoma"/>
              <a:cs typeface="Tahoma"/>
            </a:endParaRPr>
          </a:p>
          <a:p>
            <a:pPr marR="5080" algn="r">
              <a:lnSpc>
                <a:spcPct val="100000"/>
              </a:lnSpc>
              <a:spcBef>
                <a:spcPts val="1075"/>
              </a:spcBef>
            </a:pPr>
            <a:r>
              <a:rPr sz="1400" spc="-25" dirty="0">
                <a:latin typeface="Tahoma"/>
                <a:cs typeface="Tahoma"/>
              </a:rPr>
              <a:t>80</a:t>
            </a:r>
            <a:endParaRPr sz="1400">
              <a:latin typeface="Tahoma"/>
              <a:cs typeface="Tahoma"/>
            </a:endParaRPr>
          </a:p>
          <a:p>
            <a:pPr marR="5080" algn="r">
              <a:lnSpc>
                <a:spcPct val="100000"/>
              </a:lnSpc>
              <a:spcBef>
                <a:spcPts val="1075"/>
              </a:spcBef>
            </a:pPr>
            <a:r>
              <a:rPr sz="1400" spc="-25" dirty="0">
                <a:latin typeface="Tahoma"/>
                <a:cs typeface="Tahoma"/>
              </a:rPr>
              <a:t>70</a:t>
            </a:r>
            <a:endParaRPr sz="1400">
              <a:latin typeface="Tahoma"/>
              <a:cs typeface="Tahoma"/>
            </a:endParaRPr>
          </a:p>
          <a:p>
            <a:pPr marR="5080" algn="r">
              <a:lnSpc>
                <a:spcPct val="100000"/>
              </a:lnSpc>
              <a:spcBef>
                <a:spcPts val="1075"/>
              </a:spcBef>
            </a:pPr>
            <a:r>
              <a:rPr sz="1400" spc="-25" dirty="0">
                <a:latin typeface="Tahoma"/>
                <a:cs typeface="Tahoma"/>
              </a:rPr>
              <a:t>60</a:t>
            </a:r>
            <a:endParaRPr sz="1400">
              <a:latin typeface="Tahoma"/>
              <a:cs typeface="Tahoma"/>
            </a:endParaRPr>
          </a:p>
          <a:p>
            <a:pPr marR="5080" algn="r">
              <a:lnSpc>
                <a:spcPct val="100000"/>
              </a:lnSpc>
              <a:spcBef>
                <a:spcPts val="1075"/>
              </a:spcBef>
            </a:pPr>
            <a:r>
              <a:rPr sz="1400" spc="-25" dirty="0">
                <a:latin typeface="Tahoma"/>
                <a:cs typeface="Tahoma"/>
              </a:rPr>
              <a:t>50</a:t>
            </a:r>
            <a:endParaRPr sz="1400">
              <a:latin typeface="Tahoma"/>
              <a:cs typeface="Tahoma"/>
            </a:endParaRPr>
          </a:p>
          <a:p>
            <a:pPr marR="5080" algn="r">
              <a:lnSpc>
                <a:spcPct val="100000"/>
              </a:lnSpc>
              <a:spcBef>
                <a:spcPts val="1070"/>
              </a:spcBef>
            </a:pPr>
            <a:r>
              <a:rPr sz="1400" spc="-25" dirty="0">
                <a:latin typeface="Tahoma"/>
                <a:cs typeface="Tahoma"/>
              </a:rPr>
              <a:t>40</a:t>
            </a:r>
            <a:endParaRPr sz="1400">
              <a:latin typeface="Tahoma"/>
              <a:cs typeface="Tahoma"/>
            </a:endParaRPr>
          </a:p>
          <a:p>
            <a:pPr marR="5080" algn="r">
              <a:lnSpc>
                <a:spcPct val="100000"/>
              </a:lnSpc>
              <a:spcBef>
                <a:spcPts val="1075"/>
              </a:spcBef>
            </a:pPr>
            <a:r>
              <a:rPr sz="1400" spc="-25" dirty="0">
                <a:latin typeface="Tahoma"/>
                <a:cs typeface="Tahoma"/>
              </a:rPr>
              <a:t>30</a:t>
            </a:r>
            <a:endParaRPr sz="1400">
              <a:latin typeface="Tahoma"/>
              <a:cs typeface="Tahoma"/>
            </a:endParaRPr>
          </a:p>
          <a:p>
            <a:pPr marR="5080" algn="r">
              <a:lnSpc>
                <a:spcPct val="100000"/>
              </a:lnSpc>
              <a:spcBef>
                <a:spcPts val="1075"/>
              </a:spcBef>
            </a:pPr>
            <a:r>
              <a:rPr sz="1400" spc="-25" dirty="0">
                <a:latin typeface="Tahoma"/>
                <a:cs typeface="Tahoma"/>
              </a:rPr>
              <a:t>20</a:t>
            </a:r>
            <a:endParaRPr sz="1400">
              <a:latin typeface="Tahoma"/>
              <a:cs typeface="Tahoma"/>
            </a:endParaRPr>
          </a:p>
          <a:p>
            <a:pPr marR="5080" algn="r">
              <a:lnSpc>
                <a:spcPct val="100000"/>
              </a:lnSpc>
              <a:spcBef>
                <a:spcPts val="1075"/>
              </a:spcBef>
            </a:pPr>
            <a:r>
              <a:rPr sz="1400" spc="-25" dirty="0">
                <a:latin typeface="Tahoma"/>
                <a:cs typeface="Tahoma"/>
              </a:rPr>
              <a:t>10</a:t>
            </a:r>
            <a:endParaRPr sz="1400">
              <a:latin typeface="Tahoma"/>
              <a:cs typeface="Tahoma"/>
            </a:endParaRPr>
          </a:p>
          <a:p>
            <a:pPr marR="5080" algn="r">
              <a:lnSpc>
                <a:spcPct val="100000"/>
              </a:lnSpc>
              <a:spcBef>
                <a:spcPts val="1075"/>
              </a:spcBef>
            </a:pPr>
            <a:r>
              <a:rPr sz="1400" spc="50" dirty="0">
                <a:latin typeface="Tahoma"/>
                <a:cs typeface="Tahoma"/>
              </a:rPr>
              <a:t>0</a:t>
            </a:r>
            <a:endParaRPr sz="1400">
              <a:latin typeface="Tahoma"/>
              <a:cs typeface="Tahoma"/>
            </a:endParaRPr>
          </a:p>
        </p:txBody>
      </p:sp>
      <p:sp>
        <p:nvSpPr>
          <p:cNvPr id="23" name="object 23"/>
          <p:cNvSpPr/>
          <p:nvPr/>
        </p:nvSpPr>
        <p:spPr>
          <a:xfrm>
            <a:off x="10751057" y="3720846"/>
            <a:ext cx="243840" cy="0"/>
          </a:xfrm>
          <a:custGeom>
            <a:avLst/>
            <a:gdLst/>
            <a:ahLst/>
            <a:cxnLst/>
            <a:rect l="l" t="t" r="r" b="b"/>
            <a:pathLst>
              <a:path w="243840">
                <a:moveTo>
                  <a:pt x="0" y="0"/>
                </a:moveTo>
                <a:lnTo>
                  <a:pt x="243840" y="0"/>
                </a:lnTo>
              </a:path>
            </a:pathLst>
          </a:custGeom>
          <a:ln w="28575">
            <a:solidFill>
              <a:srgbClr val="008A93"/>
            </a:solidFill>
          </a:ln>
        </p:spPr>
        <p:txBody>
          <a:bodyPr wrap="square" lIns="0" tIns="0" rIns="0" bIns="0" rtlCol="0"/>
          <a:lstStyle/>
          <a:p>
            <a:endParaRPr/>
          </a:p>
        </p:txBody>
      </p:sp>
      <p:sp>
        <p:nvSpPr>
          <p:cNvPr id="24" name="object 24"/>
          <p:cNvSpPr txBox="1"/>
          <p:nvPr/>
        </p:nvSpPr>
        <p:spPr>
          <a:xfrm>
            <a:off x="11009121" y="3516604"/>
            <a:ext cx="589280" cy="600710"/>
          </a:xfrm>
          <a:prstGeom prst="rect">
            <a:avLst/>
          </a:prstGeom>
        </p:spPr>
        <p:txBody>
          <a:bodyPr vert="horz" wrap="square" lIns="0" tIns="12700" rIns="0" bIns="0" rtlCol="0">
            <a:spAutoFit/>
          </a:bodyPr>
          <a:lstStyle/>
          <a:p>
            <a:pPr marL="12700" marR="5080">
              <a:lnSpc>
                <a:spcPct val="134700"/>
              </a:lnSpc>
              <a:spcBef>
                <a:spcPts val="100"/>
              </a:spcBef>
            </a:pPr>
            <a:r>
              <a:rPr sz="1400" spc="-25" dirty="0">
                <a:latin typeface="Tahoma"/>
                <a:cs typeface="Tahoma"/>
              </a:rPr>
              <a:t>Trä </a:t>
            </a:r>
            <a:r>
              <a:rPr sz="1400" spc="-10" dirty="0">
                <a:latin typeface="Tahoma"/>
                <a:cs typeface="Tahoma"/>
              </a:rPr>
              <a:t>Betong</a:t>
            </a:r>
            <a:endParaRPr sz="1400">
              <a:latin typeface="Tahoma"/>
              <a:cs typeface="Tahoma"/>
            </a:endParaRPr>
          </a:p>
        </p:txBody>
      </p:sp>
      <p:sp>
        <p:nvSpPr>
          <p:cNvPr id="25" name="object 25"/>
          <p:cNvSpPr/>
          <p:nvPr/>
        </p:nvSpPr>
        <p:spPr>
          <a:xfrm>
            <a:off x="10751057" y="4007358"/>
            <a:ext cx="243840" cy="0"/>
          </a:xfrm>
          <a:custGeom>
            <a:avLst/>
            <a:gdLst/>
            <a:ahLst/>
            <a:cxnLst/>
            <a:rect l="l" t="t" r="r" b="b"/>
            <a:pathLst>
              <a:path w="243840">
                <a:moveTo>
                  <a:pt x="0" y="0"/>
                </a:moveTo>
                <a:lnTo>
                  <a:pt x="243840" y="0"/>
                </a:lnTo>
              </a:path>
            </a:pathLst>
          </a:custGeom>
          <a:ln w="28575">
            <a:solidFill>
              <a:srgbClr val="DF2251"/>
            </a:solidFill>
          </a:ln>
        </p:spPr>
        <p:txBody>
          <a:bodyPr wrap="square" lIns="0" tIns="0" rIns="0" bIns="0" rtlCol="0"/>
          <a:lstStyle/>
          <a: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497056" y="6163055"/>
            <a:ext cx="695325" cy="695325"/>
            <a:chOff x="11497056" y="6163055"/>
            <a:chExt cx="695325" cy="695325"/>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11641836" y="6204203"/>
              <a:ext cx="394716" cy="509016"/>
            </a:xfrm>
            <a:prstGeom prst="rect">
              <a:avLst/>
            </a:prstGeom>
          </p:spPr>
        </p:pic>
        <p:sp>
          <p:nvSpPr>
            <p:cNvPr id="4" name="object 4"/>
            <p:cNvSpPr/>
            <p:nvPr/>
          </p:nvSpPr>
          <p:spPr>
            <a:xfrm>
              <a:off x="11497056" y="6163055"/>
              <a:ext cx="695325" cy="695325"/>
            </a:xfrm>
            <a:custGeom>
              <a:avLst/>
              <a:gdLst/>
              <a:ahLst/>
              <a:cxnLst/>
              <a:rect l="l" t="t" r="r" b="b"/>
              <a:pathLst>
                <a:path w="695325" h="695325">
                  <a:moveTo>
                    <a:pt x="694944" y="0"/>
                  </a:moveTo>
                  <a:lnTo>
                    <a:pt x="0" y="0"/>
                  </a:lnTo>
                  <a:lnTo>
                    <a:pt x="0" y="694944"/>
                  </a:lnTo>
                  <a:lnTo>
                    <a:pt x="694944" y="694944"/>
                  </a:lnTo>
                  <a:lnTo>
                    <a:pt x="694944" y="0"/>
                  </a:lnTo>
                  <a:close/>
                </a:path>
              </a:pathLst>
            </a:custGeom>
            <a:solidFill>
              <a:srgbClr val="FFFFFF"/>
            </a:solidFill>
          </p:spPr>
          <p:txBody>
            <a:bodyPr wrap="square" lIns="0" tIns="0" rIns="0" bIns="0" rtlCol="0"/>
            <a:lstStyle/>
            <a:p>
              <a:endParaRPr/>
            </a:p>
          </p:txBody>
        </p:sp>
        <p:sp>
          <p:nvSpPr>
            <p:cNvPr id="5" name="object 5"/>
            <p:cNvSpPr/>
            <p:nvPr/>
          </p:nvSpPr>
          <p:spPr>
            <a:xfrm>
              <a:off x="11963400" y="6374891"/>
              <a:ext cx="83820" cy="82550"/>
            </a:xfrm>
            <a:custGeom>
              <a:avLst/>
              <a:gdLst/>
              <a:ahLst/>
              <a:cxnLst/>
              <a:rect l="l" t="t" r="r" b="b"/>
              <a:pathLst>
                <a:path w="83820" h="82550">
                  <a:moveTo>
                    <a:pt x="83820" y="0"/>
                  </a:moveTo>
                  <a:lnTo>
                    <a:pt x="0" y="0"/>
                  </a:lnTo>
                  <a:lnTo>
                    <a:pt x="0" y="82296"/>
                  </a:lnTo>
                  <a:lnTo>
                    <a:pt x="83820" y="82296"/>
                  </a:lnTo>
                  <a:lnTo>
                    <a:pt x="83820" y="0"/>
                  </a:lnTo>
                  <a:close/>
                </a:path>
              </a:pathLst>
            </a:custGeom>
            <a:solidFill>
              <a:srgbClr val="BDBC00"/>
            </a:solidFill>
          </p:spPr>
          <p:txBody>
            <a:bodyPr wrap="square" lIns="0" tIns="0" rIns="0" bIns="0" rtlCol="0"/>
            <a:lstStyle/>
            <a:p>
              <a:endParaRPr/>
            </a:p>
          </p:txBody>
        </p:sp>
      </p:grpSp>
      <p:sp>
        <p:nvSpPr>
          <p:cNvPr id="6" name="object 6"/>
          <p:cNvSpPr txBox="1"/>
          <p:nvPr/>
        </p:nvSpPr>
        <p:spPr>
          <a:xfrm>
            <a:off x="538378" y="6532574"/>
            <a:ext cx="95885" cy="177800"/>
          </a:xfrm>
          <a:prstGeom prst="rect">
            <a:avLst/>
          </a:prstGeom>
        </p:spPr>
        <p:txBody>
          <a:bodyPr vert="horz" wrap="square" lIns="0" tIns="12065" rIns="0" bIns="0" rtlCol="0">
            <a:spAutoFit/>
          </a:bodyPr>
          <a:lstStyle/>
          <a:p>
            <a:pPr marL="12700">
              <a:lnSpc>
                <a:spcPct val="100000"/>
              </a:lnSpc>
              <a:spcBef>
                <a:spcPts val="95"/>
              </a:spcBef>
            </a:pPr>
            <a:r>
              <a:rPr sz="1000" b="1" spc="-5" dirty="0">
                <a:solidFill>
                  <a:srgbClr val="888888"/>
                </a:solidFill>
                <a:latin typeface="Arial"/>
                <a:cs typeface="Arial"/>
              </a:rPr>
              <a:t>6</a:t>
            </a:r>
            <a:endParaRPr sz="1000">
              <a:latin typeface="Arial"/>
              <a:cs typeface="Arial"/>
            </a:endParaRPr>
          </a:p>
        </p:txBody>
      </p:sp>
      <p:sp>
        <p:nvSpPr>
          <p:cNvPr id="7" name="object 7"/>
          <p:cNvSpPr txBox="1">
            <a:spLocks noGrp="1"/>
          </p:cNvSpPr>
          <p:nvPr>
            <p:ph type="title"/>
          </p:nvPr>
        </p:nvSpPr>
        <p:spPr>
          <a:xfrm>
            <a:off x="514604" y="358520"/>
            <a:ext cx="3479800" cy="513715"/>
          </a:xfrm>
          <a:prstGeom prst="rect">
            <a:avLst/>
          </a:prstGeom>
        </p:spPr>
        <p:txBody>
          <a:bodyPr vert="horz" wrap="square" lIns="0" tIns="13335" rIns="0" bIns="0" rtlCol="0">
            <a:spAutoFit/>
          </a:bodyPr>
          <a:lstStyle/>
          <a:p>
            <a:pPr marL="12700">
              <a:lnSpc>
                <a:spcPct val="100000"/>
              </a:lnSpc>
              <a:spcBef>
                <a:spcPts val="105"/>
              </a:spcBef>
            </a:pPr>
            <a:r>
              <a:rPr sz="3200" b="0" spc="-10" dirty="0">
                <a:solidFill>
                  <a:srgbClr val="7E7E7E"/>
                </a:solidFill>
                <a:latin typeface="Arial"/>
                <a:cs typeface="Arial"/>
              </a:rPr>
              <a:t>Cementmarknaden</a:t>
            </a:r>
            <a:endParaRPr sz="3200">
              <a:latin typeface="Arial"/>
              <a:cs typeface="Arial"/>
            </a:endParaRPr>
          </a:p>
        </p:txBody>
      </p:sp>
      <p:grpSp>
        <p:nvGrpSpPr>
          <p:cNvPr id="8" name="object 8"/>
          <p:cNvGrpSpPr/>
          <p:nvPr/>
        </p:nvGrpSpPr>
        <p:grpSpPr>
          <a:xfrm>
            <a:off x="842668" y="326263"/>
            <a:ext cx="5752465" cy="5329555"/>
            <a:chOff x="842668" y="326263"/>
            <a:chExt cx="5752465" cy="5329555"/>
          </a:xfrm>
        </p:grpSpPr>
        <p:pic>
          <p:nvPicPr>
            <p:cNvPr id="9" name="object 9"/>
            <p:cNvPicPr/>
            <p:nvPr/>
          </p:nvPicPr>
          <p:blipFill>
            <a:blip r:embed="rId3" cstate="email">
              <a:extLst>
                <a:ext uri="{28A0092B-C50C-407E-A947-70E740481C1C}">
                  <a14:useLocalDpi xmlns:a14="http://schemas.microsoft.com/office/drawing/2010/main"/>
                </a:ext>
              </a:extLst>
            </a:blip>
            <a:stretch>
              <a:fillRect/>
            </a:stretch>
          </p:blipFill>
          <p:spPr>
            <a:xfrm>
              <a:off x="842668" y="964651"/>
              <a:ext cx="4757289" cy="4691084"/>
            </a:xfrm>
            <a:prstGeom prst="rect">
              <a:avLst/>
            </a:prstGeom>
          </p:spPr>
        </p:pic>
        <p:sp>
          <p:nvSpPr>
            <p:cNvPr id="10" name="object 10"/>
            <p:cNvSpPr/>
            <p:nvPr/>
          </p:nvSpPr>
          <p:spPr>
            <a:xfrm>
              <a:off x="5451220" y="332613"/>
              <a:ext cx="1137285" cy="648335"/>
            </a:xfrm>
            <a:custGeom>
              <a:avLst/>
              <a:gdLst/>
              <a:ahLst/>
              <a:cxnLst/>
              <a:rect l="l" t="t" r="r" b="b"/>
              <a:pathLst>
                <a:path w="1137284" h="648335">
                  <a:moveTo>
                    <a:pt x="966724" y="0"/>
                  </a:moveTo>
                  <a:lnTo>
                    <a:pt x="994282" y="57784"/>
                  </a:lnTo>
                  <a:lnTo>
                    <a:pt x="0" y="532637"/>
                  </a:lnTo>
                  <a:lnTo>
                    <a:pt x="55117" y="648080"/>
                  </a:lnTo>
                  <a:lnTo>
                    <a:pt x="1049401" y="173227"/>
                  </a:lnTo>
                  <a:lnTo>
                    <a:pt x="1076959" y="231012"/>
                  </a:lnTo>
                  <a:lnTo>
                    <a:pt x="1137284" y="60451"/>
                  </a:lnTo>
                  <a:lnTo>
                    <a:pt x="966724" y="0"/>
                  </a:lnTo>
                  <a:close/>
                </a:path>
              </a:pathLst>
            </a:custGeom>
            <a:solidFill>
              <a:srgbClr val="001F5F"/>
            </a:solidFill>
          </p:spPr>
          <p:txBody>
            <a:bodyPr wrap="square" lIns="0" tIns="0" rIns="0" bIns="0" rtlCol="0"/>
            <a:lstStyle/>
            <a:p>
              <a:endParaRPr/>
            </a:p>
          </p:txBody>
        </p:sp>
        <p:sp>
          <p:nvSpPr>
            <p:cNvPr id="11" name="object 11"/>
            <p:cNvSpPr/>
            <p:nvPr/>
          </p:nvSpPr>
          <p:spPr>
            <a:xfrm>
              <a:off x="5451220" y="332613"/>
              <a:ext cx="1137285" cy="648335"/>
            </a:xfrm>
            <a:custGeom>
              <a:avLst/>
              <a:gdLst/>
              <a:ahLst/>
              <a:cxnLst/>
              <a:rect l="l" t="t" r="r" b="b"/>
              <a:pathLst>
                <a:path w="1137284" h="648335">
                  <a:moveTo>
                    <a:pt x="0" y="532637"/>
                  </a:moveTo>
                  <a:lnTo>
                    <a:pt x="994282" y="57784"/>
                  </a:lnTo>
                  <a:lnTo>
                    <a:pt x="966724" y="0"/>
                  </a:lnTo>
                  <a:lnTo>
                    <a:pt x="1137284" y="60451"/>
                  </a:lnTo>
                  <a:lnTo>
                    <a:pt x="1076959" y="231012"/>
                  </a:lnTo>
                  <a:lnTo>
                    <a:pt x="1049401" y="173227"/>
                  </a:lnTo>
                  <a:lnTo>
                    <a:pt x="55117" y="648080"/>
                  </a:lnTo>
                  <a:lnTo>
                    <a:pt x="0" y="532637"/>
                  </a:lnTo>
                  <a:close/>
                </a:path>
              </a:pathLst>
            </a:custGeom>
            <a:ln w="12700">
              <a:solidFill>
                <a:srgbClr val="176996"/>
              </a:solidFill>
            </a:ln>
          </p:spPr>
          <p:txBody>
            <a:bodyPr wrap="square" lIns="0" tIns="0" rIns="0" bIns="0" rtlCol="0"/>
            <a:lstStyle/>
            <a:p>
              <a:endParaRPr/>
            </a:p>
          </p:txBody>
        </p:sp>
      </p:grpSp>
      <p:sp>
        <p:nvSpPr>
          <p:cNvPr id="12" name="object 12"/>
          <p:cNvSpPr txBox="1"/>
          <p:nvPr/>
        </p:nvSpPr>
        <p:spPr>
          <a:xfrm>
            <a:off x="926388" y="6158585"/>
            <a:ext cx="903351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Kina</a:t>
            </a:r>
            <a:r>
              <a:rPr sz="1800" spc="-20" dirty="0">
                <a:latin typeface="Arial"/>
                <a:cs typeface="Arial"/>
              </a:rPr>
              <a:t> </a:t>
            </a:r>
            <a:r>
              <a:rPr sz="1800" dirty="0">
                <a:latin typeface="Arial"/>
                <a:cs typeface="Arial"/>
              </a:rPr>
              <a:t>55%</a:t>
            </a:r>
            <a:r>
              <a:rPr sz="1800" spc="-25" dirty="0">
                <a:latin typeface="Arial"/>
                <a:cs typeface="Arial"/>
              </a:rPr>
              <a:t> </a:t>
            </a:r>
            <a:r>
              <a:rPr sz="1800" dirty="0">
                <a:latin typeface="Arial"/>
                <a:cs typeface="Arial"/>
              </a:rPr>
              <a:t>;</a:t>
            </a:r>
            <a:r>
              <a:rPr sz="1800" spc="-15" dirty="0">
                <a:latin typeface="Arial"/>
                <a:cs typeface="Arial"/>
              </a:rPr>
              <a:t> </a:t>
            </a:r>
            <a:r>
              <a:rPr sz="1800" dirty="0">
                <a:latin typeface="Arial"/>
                <a:cs typeface="Arial"/>
              </a:rPr>
              <a:t>Indien</a:t>
            </a:r>
            <a:r>
              <a:rPr sz="1800" spc="-20" dirty="0">
                <a:latin typeface="Arial"/>
                <a:cs typeface="Arial"/>
              </a:rPr>
              <a:t> </a:t>
            </a:r>
            <a:r>
              <a:rPr sz="1800" dirty="0">
                <a:latin typeface="Arial"/>
                <a:cs typeface="Arial"/>
              </a:rPr>
              <a:t>8%</a:t>
            </a:r>
            <a:r>
              <a:rPr sz="1800" spc="-30" dirty="0">
                <a:latin typeface="Arial"/>
                <a:cs typeface="Arial"/>
              </a:rPr>
              <a:t> </a:t>
            </a:r>
            <a:r>
              <a:rPr sz="1800" dirty="0">
                <a:latin typeface="Arial"/>
                <a:cs typeface="Arial"/>
              </a:rPr>
              <a:t>,</a:t>
            </a:r>
            <a:r>
              <a:rPr sz="1800" spc="-30" dirty="0">
                <a:latin typeface="Arial"/>
                <a:cs typeface="Arial"/>
              </a:rPr>
              <a:t> </a:t>
            </a:r>
            <a:r>
              <a:rPr sz="1800" dirty="0">
                <a:latin typeface="Arial"/>
                <a:cs typeface="Arial"/>
              </a:rPr>
              <a:t>EU</a:t>
            </a:r>
            <a:r>
              <a:rPr sz="1800" spc="-25" dirty="0">
                <a:latin typeface="Arial"/>
                <a:cs typeface="Arial"/>
              </a:rPr>
              <a:t> </a:t>
            </a:r>
            <a:r>
              <a:rPr sz="1800" dirty="0">
                <a:latin typeface="Arial"/>
                <a:cs typeface="Arial"/>
              </a:rPr>
              <a:t>3%</a:t>
            </a:r>
            <a:r>
              <a:rPr sz="1800" spc="-15" dirty="0">
                <a:latin typeface="Arial"/>
                <a:cs typeface="Arial"/>
              </a:rPr>
              <a:t> </a:t>
            </a:r>
            <a:r>
              <a:rPr sz="1800" dirty="0">
                <a:latin typeface="Arial"/>
                <a:cs typeface="Arial"/>
              </a:rPr>
              <a:t>,</a:t>
            </a:r>
            <a:r>
              <a:rPr sz="1800" spc="-25" dirty="0">
                <a:latin typeface="Arial"/>
                <a:cs typeface="Arial"/>
              </a:rPr>
              <a:t> </a:t>
            </a:r>
            <a:r>
              <a:rPr sz="1800" dirty="0">
                <a:latin typeface="Arial"/>
                <a:cs typeface="Arial"/>
              </a:rPr>
              <a:t>Sverige</a:t>
            </a:r>
            <a:r>
              <a:rPr sz="1800" spc="-15" dirty="0">
                <a:latin typeface="Arial"/>
                <a:cs typeface="Arial"/>
              </a:rPr>
              <a:t> </a:t>
            </a:r>
            <a:r>
              <a:rPr sz="1800" dirty="0">
                <a:latin typeface="Arial"/>
                <a:cs typeface="Arial"/>
              </a:rPr>
              <a:t>ca</a:t>
            </a:r>
            <a:r>
              <a:rPr sz="1800" spc="-25" dirty="0">
                <a:latin typeface="Arial"/>
                <a:cs typeface="Arial"/>
              </a:rPr>
              <a:t> </a:t>
            </a:r>
            <a:r>
              <a:rPr sz="1800" dirty="0">
                <a:latin typeface="Arial"/>
                <a:cs typeface="Arial"/>
              </a:rPr>
              <a:t>2.3</a:t>
            </a:r>
            <a:r>
              <a:rPr sz="1800" spc="-10" dirty="0">
                <a:latin typeface="Arial"/>
                <a:cs typeface="Arial"/>
              </a:rPr>
              <a:t> </a:t>
            </a:r>
            <a:r>
              <a:rPr sz="1800" dirty="0">
                <a:latin typeface="Arial"/>
                <a:cs typeface="Arial"/>
              </a:rPr>
              <a:t>Mt=</a:t>
            </a:r>
            <a:r>
              <a:rPr sz="1800" spc="-20" dirty="0">
                <a:latin typeface="Arial"/>
                <a:cs typeface="Arial"/>
              </a:rPr>
              <a:t> </a:t>
            </a:r>
            <a:r>
              <a:rPr sz="1800" dirty="0">
                <a:latin typeface="Arial"/>
                <a:cs typeface="Arial"/>
              </a:rPr>
              <a:t>0,05%</a:t>
            </a:r>
            <a:r>
              <a:rPr sz="1800" spc="-20" dirty="0">
                <a:latin typeface="Arial"/>
                <a:cs typeface="Arial"/>
              </a:rPr>
              <a:t> </a:t>
            </a:r>
            <a:r>
              <a:rPr sz="1800" dirty="0">
                <a:latin typeface="Arial"/>
                <a:cs typeface="Arial"/>
              </a:rPr>
              <a:t>av</a:t>
            </a:r>
            <a:r>
              <a:rPr sz="1800" spc="-25" dirty="0">
                <a:latin typeface="Arial"/>
                <a:cs typeface="Arial"/>
              </a:rPr>
              <a:t> </a:t>
            </a:r>
            <a:r>
              <a:rPr sz="1800" dirty="0">
                <a:latin typeface="Arial"/>
                <a:cs typeface="Arial"/>
              </a:rPr>
              <a:t>världens</a:t>
            </a:r>
            <a:r>
              <a:rPr sz="1800" spc="-10" dirty="0">
                <a:latin typeface="Arial"/>
                <a:cs typeface="Arial"/>
              </a:rPr>
              <a:t> cementproduktion</a:t>
            </a:r>
            <a:endParaRPr sz="1800">
              <a:latin typeface="Arial"/>
              <a:cs typeface="Arial"/>
            </a:endParaRPr>
          </a:p>
        </p:txBody>
      </p:sp>
      <p:grpSp>
        <p:nvGrpSpPr>
          <p:cNvPr id="13" name="object 13"/>
          <p:cNvGrpSpPr/>
          <p:nvPr/>
        </p:nvGrpSpPr>
        <p:grpSpPr>
          <a:xfrm>
            <a:off x="7054405" y="1342644"/>
            <a:ext cx="3110865" cy="2095500"/>
            <a:chOff x="7054405" y="1342644"/>
            <a:chExt cx="3110865" cy="2095500"/>
          </a:xfrm>
        </p:grpSpPr>
        <p:sp>
          <p:nvSpPr>
            <p:cNvPr id="14" name="object 14"/>
            <p:cNvSpPr/>
            <p:nvPr/>
          </p:nvSpPr>
          <p:spPr>
            <a:xfrm>
              <a:off x="7679436" y="1342644"/>
              <a:ext cx="2481580" cy="2095500"/>
            </a:xfrm>
            <a:custGeom>
              <a:avLst/>
              <a:gdLst/>
              <a:ahLst/>
              <a:cxnLst/>
              <a:rect l="l" t="t" r="r" b="b"/>
              <a:pathLst>
                <a:path w="2481579" h="2095500">
                  <a:moveTo>
                    <a:pt x="0" y="158495"/>
                  </a:moveTo>
                  <a:lnTo>
                    <a:pt x="0" y="2095500"/>
                  </a:lnTo>
                </a:path>
                <a:path w="2481579" h="2095500">
                  <a:moveTo>
                    <a:pt x="0" y="0"/>
                  </a:moveTo>
                  <a:lnTo>
                    <a:pt x="0" y="76200"/>
                  </a:lnTo>
                </a:path>
                <a:path w="2481579" h="2095500">
                  <a:moveTo>
                    <a:pt x="620268" y="158495"/>
                  </a:moveTo>
                  <a:lnTo>
                    <a:pt x="620268" y="2095500"/>
                  </a:lnTo>
                </a:path>
                <a:path w="2481579" h="2095500">
                  <a:moveTo>
                    <a:pt x="620268" y="0"/>
                  </a:moveTo>
                  <a:lnTo>
                    <a:pt x="620268" y="76200"/>
                  </a:lnTo>
                </a:path>
                <a:path w="2481579" h="2095500">
                  <a:moveTo>
                    <a:pt x="1240536" y="158495"/>
                  </a:moveTo>
                  <a:lnTo>
                    <a:pt x="1240536" y="2095500"/>
                  </a:lnTo>
                </a:path>
                <a:path w="2481579" h="2095500">
                  <a:moveTo>
                    <a:pt x="1240536" y="0"/>
                  </a:moveTo>
                  <a:lnTo>
                    <a:pt x="1240536" y="76200"/>
                  </a:lnTo>
                </a:path>
                <a:path w="2481579" h="2095500">
                  <a:moveTo>
                    <a:pt x="1860804" y="158495"/>
                  </a:moveTo>
                  <a:lnTo>
                    <a:pt x="1860804" y="2095500"/>
                  </a:lnTo>
                </a:path>
                <a:path w="2481579" h="2095500">
                  <a:moveTo>
                    <a:pt x="1860804" y="0"/>
                  </a:moveTo>
                  <a:lnTo>
                    <a:pt x="1860804" y="76200"/>
                  </a:lnTo>
                </a:path>
                <a:path w="2481579" h="2095500">
                  <a:moveTo>
                    <a:pt x="2481072" y="0"/>
                  </a:moveTo>
                  <a:lnTo>
                    <a:pt x="2481072" y="2095500"/>
                  </a:lnTo>
                </a:path>
              </a:pathLst>
            </a:custGeom>
            <a:ln w="9525">
              <a:solidFill>
                <a:srgbClr val="D9D9D9"/>
              </a:solidFill>
            </a:ln>
          </p:spPr>
          <p:txBody>
            <a:bodyPr wrap="square" lIns="0" tIns="0" rIns="0" bIns="0" rtlCol="0"/>
            <a:lstStyle/>
            <a:p>
              <a:endParaRPr/>
            </a:p>
          </p:txBody>
        </p:sp>
        <p:sp>
          <p:nvSpPr>
            <p:cNvPr id="15" name="object 15"/>
            <p:cNvSpPr/>
            <p:nvPr/>
          </p:nvSpPr>
          <p:spPr>
            <a:xfrm>
              <a:off x="7059168" y="1418843"/>
              <a:ext cx="3101340" cy="1945005"/>
            </a:xfrm>
            <a:custGeom>
              <a:avLst/>
              <a:gdLst/>
              <a:ahLst/>
              <a:cxnLst/>
              <a:rect l="l" t="t" r="r" b="b"/>
              <a:pathLst>
                <a:path w="3101340" h="1945004">
                  <a:moveTo>
                    <a:pt x="1524" y="1862328"/>
                  </a:moveTo>
                  <a:lnTo>
                    <a:pt x="0" y="1862328"/>
                  </a:lnTo>
                  <a:lnTo>
                    <a:pt x="0" y="1944624"/>
                  </a:lnTo>
                  <a:lnTo>
                    <a:pt x="1524" y="1944624"/>
                  </a:lnTo>
                  <a:lnTo>
                    <a:pt x="1524" y="1862328"/>
                  </a:lnTo>
                  <a:close/>
                </a:path>
                <a:path w="3101340" h="1945004">
                  <a:moveTo>
                    <a:pt x="6096" y="1629156"/>
                  </a:moveTo>
                  <a:lnTo>
                    <a:pt x="0" y="1629156"/>
                  </a:lnTo>
                  <a:lnTo>
                    <a:pt x="0" y="1711452"/>
                  </a:lnTo>
                  <a:lnTo>
                    <a:pt x="6096" y="1711452"/>
                  </a:lnTo>
                  <a:lnTo>
                    <a:pt x="6096" y="1629156"/>
                  </a:lnTo>
                  <a:close/>
                </a:path>
                <a:path w="3101340" h="1945004">
                  <a:moveTo>
                    <a:pt x="12192" y="1395984"/>
                  </a:moveTo>
                  <a:lnTo>
                    <a:pt x="0" y="1395984"/>
                  </a:lnTo>
                  <a:lnTo>
                    <a:pt x="0" y="1478280"/>
                  </a:lnTo>
                  <a:lnTo>
                    <a:pt x="12192" y="1478280"/>
                  </a:lnTo>
                  <a:lnTo>
                    <a:pt x="12192" y="1395984"/>
                  </a:lnTo>
                  <a:close/>
                </a:path>
                <a:path w="3101340" h="1945004">
                  <a:moveTo>
                    <a:pt x="12192" y="1162812"/>
                  </a:moveTo>
                  <a:lnTo>
                    <a:pt x="0" y="1162812"/>
                  </a:lnTo>
                  <a:lnTo>
                    <a:pt x="0" y="1246632"/>
                  </a:lnTo>
                  <a:lnTo>
                    <a:pt x="12192" y="1246632"/>
                  </a:lnTo>
                  <a:lnTo>
                    <a:pt x="12192" y="1162812"/>
                  </a:lnTo>
                  <a:close/>
                </a:path>
                <a:path w="3101340" h="1945004">
                  <a:moveTo>
                    <a:pt x="24384" y="931164"/>
                  </a:moveTo>
                  <a:lnTo>
                    <a:pt x="0" y="931164"/>
                  </a:lnTo>
                  <a:lnTo>
                    <a:pt x="0" y="1013460"/>
                  </a:lnTo>
                  <a:lnTo>
                    <a:pt x="24384" y="1013460"/>
                  </a:lnTo>
                  <a:lnTo>
                    <a:pt x="24384" y="931164"/>
                  </a:lnTo>
                  <a:close/>
                </a:path>
                <a:path w="3101340" h="1945004">
                  <a:moveTo>
                    <a:pt x="99060" y="697992"/>
                  </a:moveTo>
                  <a:lnTo>
                    <a:pt x="0" y="697992"/>
                  </a:lnTo>
                  <a:lnTo>
                    <a:pt x="0" y="780288"/>
                  </a:lnTo>
                  <a:lnTo>
                    <a:pt x="99060" y="780288"/>
                  </a:lnTo>
                  <a:lnTo>
                    <a:pt x="99060" y="697992"/>
                  </a:lnTo>
                  <a:close/>
                </a:path>
                <a:path w="3101340" h="1945004">
                  <a:moveTo>
                    <a:pt x="248412" y="464820"/>
                  </a:moveTo>
                  <a:lnTo>
                    <a:pt x="0" y="464820"/>
                  </a:lnTo>
                  <a:lnTo>
                    <a:pt x="0" y="547116"/>
                  </a:lnTo>
                  <a:lnTo>
                    <a:pt x="248412" y="547116"/>
                  </a:lnTo>
                  <a:lnTo>
                    <a:pt x="248412" y="464820"/>
                  </a:lnTo>
                  <a:close/>
                </a:path>
                <a:path w="3101340" h="1945004">
                  <a:moveTo>
                    <a:pt x="260604" y="233172"/>
                  </a:moveTo>
                  <a:lnTo>
                    <a:pt x="0" y="233172"/>
                  </a:lnTo>
                  <a:lnTo>
                    <a:pt x="0" y="315468"/>
                  </a:lnTo>
                  <a:lnTo>
                    <a:pt x="260604" y="315468"/>
                  </a:lnTo>
                  <a:lnTo>
                    <a:pt x="260604" y="233172"/>
                  </a:lnTo>
                  <a:close/>
                </a:path>
                <a:path w="3101340" h="1945004">
                  <a:moveTo>
                    <a:pt x="3101340" y="0"/>
                  </a:moveTo>
                  <a:lnTo>
                    <a:pt x="0" y="0"/>
                  </a:lnTo>
                  <a:lnTo>
                    <a:pt x="0" y="82296"/>
                  </a:lnTo>
                  <a:lnTo>
                    <a:pt x="3101340" y="82296"/>
                  </a:lnTo>
                  <a:lnTo>
                    <a:pt x="3101340" y="0"/>
                  </a:lnTo>
                  <a:close/>
                </a:path>
              </a:pathLst>
            </a:custGeom>
            <a:solidFill>
              <a:srgbClr val="BDBC00"/>
            </a:solidFill>
          </p:spPr>
          <p:txBody>
            <a:bodyPr wrap="square" lIns="0" tIns="0" rIns="0" bIns="0" rtlCol="0"/>
            <a:lstStyle/>
            <a:p>
              <a:endParaRPr/>
            </a:p>
          </p:txBody>
        </p:sp>
        <p:sp>
          <p:nvSpPr>
            <p:cNvPr id="16" name="object 16"/>
            <p:cNvSpPr/>
            <p:nvPr/>
          </p:nvSpPr>
          <p:spPr>
            <a:xfrm>
              <a:off x="7059168" y="1342644"/>
              <a:ext cx="0" cy="2095500"/>
            </a:xfrm>
            <a:custGeom>
              <a:avLst/>
              <a:gdLst/>
              <a:ahLst/>
              <a:cxnLst/>
              <a:rect l="l" t="t" r="r" b="b"/>
              <a:pathLst>
                <a:path h="2095500">
                  <a:moveTo>
                    <a:pt x="0" y="2095500"/>
                  </a:moveTo>
                  <a:lnTo>
                    <a:pt x="0" y="0"/>
                  </a:lnTo>
                </a:path>
              </a:pathLst>
            </a:custGeom>
            <a:ln w="9525">
              <a:solidFill>
                <a:srgbClr val="D9D9D9"/>
              </a:solidFill>
            </a:ln>
          </p:spPr>
          <p:txBody>
            <a:bodyPr wrap="square" lIns="0" tIns="0" rIns="0" bIns="0" rtlCol="0"/>
            <a:lstStyle/>
            <a:p>
              <a:endParaRPr/>
            </a:p>
          </p:txBody>
        </p:sp>
      </p:grpSp>
      <p:sp>
        <p:nvSpPr>
          <p:cNvPr id="17" name="object 17"/>
          <p:cNvSpPr/>
          <p:nvPr/>
        </p:nvSpPr>
        <p:spPr>
          <a:xfrm>
            <a:off x="10780776" y="1342644"/>
            <a:ext cx="0" cy="2095500"/>
          </a:xfrm>
          <a:custGeom>
            <a:avLst/>
            <a:gdLst/>
            <a:ahLst/>
            <a:cxnLst/>
            <a:rect l="l" t="t" r="r" b="b"/>
            <a:pathLst>
              <a:path h="2095500">
                <a:moveTo>
                  <a:pt x="0" y="0"/>
                </a:moveTo>
                <a:lnTo>
                  <a:pt x="0" y="2095500"/>
                </a:lnTo>
              </a:path>
            </a:pathLst>
          </a:custGeom>
          <a:ln w="9525">
            <a:solidFill>
              <a:srgbClr val="D9D9D9"/>
            </a:solidFill>
          </a:ln>
        </p:spPr>
        <p:txBody>
          <a:bodyPr wrap="square" lIns="0" tIns="0" rIns="0" bIns="0" rtlCol="0"/>
          <a:lstStyle/>
          <a:p>
            <a:endParaRPr/>
          </a:p>
        </p:txBody>
      </p:sp>
      <p:sp>
        <p:nvSpPr>
          <p:cNvPr id="18" name="object 18"/>
          <p:cNvSpPr txBox="1"/>
          <p:nvPr/>
        </p:nvSpPr>
        <p:spPr>
          <a:xfrm>
            <a:off x="7015733" y="3484879"/>
            <a:ext cx="8953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585858"/>
                </a:solidFill>
                <a:latin typeface="Arial"/>
                <a:cs typeface="Arial"/>
              </a:rPr>
              <a:t>0</a:t>
            </a:r>
            <a:endParaRPr sz="900">
              <a:latin typeface="Arial"/>
              <a:cs typeface="Arial"/>
            </a:endParaRPr>
          </a:p>
        </p:txBody>
      </p:sp>
      <p:sp>
        <p:nvSpPr>
          <p:cNvPr id="19" name="object 19"/>
          <p:cNvSpPr txBox="1"/>
          <p:nvPr/>
        </p:nvSpPr>
        <p:spPr>
          <a:xfrm>
            <a:off x="7540497" y="3484879"/>
            <a:ext cx="279400" cy="162560"/>
          </a:xfrm>
          <a:prstGeom prst="rect">
            <a:avLst/>
          </a:prstGeom>
        </p:spPr>
        <p:txBody>
          <a:bodyPr vert="horz" wrap="square" lIns="0" tIns="12700" rIns="0" bIns="0" rtlCol="0">
            <a:spAutoFit/>
          </a:bodyPr>
          <a:lstStyle/>
          <a:p>
            <a:pPr marL="12700">
              <a:lnSpc>
                <a:spcPct val="100000"/>
              </a:lnSpc>
              <a:spcBef>
                <a:spcPts val="100"/>
              </a:spcBef>
            </a:pPr>
            <a:r>
              <a:rPr sz="900" spc="-20" dirty="0">
                <a:solidFill>
                  <a:srgbClr val="585858"/>
                </a:solidFill>
                <a:latin typeface="Arial"/>
                <a:cs typeface="Arial"/>
              </a:rPr>
              <a:t>5000</a:t>
            </a:r>
            <a:endParaRPr sz="900">
              <a:latin typeface="Arial"/>
              <a:cs typeface="Arial"/>
            </a:endParaRPr>
          </a:p>
        </p:txBody>
      </p:sp>
      <p:sp>
        <p:nvSpPr>
          <p:cNvPr id="20" name="object 20"/>
          <p:cNvSpPr txBox="1"/>
          <p:nvPr/>
        </p:nvSpPr>
        <p:spPr>
          <a:xfrm>
            <a:off x="8129143" y="3484879"/>
            <a:ext cx="34353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585858"/>
                </a:solidFill>
                <a:latin typeface="Arial"/>
                <a:cs typeface="Arial"/>
              </a:rPr>
              <a:t>10000</a:t>
            </a:r>
            <a:endParaRPr sz="900">
              <a:latin typeface="Arial"/>
              <a:cs typeface="Arial"/>
            </a:endParaRPr>
          </a:p>
        </p:txBody>
      </p:sp>
      <p:sp>
        <p:nvSpPr>
          <p:cNvPr id="21" name="object 21"/>
          <p:cNvSpPr txBox="1"/>
          <p:nvPr/>
        </p:nvSpPr>
        <p:spPr>
          <a:xfrm>
            <a:off x="8749410" y="3484879"/>
            <a:ext cx="34353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585858"/>
                </a:solidFill>
                <a:latin typeface="Arial"/>
                <a:cs typeface="Arial"/>
              </a:rPr>
              <a:t>15000</a:t>
            </a:r>
            <a:endParaRPr sz="900">
              <a:latin typeface="Arial"/>
              <a:cs typeface="Arial"/>
            </a:endParaRPr>
          </a:p>
        </p:txBody>
      </p:sp>
      <p:sp>
        <p:nvSpPr>
          <p:cNvPr id="22" name="object 22"/>
          <p:cNvSpPr txBox="1"/>
          <p:nvPr/>
        </p:nvSpPr>
        <p:spPr>
          <a:xfrm>
            <a:off x="9369932" y="3484879"/>
            <a:ext cx="34353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585858"/>
                </a:solidFill>
                <a:latin typeface="Arial"/>
                <a:cs typeface="Arial"/>
              </a:rPr>
              <a:t>20000</a:t>
            </a:r>
            <a:endParaRPr sz="900">
              <a:latin typeface="Arial"/>
              <a:cs typeface="Arial"/>
            </a:endParaRPr>
          </a:p>
        </p:txBody>
      </p:sp>
      <p:sp>
        <p:nvSpPr>
          <p:cNvPr id="23" name="object 23"/>
          <p:cNvSpPr txBox="1"/>
          <p:nvPr/>
        </p:nvSpPr>
        <p:spPr>
          <a:xfrm>
            <a:off x="9990201" y="3484879"/>
            <a:ext cx="34353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585858"/>
                </a:solidFill>
                <a:latin typeface="Arial"/>
                <a:cs typeface="Arial"/>
              </a:rPr>
              <a:t>25000</a:t>
            </a:r>
            <a:endParaRPr sz="900">
              <a:latin typeface="Arial"/>
              <a:cs typeface="Arial"/>
            </a:endParaRPr>
          </a:p>
        </p:txBody>
      </p:sp>
      <p:sp>
        <p:nvSpPr>
          <p:cNvPr id="24" name="object 24"/>
          <p:cNvSpPr txBox="1"/>
          <p:nvPr/>
        </p:nvSpPr>
        <p:spPr>
          <a:xfrm>
            <a:off x="10610468" y="3484879"/>
            <a:ext cx="34353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585858"/>
                </a:solidFill>
                <a:latin typeface="Arial"/>
                <a:cs typeface="Arial"/>
              </a:rPr>
              <a:t>30000</a:t>
            </a:r>
            <a:endParaRPr sz="900">
              <a:latin typeface="Arial"/>
              <a:cs typeface="Arial"/>
            </a:endParaRPr>
          </a:p>
        </p:txBody>
      </p:sp>
      <p:sp>
        <p:nvSpPr>
          <p:cNvPr id="25" name="object 25"/>
          <p:cNvSpPr txBox="1"/>
          <p:nvPr/>
        </p:nvSpPr>
        <p:spPr>
          <a:xfrm>
            <a:off x="6415532" y="1369567"/>
            <a:ext cx="559435" cy="2025650"/>
          </a:xfrm>
          <a:prstGeom prst="rect">
            <a:avLst/>
          </a:prstGeom>
        </p:spPr>
        <p:txBody>
          <a:bodyPr vert="horz" wrap="square" lIns="0" tIns="12700" rIns="0" bIns="0" rtlCol="0">
            <a:spAutoFit/>
          </a:bodyPr>
          <a:lstStyle/>
          <a:p>
            <a:pPr marR="5080" algn="r">
              <a:lnSpc>
                <a:spcPct val="100000"/>
              </a:lnSpc>
              <a:spcBef>
                <a:spcPts val="100"/>
              </a:spcBef>
            </a:pPr>
            <a:r>
              <a:rPr sz="900" spc="-10" dirty="0">
                <a:solidFill>
                  <a:srgbClr val="585858"/>
                </a:solidFill>
                <a:latin typeface="Arial"/>
                <a:cs typeface="Arial"/>
              </a:rPr>
              <a:t>Betong</a:t>
            </a:r>
            <a:endParaRPr sz="900">
              <a:latin typeface="Arial"/>
              <a:cs typeface="Arial"/>
            </a:endParaRPr>
          </a:p>
          <a:p>
            <a:pPr marL="126364" marR="5080" indent="247650" algn="r">
              <a:lnSpc>
                <a:spcPct val="169700"/>
              </a:lnSpc>
            </a:pPr>
            <a:r>
              <a:rPr sz="900" spc="-25" dirty="0">
                <a:solidFill>
                  <a:srgbClr val="585858"/>
                </a:solidFill>
                <a:latin typeface="Arial"/>
                <a:cs typeface="Arial"/>
              </a:rPr>
              <a:t>Trä </a:t>
            </a:r>
            <a:r>
              <a:rPr sz="900" spc="-10" dirty="0">
                <a:solidFill>
                  <a:srgbClr val="585858"/>
                </a:solidFill>
                <a:latin typeface="Arial"/>
                <a:cs typeface="Arial"/>
              </a:rPr>
              <a:t>Keramik</a:t>
            </a:r>
            <a:endParaRPr sz="900">
              <a:latin typeface="Arial"/>
              <a:cs typeface="Arial"/>
            </a:endParaRPr>
          </a:p>
          <a:p>
            <a:pPr marL="12700" marR="5080" indent="311150" algn="r">
              <a:lnSpc>
                <a:spcPct val="169700"/>
              </a:lnSpc>
            </a:pPr>
            <a:r>
              <a:rPr sz="900" spc="-20" dirty="0">
                <a:solidFill>
                  <a:srgbClr val="585858"/>
                </a:solidFill>
                <a:latin typeface="Arial"/>
                <a:cs typeface="Arial"/>
              </a:rPr>
              <a:t>Järn Kalk</a:t>
            </a:r>
            <a:r>
              <a:rPr sz="900" spc="500" dirty="0">
                <a:solidFill>
                  <a:srgbClr val="585858"/>
                </a:solidFill>
                <a:latin typeface="Arial"/>
                <a:cs typeface="Arial"/>
              </a:rPr>
              <a:t> </a:t>
            </a:r>
            <a:r>
              <a:rPr sz="900" spc="-10" dirty="0">
                <a:solidFill>
                  <a:srgbClr val="585858"/>
                </a:solidFill>
                <a:latin typeface="Arial"/>
                <a:cs typeface="Arial"/>
              </a:rPr>
              <a:t>Asfalt</a:t>
            </a:r>
            <a:r>
              <a:rPr sz="900" spc="500" dirty="0">
                <a:solidFill>
                  <a:srgbClr val="585858"/>
                </a:solidFill>
                <a:latin typeface="Arial"/>
                <a:cs typeface="Arial"/>
              </a:rPr>
              <a:t> </a:t>
            </a:r>
            <a:r>
              <a:rPr sz="900" spc="-20" dirty="0">
                <a:solidFill>
                  <a:srgbClr val="585858"/>
                </a:solidFill>
                <a:latin typeface="Arial"/>
                <a:cs typeface="Arial"/>
              </a:rPr>
              <a:t>Glas </a:t>
            </a:r>
            <a:r>
              <a:rPr sz="900" spc="-10" dirty="0">
                <a:solidFill>
                  <a:srgbClr val="585858"/>
                </a:solidFill>
                <a:latin typeface="Arial"/>
                <a:cs typeface="Arial"/>
              </a:rPr>
              <a:t>Aluminium</a:t>
            </a:r>
            <a:endParaRPr sz="900">
              <a:latin typeface="Arial"/>
              <a:cs typeface="Arial"/>
            </a:endParaRPr>
          </a:p>
          <a:p>
            <a:pPr marR="5080" algn="r">
              <a:lnSpc>
                <a:spcPct val="100000"/>
              </a:lnSpc>
              <a:spcBef>
                <a:spcPts val="755"/>
              </a:spcBef>
            </a:pPr>
            <a:r>
              <a:rPr sz="900" spc="-10" dirty="0">
                <a:solidFill>
                  <a:srgbClr val="585858"/>
                </a:solidFill>
                <a:latin typeface="Arial"/>
                <a:cs typeface="Arial"/>
              </a:rPr>
              <a:t>Koppar</a:t>
            </a:r>
            <a:endParaRPr sz="900">
              <a:latin typeface="Arial"/>
              <a:cs typeface="Arial"/>
            </a:endParaRPr>
          </a:p>
        </p:txBody>
      </p:sp>
      <p:sp>
        <p:nvSpPr>
          <p:cNvPr id="26" name="object 26"/>
          <p:cNvSpPr txBox="1"/>
          <p:nvPr/>
        </p:nvSpPr>
        <p:spPr>
          <a:xfrm>
            <a:off x="7704581" y="1041272"/>
            <a:ext cx="1944370" cy="239395"/>
          </a:xfrm>
          <a:prstGeom prst="rect">
            <a:avLst/>
          </a:prstGeom>
        </p:spPr>
        <p:txBody>
          <a:bodyPr vert="horz" wrap="square" lIns="0" tIns="13335" rIns="0" bIns="0" rtlCol="0">
            <a:spAutoFit/>
          </a:bodyPr>
          <a:lstStyle/>
          <a:p>
            <a:pPr marL="12700">
              <a:lnSpc>
                <a:spcPct val="100000"/>
              </a:lnSpc>
              <a:spcBef>
                <a:spcPts val="105"/>
              </a:spcBef>
            </a:pPr>
            <a:r>
              <a:rPr sz="1400" dirty="0">
                <a:solidFill>
                  <a:srgbClr val="585858"/>
                </a:solidFill>
                <a:latin typeface="Arial"/>
                <a:cs typeface="Arial"/>
              </a:rPr>
              <a:t>Materialproduktion</a:t>
            </a:r>
            <a:r>
              <a:rPr sz="1400" spc="-60" dirty="0">
                <a:solidFill>
                  <a:srgbClr val="585858"/>
                </a:solidFill>
                <a:latin typeface="Arial"/>
                <a:cs typeface="Arial"/>
              </a:rPr>
              <a:t> </a:t>
            </a:r>
            <a:r>
              <a:rPr sz="1400" spc="-20" dirty="0">
                <a:solidFill>
                  <a:srgbClr val="585858"/>
                </a:solidFill>
                <a:latin typeface="Arial"/>
                <a:cs typeface="Arial"/>
              </a:rPr>
              <a:t>Mt/år</a:t>
            </a:r>
            <a:endParaRPr sz="1400">
              <a:latin typeface="Arial"/>
              <a:cs typeface="Arial"/>
            </a:endParaRPr>
          </a:p>
        </p:txBody>
      </p:sp>
      <p:pic>
        <p:nvPicPr>
          <p:cNvPr id="27" name="object 27"/>
          <p:cNvPicPr/>
          <p:nvPr/>
        </p:nvPicPr>
        <p:blipFill>
          <a:blip r:embed="rId4" cstate="email">
            <a:extLst>
              <a:ext uri="{28A0092B-C50C-407E-A947-70E740481C1C}">
                <a14:useLocalDpi xmlns:a14="http://schemas.microsoft.com/office/drawing/2010/main"/>
              </a:ext>
            </a:extLst>
          </a:blip>
          <a:stretch>
            <a:fillRect/>
          </a:stretch>
        </p:blipFill>
        <p:spPr>
          <a:xfrm>
            <a:off x="7004304" y="3948684"/>
            <a:ext cx="3893820" cy="1905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z="2800" dirty="0">
                <a:solidFill>
                  <a:srgbClr val="119F9F"/>
                </a:solidFill>
                <a:latin typeface="Arial"/>
                <a:cs typeface="Arial"/>
              </a:rPr>
              <a:t>BETCRETE</a:t>
            </a:r>
            <a:r>
              <a:rPr sz="2800" spc="-70" dirty="0">
                <a:solidFill>
                  <a:srgbClr val="119F9F"/>
                </a:solidFill>
                <a:latin typeface="Arial"/>
                <a:cs typeface="Arial"/>
              </a:rPr>
              <a:t> </a:t>
            </a:r>
            <a:r>
              <a:rPr sz="2800" dirty="0">
                <a:solidFill>
                  <a:srgbClr val="119F9F"/>
                </a:solidFill>
                <a:latin typeface="Arial"/>
                <a:cs typeface="Arial"/>
              </a:rPr>
              <a:t>-</a:t>
            </a:r>
            <a:r>
              <a:rPr sz="2800" spc="-95" dirty="0">
                <a:solidFill>
                  <a:srgbClr val="119F9F"/>
                </a:solidFill>
                <a:latin typeface="Arial"/>
                <a:cs typeface="Arial"/>
              </a:rPr>
              <a:t> </a:t>
            </a:r>
            <a:r>
              <a:rPr sz="2800" dirty="0">
                <a:solidFill>
                  <a:srgbClr val="119F9F"/>
                </a:solidFill>
                <a:latin typeface="Arial"/>
                <a:cs typeface="Arial"/>
              </a:rPr>
              <a:t>Klimatneutral</a:t>
            </a:r>
            <a:r>
              <a:rPr sz="2800" spc="-95" dirty="0">
                <a:solidFill>
                  <a:srgbClr val="119F9F"/>
                </a:solidFill>
                <a:latin typeface="Arial"/>
                <a:cs typeface="Arial"/>
              </a:rPr>
              <a:t> </a:t>
            </a:r>
            <a:r>
              <a:rPr sz="2800" dirty="0">
                <a:solidFill>
                  <a:srgbClr val="119F9F"/>
                </a:solidFill>
                <a:latin typeface="Arial"/>
                <a:cs typeface="Arial"/>
              </a:rPr>
              <a:t>cement-</a:t>
            </a:r>
            <a:r>
              <a:rPr sz="2800" spc="-90" dirty="0">
                <a:solidFill>
                  <a:srgbClr val="119F9F"/>
                </a:solidFill>
                <a:latin typeface="Arial"/>
                <a:cs typeface="Arial"/>
              </a:rPr>
              <a:t> </a:t>
            </a:r>
            <a:r>
              <a:rPr sz="2800" dirty="0">
                <a:solidFill>
                  <a:srgbClr val="119F9F"/>
                </a:solidFill>
                <a:latin typeface="Arial"/>
                <a:cs typeface="Arial"/>
              </a:rPr>
              <a:t>och</a:t>
            </a:r>
            <a:r>
              <a:rPr sz="2800" spc="-90" dirty="0">
                <a:solidFill>
                  <a:srgbClr val="119F9F"/>
                </a:solidFill>
                <a:latin typeface="Arial"/>
                <a:cs typeface="Arial"/>
              </a:rPr>
              <a:t> </a:t>
            </a:r>
            <a:r>
              <a:rPr sz="2800" spc="-10" dirty="0">
                <a:solidFill>
                  <a:srgbClr val="119F9F"/>
                </a:solidFill>
                <a:latin typeface="Arial"/>
                <a:cs typeface="Arial"/>
              </a:rPr>
              <a:t>betongindustri</a:t>
            </a:r>
            <a:endParaRPr sz="2800">
              <a:latin typeface="Arial"/>
              <a:cs typeface="Arial"/>
            </a:endParaRPr>
          </a:p>
        </p:txBody>
      </p:sp>
      <p:sp>
        <p:nvSpPr>
          <p:cNvPr id="3" name="object 3"/>
          <p:cNvSpPr txBox="1"/>
          <p:nvPr/>
        </p:nvSpPr>
        <p:spPr>
          <a:xfrm>
            <a:off x="163474" y="678256"/>
            <a:ext cx="8159115" cy="351790"/>
          </a:xfrm>
          <a:prstGeom prst="rect">
            <a:avLst/>
          </a:prstGeom>
        </p:spPr>
        <p:txBody>
          <a:bodyPr vert="horz" wrap="square" lIns="0" tIns="17145" rIns="0" bIns="0" rtlCol="0">
            <a:spAutoFit/>
          </a:bodyPr>
          <a:lstStyle/>
          <a:p>
            <a:pPr marL="12700">
              <a:lnSpc>
                <a:spcPct val="100000"/>
              </a:lnSpc>
              <a:spcBef>
                <a:spcPts val="135"/>
              </a:spcBef>
            </a:pPr>
            <a:r>
              <a:rPr sz="2100" i="1" dirty="0">
                <a:solidFill>
                  <a:srgbClr val="006FC0"/>
                </a:solidFill>
                <a:latin typeface="Georgia"/>
                <a:cs typeface="Georgia"/>
              </a:rPr>
              <a:t>Implementering</a:t>
            </a:r>
            <a:r>
              <a:rPr sz="2100" i="1" spc="20" dirty="0">
                <a:solidFill>
                  <a:srgbClr val="006FC0"/>
                </a:solidFill>
                <a:latin typeface="Georgia"/>
                <a:cs typeface="Georgia"/>
              </a:rPr>
              <a:t> </a:t>
            </a:r>
            <a:r>
              <a:rPr sz="2100" i="1" dirty="0">
                <a:solidFill>
                  <a:srgbClr val="006FC0"/>
                </a:solidFill>
                <a:latin typeface="Georgia"/>
                <a:cs typeface="Georgia"/>
              </a:rPr>
              <a:t>av</a:t>
            </a:r>
            <a:r>
              <a:rPr sz="2100" i="1" spc="50" dirty="0">
                <a:solidFill>
                  <a:srgbClr val="006FC0"/>
                </a:solidFill>
                <a:latin typeface="Georgia"/>
                <a:cs typeface="Georgia"/>
              </a:rPr>
              <a:t> </a:t>
            </a:r>
            <a:r>
              <a:rPr sz="2100" i="1" dirty="0">
                <a:solidFill>
                  <a:srgbClr val="006FC0"/>
                </a:solidFill>
                <a:latin typeface="Georgia"/>
                <a:cs typeface="Georgia"/>
              </a:rPr>
              <a:t>färdplaner</a:t>
            </a:r>
            <a:r>
              <a:rPr sz="2100" i="1" spc="65" dirty="0">
                <a:solidFill>
                  <a:srgbClr val="006FC0"/>
                </a:solidFill>
                <a:latin typeface="Georgia"/>
                <a:cs typeface="Georgia"/>
              </a:rPr>
              <a:t> </a:t>
            </a:r>
            <a:r>
              <a:rPr sz="2100" i="1" dirty="0">
                <a:solidFill>
                  <a:srgbClr val="006FC0"/>
                </a:solidFill>
                <a:latin typeface="Georgia"/>
                <a:cs typeface="Georgia"/>
              </a:rPr>
              <a:t>för</a:t>
            </a:r>
            <a:r>
              <a:rPr sz="2100" i="1" spc="60" dirty="0">
                <a:solidFill>
                  <a:srgbClr val="006FC0"/>
                </a:solidFill>
                <a:latin typeface="Georgia"/>
                <a:cs typeface="Georgia"/>
              </a:rPr>
              <a:t> </a:t>
            </a:r>
            <a:r>
              <a:rPr sz="2100" i="1" dirty="0">
                <a:solidFill>
                  <a:srgbClr val="006FC0"/>
                </a:solidFill>
                <a:latin typeface="Georgia"/>
                <a:cs typeface="Georgia"/>
              </a:rPr>
              <a:t>cement-</a:t>
            </a:r>
            <a:r>
              <a:rPr sz="2100" i="1" spc="15" dirty="0">
                <a:solidFill>
                  <a:srgbClr val="006FC0"/>
                </a:solidFill>
                <a:latin typeface="Georgia"/>
                <a:cs typeface="Georgia"/>
              </a:rPr>
              <a:t> </a:t>
            </a:r>
            <a:r>
              <a:rPr sz="2100" i="1" dirty="0">
                <a:solidFill>
                  <a:srgbClr val="006FC0"/>
                </a:solidFill>
                <a:latin typeface="Georgia"/>
                <a:cs typeface="Georgia"/>
              </a:rPr>
              <a:t>och</a:t>
            </a:r>
            <a:r>
              <a:rPr sz="2100" i="1" spc="50" dirty="0">
                <a:solidFill>
                  <a:srgbClr val="006FC0"/>
                </a:solidFill>
                <a:latin typeface="Georgia"/>
                <a:cs typeface="Georgia"/>
              </a:rPr>
              <a:t> </a:t>
            </a:r>
            <a:r>
              <a:rPr sz="2100" i="1" spc="-10" dirty="0">
                <a:solidFill>
                  <a:srgbClr val="006FC0"/>
                </a:solidFill>
                <a:latin typeface="Georgia"/>
                <a:cs typeface="Georgia"/>
              </a:rPr>
              <a:t>betongbranscherna</a:t>
            </a:r>
            <a:endParaRPr sz="2100">
              <a:latin typeface="Georgia"/>
              <a:cs typeface="Georgia"/>
            </a:endParaRPr>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606098" y="1771079"/>
            <a:ext cx="7470734" cy="477525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11396471" y="5911596"/>
            <a:ext cx="542544" cy="697991"/>
          </a:xfrm>
          <a:prstGeom prst="rect">
            <a:avLst/>
          </a:prstGeom>
        </p:spPr>
      </p:pic>
      <p:sp>
        <p:nvSpPr>
          <p:cNvPr id="3" name="object 3"/>
          <p:cNvSpPr txBox="1"/>
          <p:nvPr/>
        </p:nvSpPr>
        <p:spPr>
          <a:xfrm>
            <a:off x="7329296" y="6200038"/>
            <a:ext cx="1593850" cy="269240"/>
          </a:xfrm>
          <a:prstGeom prst="rect">
            <a:avLst/>
          </a:prstGeom>
        </p:spPr>
        <p:txBody>
          <a:bodyPr vert="horz" wrap="square" lIns="0" tIns="12065" rIns="0" bIns="0" rtlCol="0">
            <a:spAutoFit/>
          </a:bodyPr>
          <a:lstStyle/>
          <a:p>
            <a:pPr marL="12700">
              <a:lnSpc>
                <a:spcPct val="100000"/>
              </a:lnSpc>
              <a:spcBef>
                <a:spcPts val="95"/>
              </a:spcBef>
            </a:pPr>
            <a:r>
              <a:rPr sz="1600" b="1" spc="-40" dirty="0">
                <a:latin typeface="Gill Sans MT"/>
                <a:cs typeface="Gill Sans MT"/>
              </a:rPr>
              <a:t>GP;</a:t>
            </a:r>
            <a:r>
              <a:rPr sz="1600" b="1" spc="-20" dirty="0">
                <a:latin typeface="Gill Sans MT"/>
                <a:cs typeface="Gill Sans MT"/>
              </a:rPr>
              <a:t> </a:t>
            </a:r>
            <a:r>
              <a:rPr sz="1600" b="1" spc="70" dirty="0">
                <a:latin typeface="Gill Sans MT"/>
                <a:cs typeface="Gill Sans MT"/>
              </a:rPr>
              <a:t>2022-</a:t>
            </a:r>
            <a:r>
              <a:rPr sz="1600" b="1" spc="-90" dirty="0">
                <a:latin typeface="Gill Sans MT"/>
                <a:cs typeface="Gill Sans MT"/>
              </a:rPr>
              <a:t>011-</a:t>
            </a:r>
            <a:r>
              <a:rPr sz="1600" b="1" spc="35" dirty="0">
                <a:latin typeface="Gill Sans MT"/>
                <a:cs typeface="Gill Sans MT"/>
              </a:rPr>
              <a:t>05</a:t>
            </a:r>
            <a:endParaRPr sz="1600">
              <a:latin typeface="Gill Sans MT"/>
              <a:cs typeface="Gill Sans MT"/>
            </a:endParaRPr>
          </a:p>
        </p:txBody>
      </p:sp>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6806183" y="213359"/>
            <a:ext cx="4369308" cy="5827776"/>
          </a:xfrm>
          <a:prstGeom prst="rect">
            <a:avLst/>
          </a:prstGeom>
        </p:spPr>
      </p:pic>
      <p:sp>
        <p:nvSpPr>
          <p:cNvPr id="5" name="object 5"/>
          <p:cNvSpPr txBox="1"/>
          <p:nvPr/>
        </p:nvSpPr>
        <p:spPr>
          <a:xfrm>
            <a:off x="1211986" y="6450584"/>
            <a:ext cx="2598420" cy="168275"/>
          </a:xfrm>
          <a:prstGeom prst="rect">
            <a:avLst/>
          </a:prstGeom>
        </p:spPr>
        <p:txBody>
          <a:bodyPr vert="horz" wrap="square" lIns="0" tIns="17145" rIns="0" bIns="0" rtlCol="0">
            <a:spAutoFit/>
          </a:bodyPr>
          <a:lstStyle/>
          <a:p>
            <a:pPr marL="12700">
              <a:lnSpc>
                <a:spcPct val="100000"/>
              </a:lnSpc>
              <a:spcBef>
                <a:spcPts val="135"/>
              </a:spcBef>
            </a:pPr>
            <a:r>
              <a:rPr sz="900" dirty="0">
                <a:latin typeface="Courier New"/>
                <a:cs typeface="Courier New"/>
              </a:rPr>
              <a:t>RISE</a:t>
            </a:r>
            <a:r>
              <a:rPr sz="900" spc="114" dirty="0">
                <a:latin typeface="Courier New"/>
                <a:cs typeface="Courier New"/>
              </a:rPr>
              <a:t> </a:t>
            </a:r>
            <a:r>
              <a:rPr sz="900" dirty="0">
                <a:latin typeface="Courier New"/>
                <a:cs typeface="Courier New"/>
              </a:rPr>
              <a:t>—</a:t>
            </a:r>
            <a:r>
              <a:rPr sz="900" spc="135" dirty="0">
                <a:latin typeface="Courier New"/>
                <a:cs typeface="Courier New"/>
              </a:rPr>
              <a:t> </a:t>
            </a:r>
            <a:r>
              <a:rPr sz="900" dirty="0">
                <a:latin typeface="Courier New"/>
                <a:cs typeface="Courier New"/>
              </a:rPr>
              <a:t>Research</a:t>
            </a:r>
            <a:r>
              <a:rPr sz="900" spc="120" dirty="0">
                <a:latin typeface="Courier New"/>
                <a:cs typeface="Courier New"/>
              </a:rPr>
              <a:t> </a:t>
            </a:r>
            <a:r>
              <a:rPr sz="900" dirty="0">
                <a:latin typeface="Courier New"/>
                <a:cs typeface="Courier New"/>
              </a:rPr>
              <a:t>Institutes</a:t>
            </a:r>
            <a:r>
              <a:rPr sz="900" spc="114" dirty="0">
                <a:latin typeface="Courier New"/>
                <a:cs typeface="Courier New"/>
              </a:rPr>
              <a:t> </a:t>
            </a:r>
            <a:r>
              <a:rPr sz="900" dirty="0">
                <a:latin typeface="Courier New"/>
                <a:cs typeface="Courier New"/>
              </a:rPr>
              <a:t>of</a:t>
            </a:r>
            <a:r>
              <a:rPr sz="900" spc="120" dirty="0">
                <a:latin typeface="Courier New"/>
                <a:cs typeface="Courier New"/>
              </a:rPr>
              <a:t> </a:t>
            </a:r>
            <a:r>
              <a:rPr sz="900" spc="-10" dirty="0">
                <a:latin typeface="Courier New"/>
                <a:cs typeface="Courier New"/>
              </a:rPr>
              <a:t>Sweden</a:t>
            </a:r>
            <a:endParaRPr sz="900">
              <a:latin typeface="Courier New"/>
              <a:cs typeface="Courier New"/>
            </a:endParaRPr>
          </a:p>
        </p:txBody>
      </p:sp>
      <p:sp>
        <p:nvSpPr>
          <p:cNvPr id="6" name="object 6"/>
          <p:cNvSpPr txBox="1">
            <a:spLocks noGrp="1"/>
          </p:cNvSpPr>
          <p:nvPr>
            <p:ph type="title"/>
          </p:nvPr>
        </p:nvSpPr>
        <p:spPr>
          <a:xfrm>
            <a:off x="1003503" y="1000201"/>
            <a:ext cx="953135" cy="391795"/>
          </a:xfrm>
          <a:prstGeom prst="rect">
            <a:avLst/>
          </a:prstGeom>
        </p:spPr>
        <p:txBody>
          <a:bodyPr vert="horz" wrap="square" lIns="0" tIns="12700" rIns="0" bIns="0" rtlCol="0">
            <a:spAutoFit/>
          </a:bodyPr>
          <a:lstStyle/>
          <a:p>
            <a:pPr marL="12700">
              <a:lnSpc>
                <a:spcPct val="100000"/>
              </a:lnSpc>
              <a:spcBef>
                <a:spcPts val="100"/>
              </a:spcBef>
            </a:pPr>
            <a:r>
              <a:rPr sz="2400" b="0" dirty="0">
                <a:latin typeface="Tahoma"/>
                <a:cs typeface="Tahoma"/>
              </a:rPr>
              <a:t>Vad</a:t>
            </a:r>
            <a:r>
              <a:rPr sz="2400" b="0" spc="-270" dirty="0">
                <a:latin typeface="Tahoma"/>
                <a:cs typeface="Tahoma"/>
              </a:rPr>
              <a:t> </a:t>
            </a:r>
            <a:r>
              <a:rPr sz="2400" b="0" spc="-50" dirty="0">
                <a:latin typeface="Tahoma"/>
                <a:cs typeface="Tahoma"/>
              </a:rPr>
              <a:t>är:</a:t>
            </a:r>
            <a:endParaRPr sz="2400">
              <a:latin typeface="Tahoma"/>
              <a:cs typeface="Tahoma"/>
            </a:endParaRPr>
          </a:p>
        </p:txBody>
      </p:sp>
      <p:sp>
        <p:nvSpPr>
          <p:cNvPr id="7" name="object 7"/>
          <p:cNvSpPr txBox="1"/>
          <p:nvPr/>
        </p:nvSpPr>
        <p:spPr>
          <a:xfrm>
            <a:off x="1003503" y="1605788"/>
            <a:ext cx="5121275" cy="3037840"/>
          </a:xfrm>
          <a:prstGeom prst="rect">
            <a:avLst/>
          </a:prstGeom>
        </p:spPr>
        <p:txBody>
          <a:bodyPr vert="horz" wrap="square" lIns="0" tIns="12700" rIns="0" bIns="0" rtlCol="0">
            <a:spAutoFit/>
          </a:bodyPr>
          <a:lstStyle/>
          <a:p>
            <a:pPr marL="354965" indent="-342265">
              <a:lnSpc>
                <a:spcPct val="100000"/>
              </a:lnSpc>
              <a:spcBef>
                <a:spcPts val="100"/>
              </a:spcBef>
              <a:buFont typeface="Arial"/>
              <a:buChar char="•"/>
              <a:tabLst>
                <a:tab pos="354965" algn="l"/>
              </a:tabLst>
            </a:pPr>
            <a:r>
              <a:rPr sz="2400" spc="-10" dirty="0">
                <a:latin typeface="Tahoma"/>
                <a:cs typeface="Tahoma"/>
              </a:rPr>
              <a:t>hållbarhet</a:t>
            </a:r>
            <a:endParaRPr sz="2400">
              <a:latin typeface="Tahoma"/>
              <a:cs typeface="Tahoma"/>
            </a:endParaRPr>
          </a:p>
          <a:p>
            <a:pPr marL="354965" indent="-342265">
              <a:lnSpc>
                <a:spcPct val="100000"/>
              </a:lnSpc>
              <a:spcBef>
                <a:spcPts val="1895"/>
              </a:spcBef>
              <a:buFont typeface="Arial"/>
              <a:buChar char="•"/>
              <a:tabLst>
                <a:tab pos="354965" algn="l"/>
              </a:tabLst>
            </a:pPr>
            <a:r>
              <a:rPr sz="2400" spc="-10" dirty="0">
                <a:latin typeface="Tahoma"/>
                <a:cs typeface="Tahoma"/>
              </a:rPr>
              <a:t>beständighet</a:t>
            </a:r>
            <a:endParaRPr sz="2400">
              <a:latin typeface="Tahoma"/>
              <a:cs typeface="Tahoma"/>
            </a:endParaRPr>
          </a:p>
          <a:p>
            <a:pPr marL="354965" indent="-342265">
              <a:lnSpc>
                <a:spcPct val="100000"/>
              </a:lnSpc>
              <a:spcBef>
                <a:spcPts val="1885"/>
              </a:spcBef>
              <a:buFont typeface="Arial"/>
              <a:buChar char="•"/>
              <a:tabLst>
                <a:tab pos="354965" algn="l"/>
              </a:tabLst>
            </a:pPr>
            <a:r>
              <a:rPr sz="2400" spc="-10" dirty="0">
                <a:latin typeface="Tahoma"/>
                <a:cs typeface="Tahoma"/>
              </a:rPr>
              <a:t>klimatneutralitet</a:t>
            </a:r>
            <a:endParaRPr sz="2400">
              <a:latin typeface="Tahoma"/>
              <a:cs typeface="Tahoma"/>
            </a:endParaRPr>
          </a:p>
          <a:p>
            <a:pPr marL="354965" indent="-342265">
              <a:lnSpc>
                <a:spcPct val="100000"/>
              </a:lnSpc>
              <a:spcBef>
                <a:spcPts val="1885"/>
              </a:spcBef>
              <a:buFont typeface="Arial"/>
              <a:buChar char="•"/>
              <a:tabLst>
                <a:tab pos="354965" algn="l"/>
              </a:tabLst>
            </a:pPr>
            <a:r>
              <a:rPr sz="2400" spc="10" dirty="0">
                <a:latin typeface="Tahoma"/>
                <a:cs typeface="Tahoma"/>
              </a:rPr>
              <a:t>koldioxidekvivalenter</a:t>
            </a:r>
            <a:r>
              <a:rPr sz="2400" spc="5" dirty="0">
                <a:latin typeface="Tahoma"/>
                <a:cs typeface="Tahoma"/>
              </a:rPr>
              <a:t> </a:t>
            </a:r>
            <a:r>
              <a:rPr sz="2400" spc="-50" dirty="0">
                <a:latin typeface="Tahoma"/>
                <a:cs typeface="Tahoma"/>
              </a:rPr>
              <a:t>…</a:t>
            </a:r>
            <a:endParaRPr sz="2400">
              <a:latin typeface="Tahoma"/>
              <a:cs typeface="Tahoma"/>
            </a:endParaRPr>
          </a:p>
          <a:p>
            <a:pPr marL="1269365" lvl="1" indent="-342265">
              <a:lnSpc>
                <a:spcPct val="100000"/>
              </a:lnSpc>
              <a:spcBef>
                <a:spcPts val="1910"/>
              </a:spcBef>
              <a:buFont typeface="Arial"/>
              <a:buChar char="•"/>
              <a:tabLst>
                <a:tab pos="1269365" algn="l"/>
                <a:tab pos="3060700" algn="l"/>
              </a:tabLst>
            </a:pPr>
            <a:r>
              <a:rPr sz="1200" spc="-10" dirty="0">
                <a:latin typeface="Tahoma"/>
                <a:cs typeface="Tahoma"/>
              </a:rPr>
              <a:t>Portlandcement</a:t>
            </a:r>
            <a:r>
              <a:rPr sz="1200" dirty="0">
                <a:latin typeface="Tahoma"/>
                <a:cs typeface="Tahoma"/>
              </a:rPr>
              <a:t>	</a:t>
            </a:r>
            <a:r>
              <a:rPr sz="1200" spc="-20" dirty="0">
                <a:latin typeface="Tahoma"/>
                <a:cs typeface="Tahoma"/>
              </a:rPr>
              <a:t>ca</a:t>
            </a:r>
            <a:r>
              <a:rPr sz="1200" spc="-95" dirty="0">
                <a:latin typeface="Tahoma"/>
                <a:cs typeface="Tahoma"/>
              </a:rPr>
              <a:t> </a:t>
            </a:r>
            <a:r>
              <a:rPr sz="1200" dirty="0">
                <a:latin typeface="Tahoma"/>
                <a:cs typeface="Tahoma"/>
              </a:rPr>
              <a:t>830</a:t>
            </a:r>
            <a:r>
              <a:rPr sz="1200" spc="-100" dirty="0">
                <a:latin typeface="Tahoma"/>
                <a:cs typeface="Tahoma"/>
              </a:rPr>
              <a:t> </a:t>
            </a:r>
            <a:r>
              <a:rPr sz="1200" spc="-20" dirty="0">
                <a:latin typeface="Tahoma"/>
                <a:cs typeface="Tahoma"/>
              </a:rPr>
              <a:t>kg</a:t>
            </a:r>
            <a:r>
              <a:rPr sz="1200" spc="-100" dirty="0">
                <a:latin typeface="Tahoma"/>
                <a:cs typeface="Tahoma"/>
              </a:rPr>
              <a:t> </a:t>
            </a:r>
            <a:r>
              <a:rPr sz="1200" spc="75" dirty="0">
                <a:latin typeface="Tahoma"/>
                <a:cs typeface="Tahoma"/>
              </a:rPr>
              <a:t>CO2</a:t>
            </a:r>
            <a:r>
              <a:rPr sz="1200" spc="-80" dirty="0">
                <a:latin typeface="Tahoma"/>
                <a:cs typeface="Tahoma"/>
              </a:rPr>
              <a:t> </a:t>
            </a:r>
            <a:r>
              <a:rPr sz="1200" spc="-10" dirty="0">
                <a:latin typeface="Tahoma"/>
                <a:cs typeface="Tahoma"/>
              </a:rPr>
              <a:t>ekv/ton</a:t>
            </a:r>
            <a:r>
              <a:rPr sz="1200" spc="-95" dirty="0">
                <a:latin typeface="Tahoma"/>
                <a:cs typeface="Tahoma"/>
              </a:rPr>
              <a:t> </a:t>
            </a:r>
            <a:r>
              <a:rPr sz="1200" spc="-10" dirty="0">
                <a:latin typeface="Tahoma"/>
                <a:cs typeface="Tahoma"/>
              </a:rPr>
              <a:t>cement</a:t>
            </a:r>
            <a:endParaRPr sz="1200">
              <a:latin typeface="Tahoma"/>
              <a:cs typeface="Tahoma"/>
            </a:endParaRPr>
          </a:p>
          <a:p>
            <a:pPr lvl="1">
              <a:lnSpc>
                <a:spcPct val="100000"/>
              </a:lnSpc>
              <a:spcBef>
                <a:spcPts val="50"/>
              </a:spcBef>
              <a:buFont typeface="Arial"/>
              <a:buChar char="•"/>
            </a:pPr>
            <a:endParaRPr sz="1400">
              <a:latin typeface="Tahoma"/>
              <a:cs typeface="Tahoma"/>
            </a:endParaRPr>
          </a:p>
          <a:p>
            <a:pPr marL="1269365" lvl="1" indent="-342265">
              <a:lnSpc>
                <a:spcPct val="100000"/>
              </a:lnSpc>
              <a:buFont typeface="Arial"/>
              <a:buChar char="•"/>
              <a:tabLst>
                <a:tab pos="1269365" algn="l"/>
                <a:tab pos="3060700" algn="l"/>
              </a:tabLst>
            </a:pPr>
            <a:r>
              <a:rPr sz="1200" spc="-10" dirty="0">
                <a:latin typeface="Tahoma"/>
                <a:cs typeface="Tahoma"/>
              </a:rPr>
              <a:t>Nötkött</a:t>
            </a:r>
            <a:r>
              <a:rPr sz="1200" dirty="0">
                <a:latin typeface="Tahoma"/>
                <a:cs typeface="Tahoma"/>
              </a:rPr>
              <a:t>	</a:t>
            </a:r>
            <a:r>
              <a:rPr sz="1200" spc="-20" dirty="0">
                <a:latin typeface="Tahoma"/>
                <a:cs typeface="Tahoma"/>
              </a:rPr>
              <a:t>ca</a:t>
            </a:r>
            <a:r>
              <a:rPr sz="1200" spc="-80" dirty="0">
                <a:latin typeface="Tahoma"/>
                <a:cs typeface="Tahoma"/>
              </a:rPr>
              <a:t> </a:t>
            </a:r>
            <a:r>
              <a:rPr sz="1200" dirty="0">
                <a:latin typeface="Tahoma"/>
                <a:cs typeface="Tahoma"/>
              </a:rPr>
              <a:t>28000</a:t>
            </a:r>
            <a:r>
              <a:rPr sz="1200" spc="-65" dirty="0">
                <a:latin typeface="Tahoma"/>
                <a:cs typeface="Tahoma"/>
              </a:rPr>
              <a:t> </a:t>
            </a:r>
            <a:r>
              <a:rPr sz="1200" spc="-20" dirty="0">
                <a:latin typeface="Tahoma"/>
                <a:cs typeface="Tahoma"/>
              </a:rPr>
              <a:t>kg</a:t>
            </a:r>
            <a:r>
              <a:rPr sz="1200" spc="-80" dirty="0">
                <a:latin typeface="Tahoma"/>
                <a:cs typeface="Tahoma"/>
              </a:rPr>
              <a:t> </a:t>
            </a:r>
            <a:r>
              <a:rPr sz="1200" spc="75" dirty="0">
                <a:latin typeface="Tahoma"/>
                <a:cs typeface="Tahoma"/>
              </a:rPr>
              <a:t>CO2</a:t>
            </a:r>
            <a:r>
              <a:rPr sz="1200" spc="-65" dirty="0">
                <a:latin typeface="Tahoma"/>
                <a:cs typeface="Tahoma"/>
              </a:rPr>
              <a:t> </a:t>
            </a:r>
            <a:r>
              <a:rPr sz="1200" spc="-10" dirty="0">
                <a:latin typeface="Tahoma"/>
                <a:cs typeface="Tahoma"/>
              </a:rPr>
              <a:t>ekv/ton</a:t>
            </a:r>
            <a:endParaRPr sz="1200">
              <a:latin typeface="Tahoma"/>
              <a:cs typeface="Tahom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hidden="1">
            <a:extLst>
              <a:ext uri="{FF2B5EF4-FFF2-40B4-BE49-F238E27FC236}">
                <a16:creationId xmlns:a16="http://schemas.microsoft.com/office/drawing/2014/main" id="{A3A12922-3ADB-6A90-214D-F14E0E067CFE}"/>
              </a:ext>
            </a:extLst>
          </p:cNvPr>
          <p:cNvSpPr>
            <a:spLocks noGrp="1"/>
          </p:cNvSpPr>
          <p:nvPr>
            <p:ph type="sldNum" sz="quarter" idx="4294967295"/>
          </p:nvPr>
        </p:nvSpPr>
        <p:spPr>
          <a:xfrm>
            <a:off x="9448800" y="6356350"/>
            <a:ext cx="2743200" cy="365125"/>
          </a:xfrm>
        </p:spPr>
        <p:txBody>
          <a:bodyPr/>
          <a:lstStyle/>
          <a:p>
            <a:pPr>
              <a:spcAft>
                <a:spcPts val="600"/>
              </a:spcAft>
            </a:pPr>
            <a:fld id="{D02B33C2-54EE-4A44-9B78-6F01870CE737}" type="slidenum">
              <a:rPr lang="sv-SE" smtClean="0"/>
              <a:pPr>
                <a:spcAft>
                  <a:spcPts val="600"/>
                </a:spcAft>
              </a:pPr>
              <a:t>3</a:t>
            </a:fld>
            <a:endParaRPr lang="sv-SE"/>
          </a:p>
        </p:txBody>
      </p:sp>
      <p:grpSp>
        <p:nvGrpSpPr>
          <p:cNvPr id="5" name="Grupp 4">
            <a:extLst>
              <a:ext uri="{FF2B5EF4-FFF2-40B4-BE49-F238E27FC236}">
                <a16:creationId xmlns:a16="http://schemas.microsoft.com/office/drawing/2014/main" id="{960B831B-CD6C-CAC8-A837-C3D005B98A0E}"/>
              </a:ext>
            </a:extLst>
          </p:cNvPr>
          <p:cNvGrpSpPr/>
          <p:nvPr/>
        </p:nvGrpSpPr>
        <p:grpSpPr>
          <a:xfrm>
            <a:off x="1676016" y="0"/>
            <a:ext cx="7934464" cy="6858000"/>
            <a:chOff x="2128768" y="0"/>
            <a:chExt cx="7934464" cy="6858000"/>
          </a:xfrm>
        </p:grpSpPr>
        <p:pic>
          <p:nvPicPr>
            <p:cNvPr id="6" name="Bildobjekt 5">
              <a:extLst>
                <a:ext uri="{FF2B5EF4-FFF2-40B4-BE49-F238E27FC236}">
                  <a16:creationId xmlns:a16="http://schemas.microsoft.com/office/drawing/2014/main" id="{10DC81AD-C6BA-70DF-1EE4-3B1012725A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28768" y="0"/>
              <a:ext cx="7934464" cy="6858000"/>
            </a:xfrm>
            <a:prstGeom prst="rect">
              <a:avLst/>
            </a:prstGeom>
            <a:ln>
              <a:noFill/>
            </a:ln>
          </p:spPr>
        </p:pic>
        <p:sp>
          <p:nvSpPr>
            <p:cNvPr id="7" name="Pratbubbla: vänsterpil 6">
              <a:extLst>
                <a:ext uri="{FF2B5EF4-FFF2-40B4-BE49-F238E27FC236}">
                  <a16:creationId xmlns:a16="http://schemas.microsoft.com/office/drawing/2014/main" id="{546377C5-8293-2F80-A078-021037198B74}"/>
                </a:ext>
              </a:extLst>
            </p:cNvPr>
            <p:cNvSpPr/>
            <p:nvPr/>
          </p:nvSpPr>
          <p:spPr>
            <a:xfrm>
              <a:off x="6893717" y="1917101"/>
              <a:ext cx="1747084" cy="912394"/>
            </a:xfrm>
            <a:prstGeom prst="leftArrowCallout">
              <a:avLst>
                <a:gd name="adj1" fmla="val 14066"/>
                <a:gd name="adj2" fmla="val 15604"/>
                <a:gd name="adj3" fmla="val 24340"/>
                <a:gd name="adj4" fmla="val 80755"/>
              </a:avLst>
            </a:prstGeom>
            <a:solidFill>
              <a:srgbClr val="002060">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sv-SE" sz="1100" u="sng" kern="1200" dirty="0">
                  <a:solidFill>
                    <a:srgbClr val="FFFFFF"/>
                  </a:solidFill>
                  <a:latin typeface="+mn-lt"/>
                  <a:ea typeface="+mn-ea"/>
                  <a:cs typeface="+mn-cs"/>
                </a:rPr>
                <a:t>Östra Sala backe</a:t>
              </a:r>
              <a:endParaRPr lang="sv-SE" sz="1100" kern="1200" dirty="0">
                <a:solidFill>
                  <a:srgbClr val="FFFFFF"/>
                </a:solidFill>
                <a:latin typeface="+mn-lt"/>
                <a:ea typeface="+mn-ea"/>
                <a:cs typeface="+mn-cs"/>
              </a:endParaRPr>
            </a:p>
            <a:p>
              <a:pPr>
                <a:spcAft>
                  <a:spcPts val="600"/>
                </a:spcAft>
              </a:pPr>
              <a:r>
                <a:rPr lang="sv-SE" sz="1100" kern="1200" dirty="0" err="1">
                  <a:solidFill>
                    <a:srgbClr val="FFFFFF"/>
                  </a:solidFill>
                  <a:latin typeface="+mn-lt"/>
                  <a:ea typeface="+mn-ea"/>
                  <a:cs typeface="+mn-cs"/>
                </a:rPr>
                <a:t>Settler</a:t>
              </a:r>
              <a:endParaRPr lang="sv-SE" sz="1100" kern="1200" dirty="0">
                <a:solidFill>
                  <a:srgbClr val="FFFFFF"/>
                </a:solidFill>
                <a:latin typeface="+mn-lt"/>
                <a:ea typeface="+mn-ea"/>
                <a:cs typeface="+mn-cs"/>
              </a:endParaRPr>
            </a:p>
            <a:p>
              <a:pPr>
                <a:spcAft>
                  <a:spcPts val="600"/>
                </a:spcAft>
              </a:pPr>
              <a:r>
                <a:rPr lang="sv-SE" sz="1100" kern="1200" dirty="0">
                  <a:solidFill>
                    <a:srgbClr val="FFFFFF"/>
                  </a:solidFill>
                  <a:latin typeface="+mn-lt"/>
                  <a:ea typeface="+mn-ea"/>
                  <a:cs typeface="+mn-cs"/>
                </a:rPr>
                <a:t>ETC</a:t>
              </a:r>
              <a:endParaRPr lang="sv-SE" sz="1100" dirty="0">
                <a:solidFill>
                  <a:srgbClr val="FFFFFF"/>
                </a:solidFill>
              </a:endParaRPr>
            </a:p>
          </p:txBody>
        </p:sp>
        <p:sp>
          <p:nvSpPr>
            <p:cNvPr id="8" name="Pratbubbla: högerpil 7">
              <a:extLst>
                <a:ext uri="{FF2B5EF4-FFF2-40B4-BE49-F238E27FC236}">
                  <a16:creationId xmlns:a16="http://schemas.microsoft.com/office/drawing/2014/main" id="{DE033693-5938-5332-3114-57E485359C72}"/>
                </a:ext>
              </a:extLst>
            </p:cNvPr>
            <p:cNvSpPr/>
            <p:nvPr/>
          </p:nvSpPr>
          <p:spPr>
            <a:xfrm>
              <a:off x="4240482" y="1465895"/>
              <a:ext cx="1747084" cy="1304925"/>
            </a:xfrm>
            <a:prstGeom prst="rightArrowCallout">
              <a:avLst>
                <a:gd name="adj1" fmla="val 8634"/>
                <a:gd name="adj2" fmla="val 12092"/>
                <a:gd name="adj3" fmla="val 17624"/>
                <a:gd name="adj4" fmla="val 78913"/>
              </a:avLst>
            </a:prstGeom>
            <a:solidFill>
              <a:srgbClr val="002060">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sv-SE" sz="1100" kern="1200" dirty="0">
                  <a:solidFill>
                    <a:srgbClr val="FFFFFF"/>
                  </a:solidFill>
                  <a:latin typeface="+mn-lt"/>
                  <a:ea typeface="+mn-ea"/>
                  <a:cs typeface="+mn-cs"/>
                </a:rPr>
                <a:t>Uppsalahem </a:t>
              </a:r>
            </a:p>
            <a:p>
              <a:pPr>
                <a:spcAft>
                  <a:spcPts val="600"/>
                </a:spcAft>
              </a:pPr>
              <a:r>
                <a:rPr lang="sv-SE" sz="1100" kern="1200" dirty="0" err="1">
                  <a:solidFill>
                    <a:srgbClr val="FFFFFF"/>
                  </a:solidFill>
                  <a:latin typeface="+mn-lt"/>
                  <a:ea typeface="+mn-ea"/>
                  <a:cs typeface="+mn-cs"/>
                </a:rPr>
                <a:t>Kv</a:t>
              </a:r>
              <a:r>
                <a:rPr lang="sv-SE" sz="1100" kern="1200" dirty="0">
                  <a:solidFill>
                    <a:srgbClr val="FFFFFF"/>
                  </a:solidFill>
                  <a:latin typeface="+mn-lt"/>
                  <a:ea typeface="+mn-ea"/>
                  <a:cs typeface="+mn-cs"/>
                </a:rPr>
                <a:t> Takryttaren</a:t>
              </a:r>
            </a:p>
            <a:p>
              <a:pPr>
                <a:spcAft>
                  <a:spcPts val="600"/>
                </a:spcAft>
              </a:pPr>
              <a:endParaRPr lang="sv-SE" sz="1100" kern="1200" dirty="0">
                <a:solidFill>
                  <a:srgbClr val="FFFFFF"/>
                </a:solidFill>
                <a:latin typeface="+mn-lt"/>
                <a:ea typeface="+mn-ea"/>
                <a:cs typeface="+mn-cs"/>
              </a:endParaRPr>
            </a:p>
            <a:p>
              <a:pPr>
                <a:spcAft>
                  <a:spcPts val="600"/>
                </a:spcAft>
              </a:pPr>
              <a:r>
                <a:rPr lang="sv-SE" sz="1100" kern="1200" dirty="0">
                  <a:solidFill>
                    <a:srgbClr val="FFFFFF"/>
                  </a:solidFill>
                  <a:latin typeface="+mn-lt"/>
                  <a:ea typeface="+mn-ea"/>
                  <a:cs typeface="+mn-cs"/>
                </a:rPr>
                <a:t>Skolfastigheter</a:t>
              </a:r>
            </a:p>
            <a:p>
              <a:pPr>
                <a:spcAft>
                  <a:spcPts val="600"/>
                </a:spcAft>
              </a:pPr>
              <a:r>
                <a:rPr lang="sv-SE" sz="1100" kern="1200" dirty="0">
                  <a:solidFill>
                    <a:srgbClr val="FFFFFF"/>
                  </a:solidFill>
                  <a:latin typeface="+mn-lt"/>
                  <a:ea typeface="+mn-ea"/>
                  <a:cs typeface="+mn-cs"/>
                </a:rPr>
                <a:t>Kvarngärdes-skolan</a:t>
              </a:r>
              <a:endParaRPr lang="sv-SE" sz="1100" dirty="0">
                <a:solidFill>
                  <a:srgbClr val="FFFFFF"/>
                </a:solidFill>
              </a:endParaRPr>
            </a:p>
          </p:txBody>
        </p:sp>
        <p:sp>
          <p:nvSpPr>
            <p:cNvPr id="10" name="Pratbubbla: vänsterpil 9">
              <a:extLst>
                <a:ext uri="{FF2B5EF4-FFF2-40B4-BE49-F238E27FC236}">
                  <a16:creationId xmlns:a16="http://schemas.microsoft.com/office/drawing/2014/main" id="{FE873A09-3BA9-58F5-08A7-6D54BD34DDFC}"/>
                </a:ext>
              </a:extLst>
            </p:cNvPr>
            <p:cNvSpPr/>
            <p:nvPr/>
          </p:nvSpPr>
          <p:spPr>
            <a:xfrm>
              <a:off x="7641421" y="5249356"/>
              <a:ext cx="1827706" cy="871573"/>
            </a:xfrm>
            <a:prstGeom prst="leftArrowCallout">
              <a:avLst>
                <a:gd name="adj1" fmla="val 20385"/>
                <a:gd name="adj2" fmla="val 20000"/>
                <a:gd name="adj3" fmla="val 27857"/>
                <a:gd name="adj4" fmla="val 75137"/>
              </a:avLst>
            </a:prstGeom>
            <a:solidFill>
              <a:srgbClr val="002060">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sv-SE" sz="1100" u="sng" kern="1200" dirty="0" err="1">
                  <a:solidFill>
                    <a:srgbClr val="FFFFFF"/>
                  </a:solidFill>
                  <a:latin typeface="+mn-lt"/>
                  <a:ea typeface="+mn-ea"/>
                  <a:cs typeface="+mn-cs"/>
                </a:rPr>
                <a:t>Sävja</a:t>
              </a:r>
              <a:endParaRPr lang="sv-SE" sz="1100" kern="1200" dirty="0">
                <a:solidFill>
                  <a:srgbClr val="FFFFFF"/>
                </a:solidFill>
                <a:latin typeface="+mn-lt"/>
                <a:ea typeface="+mn-ea"/>
                <a:cs typeface="+mn-cs"/>
              </a:endParaRPr>
            </a:p>
            <a:p>
              <a:pPr>
                <a:spcAft>
                  <a:spcPts val="600"/>
                </a:spcAft>
              </a:pPr>
              <a:r>
                <a:rPr lang="sv-SE" sz="1100" kern="1200" dirty="0">
                  <a:solidFill>
                    <a:srgbClr val="FFFFFF"/>
                  </a:solidFill>
                  <a:latin typeface="+mn-lt"/>
                  <a:ea typeface="+mn-ea"/>
                  <a:cs typeface="+mn-cs"/>
                </a:rPr>
                <a:t>K2A</a:t>
              </a:r>
            </a:p>
            <a:p>
              <a:pPr>
                <a:spcAft>
                  <a:spcPts val="600"/>
                </a:spcAft>
              </a:pPr>
              <a:r>
                <a:rPr lang="sv-SE" sz="1100" kern="1200" dirty="0" err="1">
                  <a:solidFill>
                    <a:srgbClr val="FFFFFF"/>
                  </a:solidFill>
                  <a:latin typeface="+mn-lt"/>
                  <a:ea typeface="+mn-ea"/>
                  <a:cs typeface="+mn-cs"/>
                </a:rPr>
                <a:t>Bonava</a:t>
              </a:r>
              <a:endParaRPr lang="sv-SE" sz="1100" dirty="0">
                <a:solidFill>
                  <a:srgbClr val="FFFFFF"/>
                </a:solidFill>
              </a:endParaRPr>
            </a:p>
          </p:txBody>
        </p:sp>
        <p:sp>
          <p:nvSpPr>
            <p:cNvPr id="11" name="Pratbubbla: vänsterpil 10">
              <a:extLst>
                <a:ext uri="{FF2B5EF4-FFF2-40B4-BE49-F238E27FC236}">
                  <a16:creationId xmlns:a16="http://schemas.microsoft.com/office/drawing/2014/main" id="{2C5F962C-9B18-4B0A-3309-3BCBA67FF55C}"/>
                </a:ext>
              </a:extLst>
            </p:cNvPr>
            <p:cNvSpPr/>
            <p:nvPr/>
          </p:nvSpPr>
          <p:spPr>
            <a:xfrm>
              <a:off x="6181635" y="3717132"/>
              <a:ext cx="1856212" cy="1330729"/>
            </a:xfrm>
            <a:prstGeom prst="leftArrowCallout">
              <a:avLst>
                <a:gd name="adj1" fmla="val 10784"/>
                <a:gd name="adj2" fmla="val 13828"/>
                <a:gd name="adj3" fmla="val 21685"/>
                <a:gd name="adj4" fmla="val 78295"/>
              </a:avLst>
            </a:prstGeom>
            <a:solidFill>
              <a:srgbClr val="002060">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sv-SE" sz="1100" u="sng" kern="1200" dirty="0">
                  <a:solidFill>
                    <a:srgbClr val="FFFFFF"/>
                  </a:solidFill>
                  <a:latin typeface="+mn-lt"/>
                  <a:ea typeface="+mn-ea"/>
                  <a:cs typeface="+mn-cs"/>
                </a:rPr>
                <a:t>Centrala Ulleråker</a:t>
              </a:r>
            </a:p>
            <a:p>
              <a:pPr>
                <a:spcAft>
                  <a:spcPts val="600"/>
                </a:spcAft>
              </a:pPr>
              <a:r>
                <a:rPr lang="sv-SE" sz="1100" kern="1200" dirty="0">
                  <a:solidFill>
                    <a:srgbClr val="FFFFFF"/>
                  </a:solidFill>
                  <a:latin typeface="+mn-lt"/>
                  <a:ea typeface="+mn-ea"/>
                  <a:cs typeface="+mn-cs"/>
                </a:rPr>
                <a:t>Folkhem</a:t>
              </a:r>
            </a:p>
            <a:p>
              <a:pPr>
                <a:spcAft>
                  <a:spcPts val="600"/>
                </a:spcAft>
              </a:pPr>
              <a:r>
                <a:rPr lang="sv-SE" sz="1100" kern="1200" dirty="0" err="1">
                  <a:solidFill>
                    <a:srgbClr val="FFFFFF"/>
                  </a:solidFill>
                  <a:latin typeface="+mn-lt"/>
                  <a:ea typeface="+mn-ea"/>
                  <a:cs typeface="+mn-cs"/>
                </a:rPr>
                <a:t>Rikshem</a:t>
              </a:r>
              <a:endParaRPr lang="sv-SE" sz="1100" kern="1200" dirty="0">
                <a:solidFill>
                  <a:srgbClr val="FFFFFF"/>
                </a:solidFill>
                <a:latin typeface="+mn-lt"/>
                <a:ea typeface="+mn-ea"/>
                <a:cs typeface="+mn-cs"/>
              </a:endParaRPr>
            </a:p>
            <a:p>
              <a:pPr>
                <a:spcAft>
                  <a:spcPts val="600"/>
                </a:spcAft>
              </a:pPr>
              <a:r>
                <a:rPr lang="sv-SE" sz="1100" kern="1200" dirty="0" err="1">
                  <a:solidFill>
                    <a:srgbClr val="FFFFFF"/>
                  </a:solidFill>
                  <a:latin typeface="+mn-lt"/>
                  <a:ea typeface="+mn-ea"/>
                  <a:cs typeface="+mn-cs"/>
                </a:rPr>
                <a:t>Obos</a:t>
              </a:r>
              <a:r>
                <a:rPr lang="sv-SE" sz="1100" kern="1200" dirty="0">
                  <a:solidFill>
                    <a:srgbClr val="FFFFFF"/>
                  </a:solidFill>
                  <a:latin typeface="+mn-lt"/>
                  <a:ea typeface="+mn-ea"/>
                  <a:cs typeface="+mn-cs"/>
                </a:rPr>
                <a:t> </a:t>
              </a:r>
              <a:r>
                <a:rPr lang="sv-SE" sz="1100" kern="1200" dirty="0" err="1">
                  <a:solidFill>
                    <a:srgbClr val="FFFFFF"/>
                  </a:solidFill>
                  <a:latin typeface="+mn-lt"/>
                  <a:ea typeface="+mn-ea"/>
                  <a:cs typeface="+mn-cs"/>
                </a:rPr>
                <a:t>Kärnhem</a:t>
              </a:r>
              <a:endParaRPr lang="sv-SE" sz="1100" kern="1200" dirty="0">
                <a:solidFill>
                  <a:srgbClr val="FFFFFF"/>
                </a:solidFill>
                <a:latin typeface="+mn-lt"/>
                <a:ea typeface="+mn-ea"/>
                <a:cs typeface="+mn-cs"/>
              </a:endParaRPr>
            </a:p>
            <a:p>
              <a:pPr>
                <a:spcAft>
                  <a:spcPts val="600"/>
                </a:spcAft>
              </a:pPr>
              <a:r>
                <a:rPr lang="sv-SE" sz="1100" kern="1200" dirty="0">
                  <a:solidFill>
                    <a:srgbClr val="FFFFFF"/>
                  </a:solidFill>
                  <a:latin typeface="+mn-lt"/>
                  <a:ea typeface="+mn-ea"/>
                  <a:cs typeface="+mn-cs"/>
                </a:rPr>
                <a:t>Riksbyggen</a:t>
              </a:r>
              <a:endParaRPr lang="sv-SE" sz="1100" dirty="0">
                <a:solidFill>
                  <a:srgbClr val="FFFFFF"/>
                </a:solidFill>
              </a:endParaRPr>
            </a:p>
          </p:txBody>
        </p:sp>
      </p:grpSp>
      <p:sp>
        <p:nvSpPr>
          <p:cNvPr id="14" name="textruta 13">
            <a:extLst>
              <a:ext uri="{FF2B5EF4-FFF2-40B4-BE49-F238E27FC236}">
                <a16:creationId xmlns:a16="http://schemas.microsoft.com/office/drawing/2014/main" id="{95B2BBD7-3FBD-5C31-0638-950325BDD2FB}"/>
              </a:ext>
            </a:extLst>
          </p:cNvPr>
          <p:cNvSpPr txBox="1"/>
          <p:nvPr/>
        </p:nvSpPr>
        <p:spPr>
          <a:xfrm>
            <a:off x="9742235" y="2759586"/>
            <a:ext cx="2276670" cy="1338828"/>
          </a:xfrm>
          <a:prstGeom prst="rect">
            <a:avLst/>
          </a:prstGeom>
          <a:noFill/>
        </p:spPr>
        <p:txBody>
          <a:bodyPr wrap="square" rtlCol="0">
            <a:spAutoFit/>
          </a:bodyPr>
          <a:lstStyle/>
          <a:p>
            <a:pPr>
              <a:lnSpc>
                <a:spcPct val="90000"/>
              </a:lnSpc>
              <a:spcBef>
                <a:spcPct val="0"/>
              </a:spcBef>
            </a:pPr>
            <a:r>
              <a:rPr lang="sv-SE" sz="3000" dirty="0">
                <a:solidFill>
                  <a:schemeClr val="accent1"/>
                </a:solidFill>
                <a:latin typeface="Source Sans Pro Semibold" panose="020B0603030403020204" pitchFamily="34" charset="0"/>
                <a:ea typeface="+mj-ea"/>
                <a:cs typeface="+mj-cs"/>
              </a:rPr>
              <a:t>Byggaktörer som är här idag! </a:t>
            </a:r>
          </a:p>
        </p:txBody>
      </p:sp>
      <p:sp>
        <p:nvSpPr>
          <p:cNvPr id="2" name="Pratbubbla: högerpil 1">
            <a:extLst>
              <a:ext uri="{FF2B5EF4-FFF2-40B4-BE49-F238E27FC236}">
                <a16:creationId xmlns:a16="http://schemas.microsoft.com/office/drawing/2014/main" id="{612BD107-0040-55AE-4423-208071A89E1C}"/>
              </a:ext>
            </a:extLst>
          </p:cNvPr>
          <p:cNvSpPr/>
          <p:nvPr/>
        </p:nvSpPr>
        <p:spPr>
          <a:xfrm>
            <a:off x="3176455" y="3429000"/>
            <a:ext cx="1747084" cy="1304925"/>
          </a:xfrm>
          <a:prstGeom prst="rightArrowCallout">
            <a:avLst>
              <a:gd name="adj1" fmla="val 8634"/>
              <a:gd name="adj2" fmla="val 12092"/>
              <a:gd name="adj3" fmla="val 17624"/>
              <a:gd name="adj4" fmla="val 78913"/>
            </a:avLst>
          </a:prstGeom>
          <a:solidFill>
            <a:srgbClr val="002060">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v-SE" sz="1100" u="sng" dirty="0">
                <a:solidFill>
                  <a:srgbClr val="FFFFFF"/>
                </a:solidFill>
              </a:rPr>
              <a:t>Rosendal etapp 4</a:t>
            </a:r>
          </a:p>
          <a:p>
            <a:endParaRPr lang="sv-SE" sz="1100" dirty="0">
              <a:solidFill>
                <a:srgbClr val="FFFFFF"/>
              </a:solidFill>
            </a:endParaRPr>
          </a:p>
          <a:p>
            <a:r>
              <a:rPr lang="sv-SE" sz="1100" dirty="0" err="1">
                <a:solidFill>
                  <a:srgbClr val="FFFFFF"/>
                </a:solidFill>
              </a:rPr>
              <a:t>Trähem</a:t>
            </a:r>
            <a:endParaRPr lang="sv-SE" sz="1100" dirty="0">
              <a:solidFill>
                <a:srgbClr val="FFFFFF"/>
              </a:solidFill>
            </a:endParaRPr>
          </a:p>
          <a:p>
            <a:r>
              <a:rPr lang="sv-SE" sz="1100" dirty="0">
                <a:solidFill>
                  <a:srgbClr val="FFFFFF"/>
                </a:solidFill>
              </a:rPr>
              <a:t>Folkhem</a:t>
            </a:r>
          </a:p>
          <a:p>
            <a:r>
              <a:rPr lang="sv-SE" sz="1100" dirty="0" err="1">
                <a:solidFill>
                  <a:srgbClr val="FFFFFF"/>
                </a:solidFill>
              </a:rPr>
              <a:t>Nrep</a:t>
            </a:r>
            <a:endParaRPr lang="sv-SE" sz="1100" dirty="0">
              <a:solidFill>
                <a:srgbClr val="FFFFFF"/>
              </a:solidFill>
            </a:endParaRPr>
          </a:p>
          <a:p>
            <a:r>
              <a:rPr lang="sv-SE" sz="1100" dirty="0">
                <a:solidFill>
                  <a:srgbClr val="FFFFFF"/>
                </a:solidFill>
              </a:rPr>
              <a:t>Lillskär</a:t>
            </a:r>
          </a:p>
          <a:p>
            <a:pPr>
              <a:spcAft>
                <a:spcPts val="600"/>
              </a:spcAft>
            </a:pPr>
            <a:endParaRPr lang="sv-SE" sz="1100" dirty="0">
              <a:solidFill>
                <a:srgbClr val="FFFFFF"/>
              </a:solidFill>
            </a:endParaRPr>
          </a:p>
        </p:txBody>
      </p:sp>
    </p:spTree>
    <p:extLst>
      <p:ext uri="{BB962C8B-B14F-4D97-AF65-F5344CB8AC3E}">
        <p14:creationId xmlns:p14="http://schemas.microsoft.com/office/powerpoint/2010/main" val="5526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11641835" y="6204203"/>
            <a:ext cx="394716" cy="509016"/>
          </a:xfrm>
          <a:prstGeom prst="rect">
            <a:avLst/>
          </a:prstGeom>
        </p:spPr>
      </p:pic>
      <p:sp>
        <p:nvSpPr>
          <p:cNvPr id="3" name="object 3"/>
          <p:cNvSpPr txBox="1"/>
          <p:nvPr/>
        </p:nvSpPr>
        <p:spPr>
          <a:xfrm>
            <a:off x="538378" y="1126560"/>
            <a:ext cx="8658860" cy="2170430"/>
          </a:xfrm>
          <a:prstGeom prst="rect">
            <a:avLst/>
          </a:prstGeom>
        </p:spPr>
        <p:txBody>
          <a:bodyPr vert="horz" wrap="square" lIns="0" tIns="98425" rIns="0" bIns="0" rtlCol="0">
            <a:spAutoFit/>
          </a:bodyPr>
          <a:lstStyle/>
          <a:p>
            <a:pPr marL="240665" indent="-227965">
              <a:lnSpc>
                <a:spcPct val="100000"/>
              </a:lnSpc>
              <a:spcBef>
                <a:spcPts val="775"/>
              </a:spcBef>
              <a:buClr>
                <a:srgbClr val="BDBC00"/>
              </a:buClr>
              <a:buFont typeface="Wingdings"/>
              <a:buChar char=""/>
              <a:tabLst>
                <a:tab pos="240665" algn="l"/>
              </a:tabLst>
            </a:pPr>
            <a:r>
              <a:rPr sz="2000" dirty="0">
                <a:solidFill>
                  <a:srgbClr val="404040"/>
                </a:solidFill>
                <a:latin typeface="Georgia"/>
                <a:cs typeface="Georgia"/>
              </a:rPr>
              <a:t>Några</a:t>
            </a:r>
            <a:r>
              <a:rPr sz="2000" spc="-5" dirty="0">
                <a:solidFill>
                  <a:srgbClr val="404040"/>
                </a:solidFill>
                <a:latin typeface="Georgia"/>
                <a:cs typeface="Georgia"/>
              </a:rPr>
              <a:t> </a:t>
            </a:r>
            <a:r>
              <a:rPr sz="2000" dirty="0">
                <a:solidFill>
                  <a:srgbClr val="404040"/>
                </a:solidFill>
                <a:latin typeface="Georgia"/>
                <a:cs typeface="Georgia"/>
              </a:rPr>
              <a:t>frågor</a:t>
            </a:r>
            <a:r>
              <a:rPr sz="2000" spc="-10" dirty="0">
                <a:solidFill>
                  <a:srgbClr val="404040"/>
                </a:solidFill>
                <a:latin typeface="Georgia"/>
                <a:cs typeface="Georgia"/>
              </a:rPr>
              <a:t> </a:t>
            </a:r>
            <a:r>
              <a:rPr sz="2000" dirty="0">
                <a:solidFill>
                  <a:srgbClr val="404040"/>
                </a:solidFill>
                <a:latin typeface="Georgia"/>
                <a:cs typeface="Georgia"/>
              </a:rPr>
              <a:t>om</a:t>
            </a:r>
            <a:r>
              <a:rPr sz="2000" spc="-5" dirty="0">
                <a:solidFill>
                  <a:srgbClr val="404040"/>
                </a:solidFill>
                <a:latin typeface="Georgia"/>
                <a:cs typeface="Georgia"/>
              </a:rPr>
              <a:t> </a:t>
            </a:r>
            <a:r>
              <a:rPr sz="2000" dirty="0">
                <a:solidFill>
                  <a:srgbClr val="404040"/>
                </a:solidFill>
                <a:latin typeface="Georgia"/>
                <a:cs typeface="Georgia"/>
              </a:rPr>
              <a:t>alternativa</a:t>
            </a:r>
            <a:r>
              <a:rPr sz="2000" spc="-5" dirty="0">
                <a:solidFill>
                  <a:srgbClr val="404040"/>
                </a:solidFill>
                <a:latin typeface="Georgia"/>
                <a:cs typeface="Georgia"/>
              </a:rPr>
              <a:t> </a:t>
            </a:r>
            <a:r>
              <a:rPr sz="2000" spc="-10" dirty="0">
                <a:solidFill>
                  <a:srgbClr val="404040"/>
                </a:solidFill>
                <a:latin typeface="Georgia"/>
                <a:cs typeface="Georgia"/>
              </a:rPr>
              <a:t>bindemedel</a:t>
            </a:r>
            <a:endParaRPr sz="2000">
              <a:latin typeface="Georgia"/>
              <a:cs typeface="Georgia"/>
            </a:endParaRPr>
          </a:p>
          <a:p>
            <a:pPr marL="697230" lvl="1" indent="-227965">
              <a:lnSpc>
                <a:spcPct val="100000"/>
              </a:lnSpc>
              <a:spcBef>
                <a:spcPts val="610"/>
              </a:spcBef>
              <a:buClr>
                <a:srgbClr val="BDBC00"/>
              </a:buClr>
              <a:buFont typeface="Wingdings"/>
              <a:buChar char=""/>
              <a:tabLst>
                <a:tab pos="697230" algn="l"/>
              </a:tabLst>
            </a:pPr>
            <a:r>
              <a:rPr sz="1800" dirty="0">
                <a:solidFill>
                  <a:srgbClr val="404040"/>
                </a:solidFill>
                <a:latin typeface="Georgia"/>
                <a:cs typeface="Georgia"/>
              </a:rPr>
              <a:t>Vad</a:t>
            </a:r>
            <a:r>
              <a:rPr sz="1800" spc="-5" dirty="0">
                <a:solidFill>
                  <a:srgbClr val="404040"/>
                </a:solidFill>
                <a:latin typeface="Georgia"/>
                <a:cs typeface="Georgia"/>
              </a:rPr>
              <a:t> </a:t>
            </a:r>
            <a:r>
              <a:rPr sz="1800" dirty="0">
                <a:solidFill>
                  <a:srgbClr val="404040"/>
                </a:solidFill>
                <a:latin typeface="Georgia"/>
                <a:cs typeface="Georgia"/>
              </a:rPr>
              <a:t>finns</a:t>
            </a:r>
            <a:r>
              <a:rPr sz="1800" spc="-25" dirty="0">
                <a:solidFill>
                  <a:srgbClr val="404040"/>
                </a:solidFill>
                <a:latin typeface="Georgia"/>
                <a:cs typeface="Georgia"/>
              </a:rPr>
              <a:t> </a:t>
            </a:r>
            <a:r>
              <a:rPr sz="1800" dirty="0">
                <a:solidFill>
                  <a:srgbClr val="404040"/>
                </a:solidFill>
                <a:latin typeface="Georgia"/>
                <a:cs typeface="Georgia"/>
              </a:rPr>
              <a:t>det för</a:t>
            </a:r>
            <a:r>
              <a:rPr sz="1800" spc="-10" dirty="0">
                <a:solidFill>
                  <a:srgbClr val="404040"/>
                </a:solidFill>
                <a:latin typeface="Georgia"/>
                <a:cs typeface="Georgia"/>
              </a:rPr>
              <a:t> </a:t>
            </a:r>
            <a:r>
              <a:rPr sz="1800" dirty="0">
                <a:solidFill>
                  <a:srgbClr val="404040"/>
                </a:solidFill>
                <a:latin typeface="Georgia"/>
                <a:cs typeface="Georgia"/>
              </a:rPr>
              <a:t>material som</a:t>
            </a:r>
            <a:r>
              <a:rPr sz="1800" spc="-10" dirty="0">
                <a:solidFill>
                  <a:srgbClr val="404040"/>
                </a:solidFill>
                <a:latin typeface="Georgia"/>
                <a:cs typeface="Georgia"/>
              </a:rPr>
              <a:t> </a:t>
            </a:r>
            <a:r>
              <a:rPr sz="1800" dirty="0">
                <a:solidFill>
                  <a:srgbClr val="404040"/>
                </a:solidFill>
                <a:latin typeface="Georgia"/>
                <a:cs typeface="Georgia"/>
              </a:rPr>
              <a:t>kan</a:t>
            </a:r>
            <a:r>
              <a:rPr sz="1800" spc="-5" dirty="0">
                <a:solidFill>
                  <a:srgbClr val="404040"/>
                </a:solidFill>
                <a:latin typeface="Georgia"/>
                <a:cs typeface="Georgia"/>
              </a:rPr>
              <a:t> </a:t>
            </a:r>
            <a:r>
              <a:rPr sz="1800" dirty="0">
                <a:solidFill>
                  <a:srgbClr val="404040"/>
                </a:solidFill>
                <a:latin typeface="Georgia"/>
                <a:cs typeface="Georgia"/>
              </a:rPr>
              <a:t>komplettera och</a:t>
            </a:r>
            <a:r>
              <a:rPr sz="1800" spc="-10" dirty="0">
                <a:solidFill>
                  <a:srgbClr val="404040"/>
                </a:solidFill>
                <a:latin typeface="Georgia"/>
                <a:cs typeface="Georgia"/>
              </a:rPr>
              <a:t> </a:t>
            </a:r>
            <a:r>
              <a:rPr sz="1800" dirty="0">
                <a:solidFill>
                  <a:srgbClr val="404040"/>
                </a:solidFill>
                <a:latin typeface="Georgia"/>
                <a:cs typeface="Georgia"/>
              </a:rPr>
              <a:t>ersätta en</a:t>
            </a:r>
            <a:r>
              <a:rPr sz="1800" spc="-10" dirty="0">
                <a:solidFill>
                  <a:srgbClr val="404040"/>
                </a:solidFill>
                <a:latin typeface="Georgia"/>
                <a:cs typeface="Georgia"/>
              </a:rPr>
              <a:t> </a:t>
            </a:r>
            <a:r>
              <a:rPr sz="1800" dirty="0">
                <a:solidFill>
                  <a:srgbClr val="404040"/>
                </a:solidFill>
                <a:latin typeface="Georgia"/>
                <a:cs typeface="Georgia"/>
              </a:rPr>
              <a:t>del</a:t>
            </a:r>
            <a:r>
              <a:rPr sz="1800" spc="-10" dirty="0">
                <a:solidFill>
                  <a:srgbClr val="404040"/>
                </a:solidFill>
                <a:latin typeface="Georgia"/>
                <a:cs typeface="Georgia"/>
              </a:rPr>
              <a:t> </a:t>
            </a:r>
            <a:r>
              <a:rPr sz="1800" dirty="0">
                <a:solidFill>
                  <a:srgbClr val="404040"/>
                </a:solidFill>
                <a:latin typeface="Georgia"/>
                <a:cs typeface="Georgia"/>
              </a:rPr>
              <a:t>av</a:t>
            </a:r>
            <a:r>
              <a:rPr sz="1800" spc="430" dirty="0">
                <a:solidFill>
                  <a:srgbClr val="404040"/>
                </a:solidFill>
                <a:latin typeface="Georgia"/>
                <a:cs typeface="Georgia"/>
              </a:rPr>
              <a:t> </a:t>
            </a:r>
            <a:r>
              <a:rPr sz="1800" spc="-10" dirty="0">
                <a:solidFill>
                  <a:srgbClr val="404040"/>
                </a:solidFill>
                <a:latin typeface="Georgia"/>
                <a:cs typeface="Georgia"/>
              </a:rPr>
              <a:t>cementet</a:t>
            </a:r>
            <a:endParaRPr sz="1800">
              <a:latin typeface="Georgia"/>
              <a:cs typeface="Georgia"/>
            </a:endParaRPr>
          </a:p>
          <a:p>
            <a:pPr marL="697230" lvl="1" indent="-227965">
              <a:lnSpc>
                <a:spcPct val="100000"/>
              </a:lnSpc>
              <a:spcBef>
                <a:spcPts val="600"/>
              </a:spcBef>
              <a:buClr>
                <a:srgbClr val="BDBC00"/>
              </a:buClr>
              <a:buFont typeface="Wingdings"/>
              <a:buChar char=""/>
              <a:tabLst>
                <a:tab pos="697230" algn="l"/>
              </a:tabLst>
            </a:pPr>
            <a:r>
              <a:rPr sz="1800" dirty="0">
                <a:solidFill>
                  <a:srgbClr val="404040"/>
                </a:solidFill>
                <a:latin typeface="Georgia"/>
                <a:cs typeface="Georgia"/>
              </a:rPr>
              <a:t>Vilka</a:t>
            </a:r>
            <a:r>
              <a:rPr sz="1800" spc="-20" dirty="0">
                <a:solidFill>
                  <a:srgbClr val="404040"/>
                </a:solidFill>
                <a:latin typeface="Georgia"/>
                <a:cs typeface="Georgia"/>
              </a:rPr>
              <a:t> </a:t>
            </a:r>
            <a:r>
              <a:rPr sz="1800" dirty="0">
                <a:solidFill>
                  <a:srgbClr val="404040"/>
                </a:solidFill>
                <a:latin typeface="Georgia"/>
                <a:cs typeface="Georgia"/>
              </a:rPr>
              <a:t>egenskaper</a:t>
            </a:r>
            <a:r>
              <a:rPr sz="1800" spc="-15" dirty="0">
                <a:solidFill>
                  <a:srgbClr val="404040"/>
                </a:solidFill>
                <a:latin typeface="Georgia"/>
                <a:cs typeface="Georgia"/>
              </a:rPr>
              <a:t> </a:t>
            </a:r>
            <a:r>
              <a:rPr sz="1800" dirty="0">
                <a:solidFill>
                  <a:srgbClr val="404040"/>
                </a:solidFill>
                <a:latin typeface="Georgia"/>
                <a:cs typeface="Georgia"/>
              </a:rPr>
              <a:t>ska</a:t>
            </a:r>
            <a:r>
              <a:rPr sz="1800" spc="-10" dirty="0">
                <a:solidFill>
                  <a:srgbClr val="404040"/>
                </a:solidFill>
                <a:latin typeface="Georgia"/>
                <a:cs typeface="Georgia"/>
              </a:rPr>
              <a:t> </a:t>
            </a:r>
            <a:r>
              <a:rPr sz="1800" dirty="0">
                <a:solidFill>
                  <a:srgbClr val="404040"/>
                </a:solidFill>
                <a:latin typeface="Georgia"/>
                <a:cs typeface="Georgia"/>
              </a:rPr>
              <a:t>de</a:t>
            </a:r>
            <a:r>
              <a:rPr sz="1800" spc="10" dirty="0">
                <a:solidFill>
                  <a:srgbClr val="404040"/>
                </a:solidFill>
                <a:latin typeface="Georgia"/>
                <a:cs typeface="Georgia"/>
              </a:rPr>
              <a:t> </a:t>
            </a:r>
            <a:r>
              <a:rPr sz="1800" spc="-25" dirty="0">
                <a:solidFill>
                  <a:srgbClr val="404040"/>
                </a:solidFill>
                <a:latin typeface="Georgia"/>
                <a:cs typeface="Georgia"/>
              </a:rPr>
              <a:t>ha</a:t>
            </a:r>
            <a:endParaRPr sz="1800">
              <a:latin typeface="Georgia"/>
              <a:cs typeface="Georgia"/>
            </a:endParaRPr>
          </a:p>
          <a:p>
            <a:pPr marL="697230" lvl="1" indent="-227965">
              <a:lnSpc>
                <a:spcPct val="100000"/>
              </a:lnSpc>
              <a:spcBef>
                <a:spcPts val="600"/>
              </a:spcBef>
              <a:buClr>
                <a:srgbClr val="BDBC00"/>
              </a:buClr>
              <a:buFont typeface="Wingdings"/>
              <a:buChar char=""/>
              <a:tabLst>
                <a:tab pos="697230" algn="l"/>
              </a:tabLst>
            </a:pPr>
            <a:r>
              <a:rPr sz="1800" spc="-10" dirty="0">
                <a:solidFill>
                  <a:srgbClr val="404040"/>
                </a:solidFill>
                <a:latin typeface="Georgia"/>
                <a:cs typeface="Georgia"/>
              </a:rPr>
              <a:t>Volymer/tillgång</a:t>
            </a:r>
            <a:endParaRPr sz="1800">
              <a:latin typeface="Georgia"/>
              <a:cs typeface="Georgia"/>
            </a:endParaRPr>
          </a:p>
          <a:p>
            <a:pPr marL="697230" lvl="1" indent="-227965">
              <a:lnSpc>
                <a:spcPct val="100000"/>
              </a:lnSpc>
              <a:spcBef>
                <a:spcPts val="600"/>
              </a:spcBef>
              <a:buClr>
                <a:srgbClr val="BDBC00"/>
              </a:buClr>
              <a:buFont typeface="Wingdings"/>
              <a:buChar char=""/>
              <a:tabLst>
                <a:tab pos="697230" algn="l"/>
              </a:tabLst>
            </a:pPr>
            <a:r>
              <a:rPr sz="1800" dirty="0">
                <a:solidFill>
                  <a:srgbClr val="404040"/>
                </a:solidFill>
                <a:latin typeface="Georgia"/>
                <a:cs typeface="Georgia"/>
              </a:rPr>
              <a:t>Är de</a:t>
            </a:r>
            <a:r>
              <a:rPr sz="1800" spc="10" dirty="0">
                <a:solidFill>
                  <a:srgbClr val="404040"/>
                </a:solidFill>
                <a:latin typeface="Georgia"/>
                <a:cs typeface="Georgia"/>
              </a:rPr>
              <a:t> </a:t>
            </a:r>
            <a:r>
              <a:rPr sz="1800" spc="-10" dirty="0">
                <a:solidFill>
                  <a:srgbClr val="404040"/>
                </a:solidFill>
                <a:latin typeface="Georgia"/>
                <a:cs typeface="Georgia"/>
              </a:rPr>
              <a:t>beprövade</a:t>
            </a:r>
            <a:endParaRPr sz="1800">
              <a:latin typeface="Georgia"/>
              <a:cs typeface="Georgia"/>
            </a:endParaRPr>
          </a:p>
          <a:p>
            <a:pPr marL="697230" lvl="1" indent="-227965">
              <a:lnSpc>
                <a:spcPct val="100000"/>
              </a:lnSpc>
              <a:spcBef>
                <a:spcPts val="605"/>
              </a:spcBef>
              <a:buClr>
                <a:srgbClr val="BDBC00"/>
              </a:buClr>
              <a:buFont typeface="Wingdings"/>
              <a:buChar char=""/>
              <a:tabLst>
                <a:tab pos="697230" algn="l"/>
              </a:tabLst>
            </a:pPr>
            <a:r>
              <a:rPr sz="1800" dirty="0">
                <a:solidFill>
                  <a:srgbClr val="404040"/>
                </a:solidFill>
                <a:latin typeface="Georgia"/>
                <a:cs typeface="Georgia"/>
              </a:rPr>
              <a:t>Är de</a:t>
            </a:r>
            <a:r>
              <a:rPr sz="1800" spc="10" dirty="0">
                <a:solidFill>
                  <a:srgbClr val="404040"/>
                </a:solidFill>
                <a:latin typeface="Georgia"/>
                <a:cs typeface="Georgia"/>
              </a:rPr>
              <a:t> </a:t>
            </a:r>
            <a:r>
              <a:rPr sz="1800" dirty="0">
                <a:solidFill>
                  <a:srgbClr val="404040"/>
                </a:solidFill>
                <a:latin typeface="Georgia"/>
                <a:cs typeface="Georgia"/>
              </a:rPr>
              <a:t>godkända</a:t>
            </a:r>
            <a:r>
              <a:rPr sz="1800" spc="5" dirty="0">
                <a:solidFill>
                  <a:srgbClr val="404040"/>
                </a:solidFill>
                <a:latin typeface="Georgia"/>
                <a:cs typeface="Georgia"/>
              </a:rPr>
              <a:t> </a:t>
            </a:r>
            <a:r>
              <a:rPr sz="1800" dirty="0">
                <a:solidFill>
                  <a:srgbClr val="404040"/>
                </a:solidFill>
                <a:latin typeface="Georgia"/>
                <a:cs typeface="Georgia"/>
              </a:rPr>
              <a:t>för</a:t>
            </a:r>
            <a:r>
              <a:rPr sz="1800" spc="5" dirty="0">
                <a:solidFill>
                  <a:srgbClr val="404040"/>
                </a:solidFill>
                <a:latin typeface="Georgia"/>
                <a:cs typeface="Georgia"/>
              </a:rPr>
              <a:t> </a:t>
            </a:r>
            <a:r>
              <a:rPr sz="1800" spc="-10" dirty="0">
                <a:solidFill>
                  <a:srgbClr val="404040"/>
                </a:solidFill>
                <a:latin typeface="Georgia"/>
                <a:cs typeface="Georgia"/>
              </a:rPr>
              <a:t>användning</a:t>
            </a:r>
            <a:endParaRPr sz="1800">
              <a:latin typeface="Georgia"/>
              <a:cs typeface="Georgia"/>
            </a:endParaRPr>
          </a:p>
        </p:txBody>
      </p:sp>
      <p:sp>
        <p:nvSpPr>
          <p:cNvPr id="4" name="object 4"/>
          <p:cNvSpPr txBox="1"/>
          <p:nvPr/>
        </p:nvSpPr>
        <p:spPr>
          <a:xfrm>
            <a:off x="538378" y="6532574"/>
            <a:ext cx="95885" cy="177800"/>
          </a:xfrm>
          <a:prstGeom prst="rect">
            <a:avLst/>
          </a:prstGeom>
        </p:spPr>
        <p:txBody>
          <a:bodyPr vert="horz" wrap="square" lIns="0" tIns="12065" rIns="0" bIns="0" rtlCol="0">
            <a:spAutoFit/>
          </a:bodyPr>
          <a:lstStyle/>
          <a:p>
            <a:pPr marL="12700">
              <a:lnSpc>
                <a:spcPct val="100000"/>
              </a:lnSpc>
              <a:spcBef>
                <a:spcPts val="95"/>
              </a:spcBef>
            </a:pPr>
            <a:r>
              <a:rPr sz="1000" b="1" spc="-5" dirty="0">
                <a:solidFill>
                  <a:srgbClr val="888888"/>
                </a:solidFill>
                <a:latin typeface="Arial"/>
                <a:cs typeface="Arial"/>
              </a:rPr>
              <a:t>9</a:t>
            </a:r>
            <a:endParaRPr sz="1000">
              <a:latin typeface="Arial"/>
              <a:cs typeface="Arial"/>
            </a:endParaRPr>
          </a:p>
        </p:txBody>
      </p:sp>
      <p:sp>
        <p:nvSpPr>
          <p:cNvPr id="5" name="object 5"/>
          <p:cNvSpPr txBox="1">
            <a:spLocks noGrp="1"/>
          </p:cNvSpPr>
          <p:nvPr>
            <p:ph type="title"/>
          </p:nvPr>
        </p:nvSpPr>
        <p:spPr>
          <a:xfrm>
            <a:off x="538378" y="380238"/>
            <a:ext cx="10177780" cy="513715"/>
          </a:xfrm>
          <a:prstGeom prst="rect">
            <a:avLst/>
          </a:prstGeom>
        </p:spPr>
        <p:txBody>
          <a:bodyPr vert="horz" wrap="square" lIns="0" tIns="13335" rIns="0" bIns="0" rtlCol="0">
            <a:spAutoFit/>
          </a:bodyPr>
          <a:lstStyle/>
          <a:p>
            <a:pPr marL="12700">
              <a:lnSpc>
                <a:spcPct val="100000"/>
              </a:lnSpc>
              <a:spcBef>
                <a:spcPts val="105"/>
              </a:spcBef>
            </a:pPr>
            <a:r>
              <a:rPr sz="3200" b="0" dirty="0">
                <a:solidFill>
                  <a:srgbClr val="00AF50"/>
                </a:solidFill>
                <a:latin typeface="Arial"/>
                <a:cs typeface="Arial"/>
              </a:rPr>
              <a:t>Ca</a:t>
            </a:r>
            <a:r>
              <a:rPr sz="3200" b="0" spc="-15" dirty="0">
                <a:solidFill>
                  <a:srgbClr val="00AF50"/>
                </a:solidFill>
                <a:latin typeface="Arial"/>
                <a:cs typeface="Arial"/>
              </a:rPr>
              <a:t> </a:t>
            </a:r>
            <a:r>
              <a:rPr sz="3200" b="0" dirty="0">
                <a:solidFill>
                  <a:srgbClr val="00AF50"/>
                </a:solidFill>
                <a:latin typeface="Arial"/>
                <a:cs typeface="Arial"/>
              </a:rPr>
              <a:t>90%</a:t>
            </a:r>
            <a:r>
              <a:rPr sz="3200" b="0" spc="-20" dirty="0">
                <a:solidFill>
                  <a:srgbClr val="00AF50"/>
                </a:solidFill>
                <a:latin typeface="Arial"/>
                <a:cs typeface="Arial"/>
              </a:rPr>
              <a:t> </a:t>
            </a:r>
            <a:r>
              <a:rPr sz="3200" b="0" dirty="0">
                <a:solidFill>
                  <a:srgbClr val="00AF50"/>
                </a:solidFill>
                <a:latin typeface="Arial"/>
                <a:cs typeface="Arial"/>
              </a:rPr>
              <a:t>av</a:t>
            </a:r>
            <a:r>
              <a:rPr sz="3200" b="0" spc="-30" dirty="0">
                <a:solidFill>
                  <a:srgbClr val="00AF50"/>
                </a:solidFill>
                <a:latin typeface="Arial"/>
                <a:cs typeface="Arial"/>
              </a:rPr>
              <a:t> </a:t>
            </a:r>
            <a:r>
              <a:rPr sz="3200" b="0" dirty="0">
                <a:solidFill>
                  <a:srgbClr val="00AF50"/>
                </a:solidFill>
                <a:latin typeface="Arial"/>
                <a:cs typeface="Arial"/>
              </a:rPr>
              <a:t>CO2</a:t>
            </a:r>
            <a:r>
              <a:rPr sz="3200" b="0" spc="-25" dirty="0">
                <a:solidFill>
                  <a:srgbClr val="00AF50"/>
                </a:solidFill>
                <a:latin typeface="Arial"/>
                <a:cs typeface="Arial"/>
              </a:rPr>
              <a:t> </a:t>
            </a:r>
            <a:r>
              <a:rPr sz="3200" b="0" dirty="0">
                <a:solidFill>
                  <a:srgbClr val="00AF50"/>
                </a:solidFill>
                <a:latin typeface="Arial"/>
                <a:cs typeface="Arial"/>
              </a:rPr>
              <a:t>avtrycket</a:t>
            </a:r>
            <a:r>
              <a:rPr sz="3200" b="0" spc="-50" dirty="0">
                <a:solidFill>
                  <a:srgbClr val="00AF50"/>
                </a:solidFill>
                <a:latin typeface="Arial"/>
                <a:cs typeface="Arial"/>
              </a:rPr>
              <a:t> </a:t>
            </a:r>
            <a:r>
              <a:rPr sz="3200" b="0" dirty="0">
                <a:solidFill>
                  <a:srgbClr val="00AF50"/>
                </a:solidFill>
                <a:latin typeface="Arial"/>
                <a:cs typeface="Arial"/>
              </a:rPr>
              <a:t>från</a:t>
            </a:r>
            <a:r>
              <a:rPr sz="3200" b="0" spc="-45" dirty="0">
                <a:solidFill>
                  <a:srgbClr val="00AF50"/>
                </a:solidFill>
                <a:latin typeface="Arial"/>
                <a:cs typeface="Arial"/>
              </a:rPr>
              <a:t> </a:t>
            </a:r>
            <a:r>
              <a:rPr sz="3200" b="0" dirty="0">
                <a:solidFill>
                  <a:srgbClr val="00AF50"/>
                </a:solidFill>
                <a:latin typeface="Arial"/>
                <a:cs typeface="Arial"/>
              </a:rPr>
              <a:t>betong</a:t>
            </a:r>
            <a:r>
              <a:rPr sz="3200" b="0" spc="-30" dirty="0">
                <a:solidFill>
                  <a:srgbClr val="00AF50"/>
                </a:solidFill>
                <a:latin typeface="Arial"/>
                <a:cs typeface="Arial"/>
              </a:rPr>
              <a:t> </a:t>
            </a:r>
            <a:r>
              <a:rPr sz="3200" b="0" dirty="0">
                <a:solidFill>
                  <a:srgbClr val="00AF50"/>
                </a:solidFill>
                <a:latin typeface="Arial"/>
                <a:cs typeface="Arial"/>
              </a:rPr>
              <a:t>tillskrivs</a:t>
            </a:r>
            <a:r>
              <a:rPr sz="3200" b="0" spc="-20" dirty="0">
                <a:solidFill>
                  <a:srgbClr val="00AF50"/>
                </a:solidFill>
                <a:latin typeface="Arial"/>
                <a:cs typeface="Arial"/>
              </a:rPr>
              <a:t> </a:t>
            </a:r>
            <a:r>
              <a:rPr sz="3200" b="0" spc="-10" dirty="0">
                <a:solidFill>
                  <a:srgbClr val="00AF50"/>
                </a:solidFill>
                <a:latin typeface="Arial"/>
                <a:cs typeface="Arial"/>
              </a:rPr>
              <a:t>cementet</a:t>
            </a:r>
            <a:endParaRPr sz="3200">
              <a:latin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963400" y="6374891"/>
            <a:ext cx="83820" cy="82550"/>
          </a:xfrm>
          <a:custGeom>
            <a:avLst/>
            <a:gdLst/>
            <a:ahLst/>
            <a:cxnLst/>
            <a:rect l="l" t="t" r="r" b="b"/>
            <a:pathLst>
              <a:path w="83820" h="82550">
                <a:moveTo>
                  <a:pt x="83820" y="0"/>
                </a:moveTo>
                <a:lnTo>
                  <a:pt x="0" y="0"/>
                </a:lnTo>
                <a:lnTo>
                  <a:pt x="0" y="82296"/>
                </a:lnTo>
                <a:lnTo>
                  <a:pt x="83820" y="82296"/>
                </a:lnTo>
                <a:lnTo>
                  <a:pt x="83820" y="0"/>
                </a:lnTo>
                <a:close/>
              </a:path>
            </a:pathLst>
          </a:custGeom>
          <a:solidFill>
            <a:srgbClr val="BDBC00"/>
          </a:solidFill>
        </p:spPr>
        <p:txBody>
          <a:bodyPr wrap="square" lIns="0" tIns="0" rIns="0" bIns="0" rtlCol="0"/>
          <a:lstStyle/>
          <a:p>
            <a:endParaRPr/>
          </a:p>
        </p:txBody>
      </p:sp>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732814" y="2214977"/>
            <a:ext cx="5135103" cy="4449778"/>
          </a:xfrm>
          <a:prstGeom prst="rect">
            <a:avLst/>
          </a:prstGeom>
        </p:spPr>
      </p:pic>
      <p:sp>
        <p:nvSpPr>
          <p:cNvPr id="4" name="object 4"/>
          <p:cNvSpPr txBox="1"/>
          <p:nvPr/>
        </p:nvSpPr>
        <p:spPr>
          <a:xfrm>
            <a:off x="538378" y="6532574"/>
            <a:ext cx="165735" cy="177800"/>
          </a:xfrm>
          <a:prstGeom prst="rect">
            <a:avLst/>
          </a:prstGeom>
        </p:spPr>
        <p:txBody>
          <a:bodyPr vert="horz" wrap="square" lIns="0" tIns="12065" rIns="0" bIns="0" rtlCol="0">
            <a:spAutoFit/>
          </a:bodyPr>
          <a:lstStyle/>
          <a:p>
            <a:pPr marL="12700">
              <a:lnSpc>
                <a:spcPct val="100000"/>
              </a:lnSpc>
              <a:spcBef>
                <a:spcPts val="95"/>
              </a:spcBef>
            </a:pPr>
            <a:r>
              <a:rPr sz="1000" b="1" spc="-25" dirty="0">
                <a:solidFill>
                  <a:srgbClr val="888888"/>
                </a:solidFill>
                <a:latin typeface="Arial"/>
                <a:cs typeface="Arial"/>
              </a:rPr>
              <a:t>10</a:t>
            </a:r>
            <a:endParaRPr sz="1000">
              <a:latin typeface="Arial"/>
              <a:cs typeface="Arial"/>
            </a:endParaRPr>
          </a:p>
        </p:txBody>
      </p:sp>
      <p:sp>
        <p:nvSpPr>
          <p:cNvPr id="5" name="object 5"/>
          <p:cNvSpPr/>
          <p:nvPr/>
        </p:nvSpPr>
        <p:spPr>
          <a:xfrm>
            <a:off x="6391655" y="12699"/>
            <a:ext cx="5800725" cy="6845300"/>
          </a:xfrm>
          <a:custGeom>
            <a:avLst/>
            <a:gdLst/>
            <a:ahLst/>
            <a:cxnLst/>
            <a:rect l="l" t="t" r="r" b="b"/>
            <a:pathLst>
              <a:path w="5800725" h="6845300">
                <a:moveTo>
                  <a:pt x="5800344" y="0"/>
                </a:moveTo>
                <a:lnTo>
                  <a:pt x="0" y="0"/>
                </a:lnTo>
                <a:lnTo>
                  <a:pt x="0" y="6845300"/>
                </a:lnTo>
                <a:lnTo>
                  <a:pt x="5800344" y="6845300"/>
                </a:lnTo>
                <a:lnTo>
                  <a:pt x="5800344" y="6705599"/>
                </a:lnTo>
                <a:lnTo>
                  <a:pt x="5096129" y="6705600"/>
                </a:lnTo>
                <a:lnTo>
                  <a:pt x="5082889" y="6692900"/>
                </a:lnTo>
                <a:lnTo>
                  <a:pt x="5058695" y="6692900"/>
                </a:lnTo>
                <a:lnTo>
                  <a:pt x="5047742" y="6680200"/>
                </a:lnTo>
                <a:lnTo>
                  <a:pt x="5037830" y="6680200"/>
                </a:lnTo>
                <a:lnTo>
                  <a:pt x="5029025" y="6667500"/>
                </a:lnTo>
                <a:lnTo>
                  <a:pt x="5021292" y="6667500"/>
                </a:lnTo>
                <a:lnTo>
                  <a:pt x="5014595" y="6654800"/>
                </a:lnTo>
                <a:lnTo>
                  <a:pt x="5009177" y="6654800"/>
                </a:lnTo>
                <a:lnTo>
                  <a:pt x="5005355" y="6642100"/>
                </a:lnTo>
                <a:lnTo>
                  <a:pt x="5003200" y="6629400"/>
                </a:lnTo>
                <a:lnTo>
                  <a:pt x="5002784" y="6616700"/>
                </a:lnTo>
                <a:lnTo>
                  <a:pt x="5204618" y="6616700"/>
                </a:lnTo>
                <a:lnTo>
                  <a:pt x="5198304" y="6604000"/>
                </a:lnTo>
                <a:lnTo>
                  <a:pt x="5148214" y="6604000"/>
                </a:lnTo>
                <a:lnTo>
                  <a:pt x="5138705" y="6591300"/>
                </a:lnTo>
                <a:lnTo>
                  <a:pt x="5081016" y="6591300"/>
                </a:lnTo>
                <a:lnTo>
                  <a:pt x="5071973" y="6578600"/>
                </a:lnTo>
                <a:lnTo>
                  <a:pt x="5047488" y="6578600"/>
                </a:lnTo>
                <a:lnTo>
                  <a:pt x="5040435" y="6565900"/>
                </a:lnTo>
                <a:lnTo>
                  <a:pt x="5034121" y="6565900"/>
                </a:lnTo>
                <a:lnTo>
                  <a:pt x="5028521" y="6553200"/>
                </a:lnTo>
                <a:lnTo>
                  <a:pt x="5019684" y="6553200"/>
                </a:lnTo>
                <a:lnTo>
                  <a:pt x="5016865" y="6540500"/>
                </a:lnTo>
                <a:lnTo>
                  <a:pt x="5015164" y="6527800"/>
                </a:lnTo>
                <a:lnTo>
                  <a:pt x="5014595" y="6527800"/>
                </a:lnTo>
                <a:lnTo>
                  <a:pt x="5015311" y="6515100"/>
                </a:lnTo>
                <a:lnTo>
                  <a:pt x="5017468" y="6502400"/>
                </a:lnTo>
                <a:lnTo>
                  <a:pt x="5021077" y="6502400"/>
                </a:lnTo>
                <a:lnTo>
                  <a:pt x="5026152" y="6489700"/>
                </a:lnTo>
                <a:lnTo>
                  <a:pt x="5032339" y="6489700"/>
                </a:lnTo>
                <a:lnTo>
                  <a:pt x="5039455" y="6477000"/>
                </a:lnTo>
                <a:lnTo>
                  <a:pt x="5047476" y="6477000"/>
                </a:lnTo>
                <a:lnTo>
                  <a:pt x="5056378" y="6464300"/>
                </a:lnTo>
                <a:lnTo>
                  <a:pt x="5087292" y="6464300"/>
                </a:lnTo>
                <a:lnTo>
                  <a:pt x="5098923" y="6451600"/>
                </a:lnTo>
                <a:lnTo>
                  <a:pt x="5800344" y="6451600"/>
                </a:lnTo>
                <a:lnTo>
                  <a:pt x="5800344" y="6438900"/>
                </a:lnTo>
                <a:lnTo>
                  <a:pt x="5020564" y="6438900"/>
                </a:lnTo>
                <a:lnTo>
                  <a:pt x="5020564" y="6197600"/>
                </a:lnTo>
                <a:lnTo>
                  <a:pt x="5800344" y="6197600"/>
                </a:lnTo>
                <a:lnTo>
                  <a:pt x="5800344" y="0"/>
                </a:lnTo>
                <a:close/>
              </a:path>
              <a:path w="5800725" h="6845300">
                <a:moveTo>
                  <a:pt x="5324729" y="6451600"/>
                </a:moveTo>
                <a:lnTo>
                  <a:pt x="5199507" y="6451600"/>
                </a:lnTo>
                <a:lnTo>
                  <a:pt x="5211764" y="6464300"/>
                </a:lnTo>
                <a:lnTo>
                  <a:pt x="5244465" y="6464300"/>
                </a:lnTo>
                <a:lnTo>
                  <a:pt x="5253849" y="6477000"/>
                </a:lnTo>
                <a:lnTo>
                  <a:pt x="5262197" y="6477000"/>
                </a:lnTo>
                <a:lnTo>
                  <a:pt x="5269521" y="6489700"/>
                </a:lnTo>
                <a:lnTo>
                  <a:pt x="5275834" y="6489700"/>
                </a:lnTo>
                <a:lnTo>
                  <a:pt x="5280908" y="6502400"/>
                </a:lnTo>
                <a:lnTo>
                  <a:pt x="5284517" y="6515100"/>
                </a:lnTo>
                <a:lnTo>
                  <a:pt x="5286674" y="6515100"/>
                </a:lnTo>
                <a:lnTo>
                  <a:pt x="5287391" y="6527800"/>
                </a:lnTo>
                <a:lnTo>
                  <a:pt x="5093462" y="6527800"/>
                </a:lnTo>
                <a:lnTo>
                  <a:pt x="5096129" y="6540500"/>
                </a:lnTo>
                <a:lnTo>
                  <a:pt x="5131478" y="6540500"/>
                </a:lnTo>
                <a:lnTo>
                  <a:pt x="5152137" y="6553200"/>
                </a:lnTo>
                <a:lnTo>
                  <a:pt x="5206412" y="6553200"/>
                </a:lnTo>
                <a:lnTo>
                  <a:pt x="5213752" y="6565900"/>
                </a:lnTo>
                <a:lnTo>
                  <a:pt x="5248239" y="6565900"/>
                </a:lnTo>
                <a:lnTo>
                  <a:pt x="5256911" y="6578600"/>
                </a:lnTo>
                <a:lnTo>
                  <a:pt x="5272976" y="6578600"/>
                </a:lnTo>
                <a:lnTo>
                  <a:pt x="5280128" y="6591300"/>
                </a:lnTo>
                <a:lnTo>
                  <a:pt x="5286756" y="6591300"/>
                </a:lnTo>
                <a:lnTo>
                  <a:pt x="5292183" y="6604000"/>
                </a:lnTo>
                <a:lnTo>
                  <a:pt x="5296074" y="6604000"/>
                </a:lnTo>
                <a:lnTo>
                  <a:pt x="5298418" y="6616700"/>
                </a:lnTo>
                <a:lnTo>
                  <a:pt x="5299202" y="6629400"/>
                </a:lnTo>
                <a:lnTo>
                  <a:pt x="5298626" y="6642100"/>
                </a:lnTo>
                <a:lnTo>
                  <a:pt x="5296884" y="6642100"/>
                </a:lnTo>
                <a:lnTo>
                  <a:pt x="5293951" y="6654800"/>
                </a:lnTo>
                <a:lnTo>
                  <a:pt x="5289804" y="6654800"/>
                </a:lnTo>
                <a:lnTo>
                  <a:pt x="5284585" y="6667500"/>
                </a:lnTo>
                <a:lnTo>
                  <a:pt x="5278247" y="6667500"/>
                </a:lnTo>
                <a:lnTo>
                  <a:pt x="5270765" y="6680200"/>
                </a:lnTo>
                <a:lnTo>
                  <a:pt x="5262118" y="6680200"/>
                </a:lnTo>
                <a:lnTo>
                  <a:pt x="5252239" y="6692900"/>
                </a:lnTo>
                <a:lnTo>
                  <a:pt x="5229292" y="6692900"/>
                </a:lnTo>
                <a:lnTo>
                  <a:pt x="5216271" y="6705600"/>
                </a:lnTo>
                <a:lnTo>
                  <a:pt x="5324729" y="6705600"/>
                </a:lnTo>
                <a:lnTo>
                  <a:pt x="5324729" y="6451600"/>
                </a:lnTo>
                <a:close/>
              </a:path>
              <a:path w="5800725" h="6845300">
                <a:moveTo>
                  <a:pt x="5800344" y="6451600"/>
                </a:moveTo>
                <a:lnTo>
                  <a:pt x="5575173" y="6451600"/>
                </a:lnTo>
                <a:lnTo>
                  <a:pt x="5575173" y="6502400"/>
                </a:lnTo>
                <a:lnTo>
                  <a:pt x="5402199" y="6502400"/>
                </a:lnTo>
                <a:lnTo>
                  <a:pt x="5402199" y="6553200"/>
                </a:lnTo>
                <a:lnTo>
                  <a:pt x="5564632" y="6553200"/>
                </a:lnTo>
                <a:lnTo>
                  <a:pt x="5564632" y="6591300"/>
                </a:lnTo>
                <a:lnTo>
                  <a:pt x="5402199" y="6591300"/>
                </a:lnTo>
                <a:lnTo>
                  <a:pt x="5402199" y="6654800"/>
                </a:lnTo>
                <a:lnTo>
                  <a:pt x="5574919" y="6654800"/>
                </a:lnTo>
                <a:lnTo>
                  <a:pt x="5574919" y="6705600"/>
                </a:lnTo>
                <a:lnTo>
                  <a:pt x="5800344" y="6705599"/>
                </a:lnTo>
                <a:lnTo>
                  <a:pt x="5800344" y="6451600"/>
                </a:lnTo>
                <a:close/>
              </a:path>
              <a:path w="5800725" h="6845300">
                <a:moveTo>
                  <a:pt x="5193157" y="6654800"/>
                </a:moveTo>
                <a:lnTo>
                  <a:pt x="5119119" y="6654800"/>
                </a:lnTo>
                <a:lnTo>
                  <a:pt x="5126101" y="6667500"/>
                </a:lnTo>
                <a:lnTo>
                  <a:pt x="5185664" y="6667500"/>
                </a:lnTo>
                <a:lnTo>
                  <a:pt x="5193157" y="6654800"/>
                </a:lnTo>
                <a:close/>
              </a:path>
              <a:path w="5800725" h="6845300">
                <a:moveTo>
                  <a:pt x="5221097" y="6616700"/>
                </a:moveTo>
                <a:lnTo>
                  <a:pt x="5077714" y="6616700"/>
                </a:lnTo>
                <a:lnTo>
                  <a:pt x="5077714" y="6629400"/>
                </a:lnTo>
                <a:lnTo>
                  <a:pt x="5079619" y="6629400"/>
                </a:lnTo>
                <a:lnTo>
                  <a:pt x="5088509" y="6642100"/>
                </a:lnTo>
                <a:lnTo>
                  <a:pt x="5093970" y="6654800"/>
                </a:lnTo>
                <a:lnTo>
                  <a:pt x="5212588" y="6654800"/>
                </a:lnTo>
                <a:lnTo>
                  <a:pt x="5221986" y="6642100"/>
                </a:lnTo>
                <a:lnTo>
                  <a:pt x="5224145" y="6642100"/>
                </a:lnTo>
                <a:lnTo>
                  <a:pt x="5224145" y="6629400"/>
                </a:lnTo>
                <a:lnTo>
                  <a:pt x="5221097" y="6616700"/>
                </a:lnTo>
                <a:close/>
              </a:path>
              <a:path w="5800725" h="6845300">
                <a:moveTo>
                  <a:pt x="5209667" y="6515100"/>
                </a:moveTo>
                <a:lnTo>
                  <a:pt x="5089525" y="6515100"/>
                </a:lnTo>
                <a:lnTo>
                  <a:pt x="5089525" y="6527800"/>
                </a:lnTo>
                <a:lnTo>
                  <a:pt x="5211826" y="6527800"/>
                </a:lnTo>
                <a:lnTo>
                  <a:pt x="5209667" y="6515100"/>
                </a:lnTo>
                <a:close/>
              </a:path>
              <a:path w="5800725" h="6845300">
                <a:moveTo>
                  <a:pt x="5201920" y="6502400"/>
                </a:moveTo>
                <a:lnTo>
                  <a:pt x="5094478" y="6502400"/>
                </a:lnTo>
                <a:lnTo>
                  <a:pt x="5091176" y="6515100"/>
                </a:lnTo>
                <a:lnTo>
                  <a:pt x="5205730" y="6515100"/>
                </a:lnTo>
                <a:lnTo>
                  <a:pt x="5201920" y="6502400"/>
                </a:lnTo>
                <a:close/>
              </a:path>
              <a:path w="5800725" h="6845300">
                <a:moveTo>
                  <a:pt x="5177155" y="6489700"/>
                </a:moveTo>
                <a:lnTo>
                  <a:pt x="5117846" y="6489700"/>
                </a:lnTo>
                <a:lnTo>
                  <a:pt x="5112131" y="6502400"/>
                </a:lnTo>
                <a:lnTo>
                  <a:pt x="5184394" y="6502400"/>
                </a:lnTo>
                <a:lnTo>
                  <a:pt x="5177155" y="6489700"/>
                </a:lnTo>
                <a:close/>
              </a:path>
              <a:path w="5800725" h="6845300">
                <a:moveTo>
                  <a:pt x="5217541" y="6350000"/>
                </a:moveTo>
                <a:lnTo>
                  <a:pt x="5098034" y="6350000"/>
                </a:lnTo>
                <a:lnTo>
                  <a:pt x="5098034" y="6438900"/>
                </a:lnTo>
                <a:lnTo>
                  <a:pt x="5243786" y="6438900"/>
                </a:lnTo>
                <a:lnTo>
                  <a:pt x="5241512" y="6426200"/>
                </a:lnTo>
                <a:lnTo>
                  <a:pt x="5239857" y="6426200"/>
                </a:lnTo>
                <a:lnTo>
                  <a:pt x="5238750" y="6413500"/>
                </a:lnTo>
                <a:lnTo>
                  <a:pt x="5238019" y="6400800"/>
                </a:lnTo>
                <a:lnTo>
                  <a:pt x="5237003" y="6400800"/>
                </a:lnTo>
                <a:lnTo>
                  <a:pt x="5235749" y="6388100"/>
                </a:lnTo>
                <a:lnTo>
                  <a:pt x="5234305" y="6388100"/>
                </a:lnTo>
                <a:lnTo>
                  <a:pt x="5231774" y="6375400"/>
                </a:lnTo>
                <a:lnTo>
                  <a:pt x="5228161" y="6362700"/>
                </a:lnTo>
                <a:lnTo>
                  <a:pt x="5223428" y="6362700"/>
                </a:lnTo>
                <a:lnTo>
                  <a:pt x="5217541" y="6350000"/>
                </a:lnTo>
                <a:close/>
              </a:path>
              <a:path w="5800725" h="6845300">
                <a:moveTo>
                  <a:pt x="5360797" y="6197600"/>
                </a:moveTo>
                <a:lnTo>
                  <a:pt x="5253355" y="6197600"/>
                </a:lnTo>
                <a:lnTo>
                  <a:pt x="5262491" y="6210300"/>
                </a:lnTo>
                <a:lnTo>
                  <a:pt x="5278858" y="6210300"/>
                </a:lnTo>
                <a:lnTo>
                  <a:pt x="5285994" y="6223000"/>
                </a:lnTo>
                <a:lnTo>
                  <a:pt x="5297995" y="6223000"/>
                </a:lnTo>
                <a:lnTo>
                  <a:pt x="5302710" y="6235700"/>
                </a:lnTo>
                <a:lnTo>
                  <a:pt x="5306568" y="6235700"/>
                </a:lnTo>
                <a:lnTo>
                  <a:pt x="5309788" y="6248400"/>
                </a:lnTo>
                <a:lnTo>
                  <a:pt x="5312044" y="6248400"/>
                </a:lnTo>
                <a:lnTo>
                  <a:pt x="5313372" y="6261100"/>
                </a:lnTo>
                <a:lnTo>
                  <a:pt x="5313807" y="6261100"/>
                </a:lnTo>
                <a:lnTo>
                  <a:pt x="5312979" y="6273800"/>
                </a:lnTo>
                <a:lnTo>
                  <a:pt x="5310520" y="6286500"/>
                </a:lnTo>
                <a:lnTo>
                  <a:pt x="5306466" y="6299200"/>
                </a:lnTo>
                <a:lnTo>
                  <a:pt x="5300853" y="6299200"/>
                </a:lnTo>
                <a:lnTo>
                  <a:pt x="5293236" y="6311900"/>
                </a:lnTo>
                <a:lnTo>
                  <a:pt x="5283549" y="6311900"/>
                </a:lnTo>
                <a:lnTo>
                  <a:pt x="5271813" y="6324600"/>
                </a:lnTo>
                <a:lnTo>
                  <a:pt x="5267579" y="6324600"/>
                </a:lnTo>
                <a:lnTo>
                  <a:pt x="5275580" y="6337300"/>
                </a:lnTo>
                <a:lnTo>
                  <a:pt x="5293106" y="6337300"/>
                </a:lnTo>
                <a:lnTo>
                  <a:pt x="5297043" y="6350000"/>
                </a:lnTo>
                <a:lnTo>
                  <a:pt x="5300853" y="6350000"/>
                </a:lnTo>
                <a:lnTo>
                  <a:pt x="5303901" y="6362700"/>
                </a:lnTo>
                <a:lnTo>
                  <a:pt x="5305806" y="6362700"/>
                </a:lnTo>
                <a:lnTo>
                  <a:pt x="5307457" y="6375400"/>
                </a:lnTo>
                <a:lnTo>
                  <a:pt x="5308854" y="6375400"/>
                </a:lnTo>
                <a:lnTo>
                  <a:pt x="5309362" y="6388100"/>
                </a:lnTo>
                <a:lnTo>
                  <a:pt x="5309870" y="6388100"/>
                </a:lnTo>
                <a:lnTo>
                  <a:pt x="5310505" y="6400800"/>
                </a:lnTo>
                <a:lnTo>
                  <a:pt x="5310759" y="6400800"/>
                </a:lnTo>
                <a:lnTo>
                  <a:pt x="5311267" y="6413500"/>
                </a:lnTo>
                <a:lnTo>
                  <a:pt x="5312918" y="6413500"/>
                </a:lnTo>
                <a:lnTo>
                  <a:pt x="5314315" y="6426200"/>
                </a:lnTo>
                <a:lnTo>
                  <a:pt x="5315966" y="6426200"/>
                </a:lnTo>
                <a:lnTo>
                  <a:pt x="5317871" y="6438900"/>
                </a:lnTo>
                <a:lnTo>
                  <a:pt x="5360797" y="6438900"/>
                </a:lnTo>
                <a:lnTo>
                  <a:pt x="5360797" y="6197600"/>
                </a:lnTo>
                <a:close/>
              </a:path>
              <a:path w="5800725" h="6845300">
                <a:moveTo>
                  <a:pt x="5800344" y="6197600"/>
                </a:moveTo>
                <a:lnTo>
                  <a:pt x="5438267" y="6197600"/>
                </a:lnTo>
                <a:lnTo>
                  <a:pt x="5438267" y="6438900"/>
                </a:lnTo>
                <a:lnTo>
                  <a:pt x="5484114" y="6438900"/>
                </a:lnTo>
                <a:lnTo>
                  <a:pt x="5484114" y="6375400"/>
                </a:lnTo>
                <a:lnTo>
                  <a:pt x="5800344" y="6375400"/>
                </a:lnTo>
                <a:lnTo>
                  <a:pt x="5800344" y="6197600"/>
                </a:lnTo>
                <a:close/>
              </a:path>
              <a:path w="5800725" h="6845300">
                <a:moveTo>
                  <a:pt x="5800344" y="6375400"/>
                </a:moveTo>
                <a:lnTo>
                  <a:pt x="5575173" y="6375400"/>
                </a:lnTo>
                <a:lnTo>
                  <a:pt x="5575173" y="6438900"/>
                </a:lnTo>
                <a:lnTo>
                  <a:pt x="5800344" y="6438900"/>
                </a:lnTo>
                <a:lnTo>
                  <a:pt x="5800344" y="6375400"/>
                </a:lnTo>
                <a:close/>
              </a:path>
              <a:path w="5800725" h="6845300">
                <a:moveTo>
                  <a:pt x="5206396" y="6235700"/>
                </a:moveTo>
                <a:lnTo>
                  <a:pt x="5098034" y="6235700"/>
                </a:lnTo>
                <a:lnTo>
                  <a:pt x="5098034" y="6311900"/>
                </a:lnTo>
                <a:lnTo>
                  <a:pt x="5206396" y="6311900"/>
                </a:lnTo>
                <a:lnTo>
                  <a:pt x="5215572" y="6299200"/>
                </a:lnTo>
                <a:lnTo>
                  <a:pt x="5228889" y="6299200"/>
                </a:lnTo>
                <a:lnTo>
                  <a:pt x="5233019" y="6286500"/>
                </a:lnTo>
                <a:lnTo>
                  <a:pt x="5235505" y="6286500"/>
                </a:lnTo>
                <a:lnTo>
                  <a:pt x="5236337" y="6273800"/>
                </a:lnTo>
                <a:lnTo>
                  <a:pt x="5235505" y="6261100"/>
                </a:lnTo>
                <a:lnTo>
                  <a:pt x="5233019" y="6261100"/>
                </a:lnTo>
                <a:lnTo>
                  <a:pt x="5228889" y="6248400"/>
                </a:lnTo>
                <a:lnTo>
                  <a:pt x="5215572" y="6248400"/>
                </a:lnTo>
                <a:lnTo>
                  <a:pt x="5206396" y="6235700"/>
                </a:lnTo>
                <a:close/>
              </a:path>
            </a:pathLst>
          </a:custGeom>
          <a:solidFill>
            <a:srgbClr val="2291CE"/>
          </a:solidFill>
        </p:spPr>
        <p:txBody>
          <a:bodyPr wrap="square" lIns="0" tIns="0" rIns="0" bIns="0" rtlCol="0"/>
          <a:lstStyle/>
          <a:p>
            <a:endParaRPr/>
          </a:p>
        </p:txBody>
      </p:sp>
      <p:sp>
        <p:nvSpPr>
          <p:cNvPr id="6" name="object 6"/>
          <p:cNvSpPr txBox="1"/>
          <p:nvPr/>
        </p:nvSpPr>
        <p:spPr>
          <a:xfrm>
            <a:off x="6596633" y="1506677"/>
            <a:ext cx="4873625" cy="4629150"/>
          </a:xfrm>
          <a:prstGeom prst="rect">
            <a:avLst/>
          </a:prstGeom>
        </p:spPr>
        <p:txBody>
          <a:bodyPr vert="horz" wrap="square" lIns="0" tIns="12065" rIns="0" bIns="0" rtlCol="0">
            <a:spAutoFit/>
          </a:bodyPr>
          <a:lstStyle/>
          <a:p>
            <a:pPr marL="12700">
              <a:lnSpc>
                <a:spcPct val="100000"/>
              </a:lnSpc>
              <a:spcBef>
                <a:spcPts val="95"/>
              </a:spcBef>
            </a:pPr>
            <a:r>
              <a:rPr sz="1600" dirty="0">
                <a:solidFill>
                  <a:srgbClr val="FFFFFF"/>
                </a:solidFill>
                <a:latin typeface="Arial"/>
                <a:cs typeface="Arial"/>
              </a:rPr>
              <a:t>Alternativa</a:t>
            </a:r>
            <a:r>
              <a:rPr sz="1600" spc="-90" dirty="0">
                <a:solidFill>
                  <a:srgbClr val="FFFFFF"/>
                </a:solidFill>
                <a:latin typeface="Arial"/>
                <a:cs typeface="Arial"/>
              </a:rPr>
              <a:t> </a:t>
            </a:r>
            <a:r>
              <a:rPr sz="1600" spc="-10" dirty="0">
                <a:solidFill>
                  <a:srgbClr val="FFFFFF"/>
                </a:solidFill>
                <a:latin typeface="Arial"/>
                <a:cs typeface="Arial"/>
              </a:rPr>
              <a:t>material:</a:t>
            </a:r>
            <a:endParaRPr sz="1600">
              <a:latin typeface="Arial"/>
              <a:cs typeface="Arial"/>
            </a:endParaRPr>
          </a:p>
          <a:p>
            <a:pPr marL="240665" indent="-227965">
              <a:lnSpc>
                <a:spcPct val="100000"/>
              </a:lnSpc>
              <a:spcBef>
                <a:spcPts val="1205"/>
              </a:spcBef>
              <a:buClr>
                <a:srgbClr val="BDBC00"/>
              </a:buClr>
              <a:buFont typeface="Wingdings"/>
              <a:buChar char=""/>
              <a:tabLst>
                <a:tab pos="240665" algn="l"/>
              </a:tabLst>
            </a:pPr>
            <a:r>
              <a:rPr sz="1600" dirty="0">
                <a:solidFill>
                  <a:srgbClr val="FFFFFF"/>
                </a:solidFill>
                <a:latin typeface="Arial"/>
                <a:cs typeface="Arial"/>
              </a:rPr>
              <a:t>GGBS</a:t>
            </a:r>
            <a:r>
              <a:rPr sz="1600" spc="-10" dirty="0">
                <a:solidFill>
                  <a:srgbClr val="FFFFFF"/>
                </a:solidFill>
                <a:latin typeface="Arial"/>
                <a:cs typeface="Arial"/>
              </a:rPr>
              <a:t> </a:t>
            </a:r>
            <a:r>
              <a:rPr sz="1600" dirty="0">
                <a:solidFill>
                  <a:srgbClr val="FFFFFF"/>
                </a:solidFill>
                <a:latin typeface="Arial"/>
                <a:cs typeface="Arial"/>
              </a:rPr>
              <a:t>-</a:t>
            </a:r>
            <a:r>
              <a:rPr sz="1600" spc="-25" dirty="0">
                <a:solidFill>
                  <a:srgbClr val="FFFFFF"/>
                </a:solidFill>
                <a:latin typeface="Arial"/>
                <a:cs typeface="Arial"/>
              </a:rPr>
              <a:t> </a:t>
            </a:r>
            <a:r>
              <a:rPr sz="1600" spc="-10" dirty="0">
                <a:solidFill>
                  <a:srgbClr val="FFFFFF"/>
                </a:solidFill>
                <a:latin typeface="Arial"/>
                <a:cs typeface="Arial"/>
              </a:rPr>
              <a:t>masugnsslagg</a:t>
            </a:r>
            <a:endParaRPr sz="1600">
              <a:latin typeface="Arial"/>
              <a:cs typeface="Arial"/>
            </a:endParaRPr>
          </a:p>
          <a:p>
            <a:pPr marL="240665" indent="-227965">
              <a:lnSpc>
                <a:spcPct val="100000"/>
              </a:lnSpc>
              <a:spcBef>
                <a:spcPts val="1200"/>
              </a:spcBef>
              <a:buClr>
                <a:srgbClr val="BDBC00"/>
              </a:buClr>
              <a:buFont typeface="Wingdings"/>
              <a:buChar char=""/>
              <a:tabLst>
                <a:tab pos="240665" algn="l"/>
              </a:tabLst>
            </a:pPr>
            <a:r>
              <a:rPr sz="1600" dirty="0">
                <a:solidFill>
                  <a:srgbClr val="FFFFFF"/>
                </a:solidFill>
                <a:latin typeface="Arial"/>
                <a:cs typeface="Arial"/>
              </a:rPr>
              <a:t>Flygaska</a:t>
            </a:r>
            <a:r>
              <a:rPr sz="1600" spc="-55" dirty="0">
                <a:solidFill>
                  <a:srgbClr val="FFFFFF"/>
                </a:solidFill>
                <a:latin typeface="Arial"/>
                <a:cs typeface="Arial"/>
              </a:rPr>
              <a:t> </a:t>
            </a:r>
            <a:r>
              <a:rPr sz="1600" dirty="0">
                <a:solidFill>
                  <a:srgbClr val="FFFFFF"/>
                </a:solidFill>
                <a:latin typeface="Arial"/>
                <a:cs typeface="Arial"/>
              </a:rPr>
              <a:t>från</a:t>
            </a:r>
            <a:r>
              <a:rPr sz="1600" spc="-45" dirty="0">
                <a:solidFill>
                  <a:srgbClr val="FFFFFF"/>
                </a:solidFill>
                <a:latin typeface="Arial"/>
                <a:cs typeface="Arial"/>
              </a:rPr>
              <a:t> </a:t>
            </a:r>
            <a:r>
              <a:rPr sz="1600" spc="-10" dirty="0">
                <a:solidFill>
                  <a:srgbClr val="FFFFFF"/>
                </a:solidFill>
                <a:latin typeface="Arial"/>
                <a:cs typeface="Arial"/>
              </a:rPr>
              <a:t>kolförbränning</a:t>
            </a:r>
            <a:endParaRPr sz="1600">
              <a:latin typeface="Arial"/>
              <a:cs typeface="Arial"/>
            </a:endParaRPr>
          </a:p>
          <a:p>
            <a:pPr marL="240665" indent="-227965">
              <a:lnSpc>
                <a:spcPct val="100000"/>
              </a:lnSpc>
              <a:spcBef>
                <a:spcPts val="1200"/>
              </a:spcBef>
              <a:buClr>
                <a:srgbClr val="BDBC00"/>
              </a:buClr>
              <a:buFont typeface="Wingdings"/>
              <a:buChar char=""/>
              <a:tabLst>
                <a:tab pos="240665" algn="l"/>
              </a:tabLst>
            </a:pPr>
            <a:r>
              <a:rPr sz="1600" dirty="0">
                <a:solidFill>
                  <a:srgbClr val="FFFFFF"/>
                </a:solidFill>
                <a:latin typeface="Arial"/>
                <a:cs typeface="Arial"/>
              </a:rPr>
              <a:t>Naturliga</a:t>
            </a:r>
            <a:r>
              <a:rPr sz="1600" spc="-80" dirty="0">
                <a:solidFill>
                  <a:srgbClr val="FFFFFF"/>
                </a:solidFill>
                <a:latin typeface="Arial"/>
                <a:cs typeface="Arial"/>
              </a:rPr>
              <a:t> </a:t>
            </a:r>
            <a:r>
              <a:rPr sz="1600" dirty="0">
                <a:solidFill>
                  <a:srgbClr val="FFFFFF"/>
                </a:solidFill>
                <a:latin typeface="Arial"/>
                <a:cs typeface="Arial"/>
              </a:rPr>
              <a:t>puzzolaner</a:t>
            </a:r>
            <a:r>
              <a:rPr sz="1600" spc="-90" dirty="0">
                <a:solidFill>
                  <a:srgbClr val="FFFFFF"/>
                </a:solidFill>
                <a:latin typeface="Arial"/>
                <a:cs typeface="Arial"/>
              </a:rPr>
              <a:t> </a:t>
            </a:r>
            <a:r>
              <a:rPr sz="1600" spc="-10" dirty="0">
                <a:solidFill>
                  <a:srgbClr val="FFFFFF"/>
                </a:solidFill>
                <a:latin typeface="Arial"/>
                <a:cs typeface="Arial"/>
              </a:rPr>
              <a:t>(vulkaniska/sedimentära)</a:t>
            </a:r>
            <a:endParaRPr sz="1600">
              <a:latin typeface="Arial"/>
              <a:cs typeface="Arial"/>
            </a:endParaRPr>
          </a:p>
          <a:p>
            <a:pPr marL="240665" indent="-227965">
              <a:lnSpc>
                <a:spcPct val="100000"/>
              </a:lnSpc>
              <a:spcBef>
                <a:spcPts val="1200"/>
              </a:spcBef>
              <a:buClr>
                <a:srgbClr val="BDBC00"/>
              </a:buClr>
              <a:buFont typeface="Wingdings"/>
              <a:buChar char=""/>
              <a:tabLst>
                <a:tab pos="240665" algn="l"/>
              </a:tabLst>
            </a:pPr>
            <a:r>
              <a:rPr sz="1600" dirty="0">
                <a:solidFill>
                  <a:srgbClr val="FFFFFF"/>
                </a:solidFill>
                <a:latin typeface="Arial"/>
                <a:cs typeface="Arial"/>
              </a:rPr>
              <a:t>Lera</a:t>
            </a:r>
            <a:r>
              <a:rPr sz="1600" spc="-15" dirty="0">
                <a:solidFill>
                  <a:srgbClr val="FFFFFF"/>
                </a:solidFill>
                <a:latin typeface="Arial"/>
                <a:cs typeface="Arial"/>
              </a:rPr>
              <a:t> </a:t>
            </a:r>
            <a:r>
              <a:rPr sz="1600" dirty="0">
                <a:solidFill>
                  <a:srgbClr val="FFFFFF"/>
                </a:solidFill>
                <a:latin typeface="Arial"/>
                <a:cs typeface="Arial"/>
              </a:rPr>
              <a:t>–</a:t>
            </a:r>
            <a:r>
              <a:rPr sz="1600" spc="-15" dirty="0">
                <a:solidFill>
                  <a:srgbClr val="FFFFFF"/>
                </a:solidFill>
                <a:latin typeface="Arial"/>
                <a:cs typeface="Arial"/>
              </a:rPr>
              <a:t> </a:t>
            </a:r>
            <a:r>
              <a:rPr sz="1600" spc="-10" dirty="0">
                <a:solidFill>
                  <a:srgbClr val="FFFFFF"/>
                </a:solidFill>
                <a:latin typeface="Arial"/>
                <a:cs typeface="Arial"/>
              </a:rPr>
              <a:t>kalcinerad</a:t>
            </a:r>
            <a:r>
              <a:rPr sz="1600" spc="-40" dirty="0">
                <a:solidFill>
                  <a:srgbClr val="FFFFFF"/>
                </a:solidFill>
                <a:latin typeface="Arial"/>
                <a:cs typeface="Arial"/>
              </a:rPr>
              <a:t> </a:t>
            </a:r>
            <a:r>
              <a:rPr sz="1600" dirty="0">
                <a:solidFill>
                  <a:srgbClr val="FFFFFF"/>
                </a:solidFill>
                <a:latin typeface="Arial"/>
                <a:cs typeface="Arial"/>
              </a:rPr>
              <a:t>eller</a:t>
            </a:r>
            <a:r>
              <a:rPr sz="1600" spc="-25" dirty="0">
                <a:solidFill>
                  <a:srgbClr val="FFFFFF"/>
                </a:solidFill>
                <a:latin typeface="Arial"/>
                <a:cs typeface="Arial"/>
              </a:rPr>
              <a:t> </a:t>
            </a:r>
            <a:r>
              <a:rPr sz="1600" spc="-10" dirty="0">
                <a:solidFill>
                  <a:srgbClr val="FFFFFF"/>
                </a:solidFill>
                <a:latin typeface="Arial"/>
                <a:cs typeface="Arial"/>
              </a:rPr>
              <a:t>aktiverad</a:t>
            </a:r>
            <a:endParaRPr sz="1600">
              <a:latin typeface="Arial"/>
              <a:cs typeface="Arial"/>
            </a:endParaRPr>
          </a:p>
          <a:p>
            <a:pPr>
              <a:lnSpc>
                <a:spcPct val="100000"/>
              </a:lnSpc>
              <a:buClr>
                <a:srgbClr val="BDBC00"/>
              </a:buClr>
              <a:buFont typeface="Wingdings"/>
              <a:buChar char=""/>
            </a:pPr>
            <a:endParaRPr sz="1800">
              <a:latin typeface="Arial"/>
              <a:cs typeface="Arial"/>
            </a:endParaRPr>
          </a:p>
          <a:p>
            <a:pPr>
              <a:lnSpc>
                <a:spcPct val="100000"/>
              </a:lnSpc>
              <a:spcBef>
                <a:spcPts val="10"/>
              </a:spcBef>
              <a:buClr>
                <a:srgbClr val="BDBC00"/>
              </a:buClr>
              <a:buFont typeface="Wingdings"/>
              <a:buChar char=""/>
            </a:pPr>
            <a:endParaRPr sz="1950">
              <a:latin typeface="Arial"/>
              <a:cs typeface="Arial"/>
            </a:endParaRPr>
          </a:p>
          <a:p>
            <a:pPr marL="12700">
              <a:lnSpc>
                <a:spcPct val="100000"/>
              </a:lnSpc>
            </a:pPr>
            <a:r>
              <a:rPr sz="1600" dirty="0">
                <a:solidFill>
                  <a:srgbClr val="FFFFFF"/>
                </a:solidFill>
                <a:latin typeface="Arial"/>
                <a:cs typeface="Arial"/>
              </a:rPr>
              <a:t>Mediala</a:t>
            </a:r>
            <a:r>
              <a:rPr sz="1600" spc="-85" dirty="0">
                <a:solidFill>
                  <a:srgbClr val="FFFFFF"/>
                </a:solidFill>
                <a:latin typeface="Arial"/>
                <a:cs typeface="Arial"/>
              </a:rPr>
              <a:t> </a:t>
            </a:r>
            <a:r>
              <a:rPr sz="1600" spc="-10" dirty="0">
                <a:solidFill>
                  <a:srgbClr val="FFFFFF"/>
                </a:solidFill>
                <a:latin typeface="Arial"/>
                <a:cs typeface="Arial"/>
              </a:rPr>
              <a:t>dumheter:</a:t>
            </a:r>
            <a:endParaRPr sz="1600">
              <a:latin typeface="Arial"/>
              <a:cs typeface="Arial"/>
            </a:endParaRPr>
          </a:p>
          <a:p>
            <a:pPr marL="240665" indent="-227965">
              <a:lnSpc>
                <a:spcPct val="100000"/>
              </a:lnSpc>
              <a:spcBef>
                <a:spcPts val="1205"/>
              </a:spcBef>
              <a:buClr>
                <a:srgbClr val="BDBC00"/>
              </a:buClr>
              <a:buFont typeface="Wingdings"/>
              <a:buChar char=""/>
              <a:tabLst>
                <a:tab pos="240665" algn="l"/>
              </a:tabLst>
            </a:pPr>
            <a:r>
              <a:rPr sz="1600" dirty="0">
                <a:solidFill>
                  <a:srgbClr val="FFFFFF"/>
                </a:solidFill>
                <a:latin typeface="Arial"/>
                <a:cs typeface="Arial"/>
              </a:rPr>
              <a:t>biokol</a:t>
            </a:r>
            <a:r>
              <a:rPr sz="1600" spc="-50" dirty="0">
                <a:solidFill>
                  <a:srgbClr val="FFFFFF"/>
                </a:solidFill>
                <a:latin typeface="Arial"/>
                <a:cs typeface="Arial"/>
              </a:rPr>
              <a:t> </a:t>
            </a:r>
            <a:r>
              <a:rPr sz="1600" dirty="0">
                <a:solidFill>
                  <a:srgbClr val="FFFFFF"/>
                </a:solidFill>
                <a:latin typeface="Arial"/>
                <a:cs typeface="Arial"/>
              </a:rPr>
              <a:t>–</a:t>
            </a:r>
            <a:r>
              <a:rPr sz="1600" spc="-25" dirty="0">
                <a:solidFill>
                  <a:srgbClr val="FFFFFF"/>
                </a:solidFill>
                <a:latin typeface="Arial"/>
                <a:cs typeface="Arial"/>
              </a:rPr>
              <a:t> </a:t>
            </a:r>
            <a:r>
              <a:rPr sz="1600" dirty="0">
                <a:solidFill>
                  <a:srgbClr val="FFFFFF"/>
                </a:solidFill>
                <a:latin typeface="Arial"/>
                <a:cs typeface="Arial"/>
              </a:rPr>
              <a:t>dålig</a:t>
            </a:r>
            <a:r>
              <a:rPr sz="1600" spc="-40" dirty="0">
                <a:solidFill>
                  <a:srgbClr val="FFFFFF"/>
                </a:solidFill>
                <a:latin typeface="Arial"/>
                <a:cs typeface="Arial"/>
              </a:rPr>
              <a:t> </a:t>
            </a:r>
            <a:r>
              <a:rPr sz="1600" dirty="0">
                <a:solidFill>
                  <a:srgbClr val="FFFFFF"/>
                </a:solidFill>
                <a:latin typeface="Arial"/>
                <a:cs typeface="Arial"/>
              </a:rPr>
              <a:t>för</a:t>
            </a:r>
            <a:r>
              <a:rPr sz="1600" spc="-25" dirty="0">
                <a:solidFill>
                  <a:srgbClr val="FFFFFF"/>
                </a:solidFill>
                <a:latin typeface="Arial"/>
                <a:cs typeface="Arial"/>
              </a:rPr>
              <a:t> </a:t>
            </a:r>
            <a:r>
              <a:rPr sz="1600" spc="-10" dirty="0">
                <a:solidFill>
                  <a:srgbClr val="FFFFFF"/>
                </a:solidFill>
                <a:latin typeface="Arial"/>
                <a:cs typeface="Arial"/>
              </a:rPr>
              <a:t>betong</a:t>
            </a:r>
            <a:endParaRPr sz="1600">
              <a:latin typeface="Arial"/>
              <a:cs typeface="Arial"/>
            </a:endParaRPr>
          </a:p>
          <a:p>
            <a:pPr marL="240665" indent="-227965">
              <a:lnSpc>
                <a:spcPct val="100000"/>
              </a:lnSpc>
              <a:spcBef>
                <a:spcPts val="1200"/>
              </a:spcBef>
              <a:buClr>
                <a:srgbClr val="BDBC00"/>
              </a:buClr>
              <a:buFont typeface="Wingdings"/>
              <a:buChar char=""/>
              <a:tabLst>
                <a:tab pos="240665" algn="l"/>
              </a:tabLst>
            </a:pPr>
            <a:r>
              <a:rPr sz="1600" dirty="0">
                <a:solidFill>
                  <a:srgbClr val="FFFFFF"/>
                </a:solidFill>
                <a:latin typeface="Arial"/>
                <a:cs typeface="Arial"/>
              </a:rPr>
              <a:t>kaffesump/</a:t>
            </a:r>
            <a:r>
              <a:rPr sz="1600" spc="-45" dirty="0">
                <a:solidFill>
                  <a:srgbClr val="FFFFFF"/>
                </a:solidFill>
                <a:latin typeface="Arial"/>
                <a:cs typeface="Arial"/>
              </a:rPr>
              <a:t> </a:t>
            </a:r>
            <a:r>
              <a:rPr sz="1600" dirty="0">
                <a:solidFill>
                  <a:srgbClr val="FFFFFF"/>
                </a:solidFill>
                <a:latin typeface="Arial"/>
                <a:cs typeface="Arial"/>
              </a:rPr>
              <a:t>blöjor/annat</a:t>
            </a:r>
            <a:r>
              <a:rPr sz="1600" spc="-45" dirty="0">
                <a:solidFill>
                  <a:srgbClr val="FFFFFF"/>
                </a:solidFill>
                <a:latin typeface="Arial"/>
                <a:cs typeface="Arial"/>
              </a:rPr>
              <a:t> </a:t>
            </a:r>
            <a:r>
              <a:rPr sz="1600" dirty="0">
                <a:solidFill>
                  <a:srgbClr val="FFFFFF"/>
                </a:solidFill>
                <a:latin typeface="Arial"/>
                <a:cs typeface="Arial"/>
              </a:rPr>
              <a:t>som</a:t>
            </a:r>
            <a:r>
              <a:rPr sz="1600" spc="-55" dirty="0">
                <a:solidFill>
                  <a:srgbClr val="FFFFFF"/>
                </a:solidFill>
                <a:latin typeface="Arial"/>
                <a:cs typeface="Arial"/>
              </a:rPr>
              <a:t> </a:t>
            </a:r>
            <a:r>
              <a:rPr sz="1600" dirty="0">
                <a:solidFill>
                  <a:srgbClr val="FFFFFF"/>
                </a:solidFill>
                <a:latin typeface="Arial"/>
                <a:cs typeface="Arial"/>
              </a:rPr>
              <a:t>kommer</a:t>
            </a:r>
            <a:r>
              <a:rPr sz="1600" spc="-35" dirty="0">
                <a:solidFill>
                  <a:srgbClr val="FFFFFF"/>
                </a:solidFill>
                <a:latin typeface="Arial"/>
                <a:cs typeface="Arial"/>
              </a:rPr>
              <a:t> </a:t>
            </a:r>
            <a:r>
              <a:rPr sz="1600" dirty="0">
                <a:solidFill>
                  <a:srgbClr val="FFFFFF"/>
                </a:solidFill>
                <a:latin typeface="Arial"/>
                <a:cs typeface="Arial"/>
              </a:rPr>
              <a:t>upp</a:t>
            </a:r>
            <a:r>
              <a:rPr sz="1600" spc="-55" dirty="0">
                <a:solidFill>
                  <a:srgbClr val="FFFFFF"/>
                </a:solidFill>
                <a:latin typeface="Arial"/>
                <a:cs typeface="Arial"/>
              </a:rPr>
              <a:t> </a:t>
            </a:r>
            <a:r>
              <a:rPr sz="1600" dirty="0">
                <a:solidFill>
                  <a:srgbClr val="FFFFFF"/>
                </a:solidFill>
                <a:latin typeface="Arial"/>
                <a:cs typeface="Arial"/>
              </a:rPr>
              <a:t>i</a:t>
            </a:r>
            <a:r>
              <a:rPr sz="1600" spc="-55" dirty="0">
                <a:solidFill>
                  <a:srgbClr val="FFFFFF"/>
                </a:solidFill>
                <a:latin typeface="Arial"/>
                <a:cs typeface="Arial"/>
              </a:rPr>
              <a:t> </a:t>
            </a:r>
            <a:r>
              <a:rPr sz="1600" spc="-10" dirty="0">
                <a:solidFill>
                  <a:srgbClr val="FFFFFF"/>
                </a:solidFill>
                <a:latin typeface="Arial"/>
                <a:cs typeface="Arial"/>
              </a:rPr>
              <a:t>pressen</a:t>
            </a:r>
            <a:endParaRPr sz="1600">
              <a:latin typeface="Arial"/>
              <a:cs typeface="Arial"/>
            </a:endParaRPr>
          </a:p>
          <a:p>
            <a:pPr>
              <a:lnSpc>
                <a:spcPct val="100000"/>
              </a:lnSpc>
            </a:pPr>
            <a:endParaRPr sz="1800">
              <a:latin typeface="Arial"/>
              <a:cs typeface="Arial"/>
            </a:endParaRPr>
          </a:p>
          <a:p>
            <a:pPr marL="68580" marR="3311525" indent="-56515">
              <a:lnSpc>
                <a:spcPct val="162500"/>
              </a:lnSpc>
              <a:spcBef>
                <a:spcPts val="1050"/>
              </a:spcBef>
            </a:pPr>
            <a:r>
              <a:rPr sz="1600" spc="-10" dirty="0">
                <a:solidFill>
                  <a:srgbClr val="FFFFFF"/>
                </a:solidFill>
                <a:latin typeface="Arial"/>
                <a:cs typeface="Arial"/>
              </a:rPr>
              <a:t>Annat Geopolymerer…</a:t>
            </a:r>
            <a:endParaRPr sz="1600">
              <a:latin typeface="Arial"/>
              <a:cs typeface="Arial"/>
            </a:endParaRPr>
          </a:p>
        </p:txBody>
      </p:sp>
      <p:sp>
        <p:nvSpPr>
          <p:cNvPr id="7" name="object 7"/>
          <p:cNvSpPr txBox="1">
            <a:spLocks noGrp="1"/>
          </p:cNvSpPr>
          <p:nvPr>
            <p:ph type="title"/>
          </p:nvPr>
        </p:nvSpPr>
        <p:spPr>
          <a:prstGeom prst="rect">
            <a:avLst/>
          </a:prstGeom>
        </p:spPr>
        <p:txBody>
          <a:bodyPr vert="horz" wrap="square" lIns="0" tIns="350139" rIns="0" bIns="0" rtlCol="0">
            <a:spAutoFit/>
          </a:bodyPr>
          <a:lstStyle/>
          <a:p>
            <a:pPr marL="36195">
              <a:lnSpc>
                <a:spcPct val="100000"/>
              </a:lnSpc>
              <a:spcBef>
                <a:spcPts val="105"/>
              </a:spcBef>
            </a:pPr>
            <a:r>
              <a:rPr sz="3200" b="0" dirty="0">
                <a:solidFill>
                  <a:srgbClr val="7E7E7E"/>
                </a:solidFill>
                <a:latin typeface="Arial"/>
                <a:cs typeface="Arial"/>
              </a:rPr>
              <a:t>Vilka</a:t>
            </a:r>
            <a:r>
              <a:rPr sz="3200" b="0" spc="-70" dirty="0">
                <a:solidFill>
                  <a:srgbClr val="7E7E7E"/>
                </a:solidFill>
                <a:latin typeface="Arial"/>
                <a:cs typeface="Arial"/>
              </a:rPr>
              <a:t> </a:t>
            </a:r>
            <a:r>
              <a:rPr sz="3200" b="0" dirty="0">
                <a:solidFill>
                  <a:srgbClr val="7E7E7E"/>
                </a:solidFill>
                <a:latin typeface="Arial"/>
                <a:cs typeface="Arial"/>
              </a:rPr>
              <a:t>alternativ</a:t>
            </a:r>
            <a:r>
              <a:rPr sz="3200" b="0" spc="-50" dirty="0">
                <a:solidFill>
                  <a:srgbClr val="7E7E7E"/>
                </a:solidFill>
                <a:latin typeface="Arial"/>
                <a:cs typeface="Arial"/>
              </a:rPr>
              <a:t> </a:t>
            </a:r>
            <a:r>
              <a:rPr sz="3200" b="0" dirty="0">
                <a:solidFill>
                  <a:srgbClr val="7E7E7E"/>
                </a:solidFill>
                <a:latin typeface="Arial"/>
                <a:cs typeface="Arial"/>
              </a:rPr>
              <a:t>finns</a:t>
            </a:r>
            <a:r>
              <a:rPr sz="3200" b="0" spc="-45" dirty="0">
                <a:solidFill>
                  <a:srgbClr val="7E7E7E"/>
                </a:solidFill>
                <a:latin typeface="Arial"/>
                <a:cs typeface="Arial"/>
              </a:rPr>
              <a:t> </a:t>
            </a:r>
            <a:r>
              <a:rPr sz="3200" b="0" dirty="0">
                <a:solidFill>
                  <a:srgbClr val="7E7E7E"/>
                </a:solidFill>
                <a:latin typeface="Arial"/>
                <a:cs typeface="Arial"/>
              </a:rPr>
              <a:t>till</a:t>
            </a:r>
            <a:r>
              <a:rPr sz="3200" b="0" spc="-60" dirty="0">
                <a:solidFill>
                  <a:srgbClr val="7E7E7E"/>
                </a:solidFill>
                <a:latin typeface="Arial"/>
                <a:cs typeface="Arial"/>
              </a:rPr>
              <a:t> </a:t>
            </a:r>
            <a:r>
              <a:rPr sz="3200" b="0" spc="-10" dirty="0">
                <a:solidFill>
                  <a:srgbClr val="7E7E7E"/>
                </a:solidFill>
                <a:latin typeface="Arial"/>
                <a:cs typeface="Arial"/>
              </a:rPr>
              <a:t>cement</a:t>
            </a:r>
            <a:endParaRPr sz="3200">
              <a:latin typeface="Arial"/>
              <a:cs typeface="Arial"/>
            </a:endParaRPr>
          </a:p>
        </p:txBody>
      </p:sp>
      <p:grpSp>
        <p:nvGrpSpPr>
          <p:cNvPr id="8" name="object 8"/>
          <p:cNvGrpSpPr/>
          <p:nvPr/>
        </p:nvGrpSpPr>
        <p:grpSpPr>
          <a:xfrm>
            <a:off x="194310" y="4659248"/>
            <a:ext cx="6118225" cy="506095"/>
            <a:chOff x="194310" y="4659248"/>
            <a:chExt cx="6118225" cy="506095"/>
          </a:xfrm>
        </p:grpSpPr>
        <p:sp>
          <p:nvSpPr>
            <p:cNvPr id="9" name="object 9"/>
            <p:cNvSpPr/>
            <p:nvPr/>
          </p:nvSpPr>
          <p:spPr>
            <a:xfrm>
              <a:off x="194310" y="4668773"/>
              <a:ext cx="6118225" cy="0"/>
            </a:xfrm>
            <a:custGeom>
              <a:avLst/>
              <a:gdLst/>
              <a:ahLst/>
              <a:cxnLst/>
              <a:rect l="l" t="t" r="r" b="b"/>
              <a:pathLst>
                <a:path w="6118225">
                  <a:moveTo>
                    <a:pt x="0" y="0"/>
                  </a:moveTo>
                  <a:lnTo>
                    <a:pt x="6117844" y="0"/>
                  </a:lnTo>
                </a:path>
              </a:pathLst>
            </a:custGeom>
            <a:ln w="19050">
              <a:solidFill>
                <a:srgbClr val="000000"/>
              </a:solidFill>
            </a:ln>
          </p:spPr>
          <p:txBody>
            <a:bodyPr wrap="square" lIns="0" tIns="0" rIns="0" bIns="0" rtlCol="0"/>
            <a:lstStyle/>
            <a:p>
              <a:endParaRPr/>
            </a:p>
          </p:txBody>
        </p:sp>
        <p:sp>
          <p:nvSpPr>
            <p:cNvPr id="10" name="object 10"/>
            <p:cNvSpPr/>
            <p:nvPr/>
          </p:nvSpPr>
          <p:spPr>
            <a:xfrm>
              <a:off x="3261360" y="4966715"/>
              <a:ext cx="283845" cy="192405"/>
            </a:xfrm>
            <a:custGeom>
              <a:avLst/>
              <a:gdLst/>
              <a:ahLst/>
              <a:cxnLst/>
              <a:rect l="l" t="t" r="r" b="b"/>
              <a:pathLst>
                <a:path w="283845" h="192404">
                  <a:moveTo>
                    <a:pt x="141731" y="0"/>
                  </a:moveTo>
                  <a:lnTo>
                    <a:pt x="0" y="96011"/>
                  </a:lnTo>
                  <a:lnTo>
                    <a:pt x="70865" y="96011"/>
                  </a:lnTo>
                  <a:lnTo>
                    <a:pt x="70865" y="192023"/>
                  </a:lnTo>
                  <a:lnTo>
                    <a:pt x="212598" y="192023"/>
                  </a:lnTo>
                  <a:lnTo>
                    <a:pt x="212598" y="96011"/>
                  </a:lnTo>
                  <a:lnTo>
                    <a:pt x="283463" y="96011"/>
                  </a:lnTo>
                  <a:lnTo>
                    <a:pt x="141731" y="0"/>
                  </a:lnTo>
                  <a:close/>
                </a:path>
              </a:pathLst>
            </a:custGeom>
            <a:solidFill>
              <a:srgbClr val="BDBC00"/>
            </a:solidFill>
          </p:spPr>
          <p:txBody>
            <a:bodyPr wrap="square" lIns="0" tIns="0" rIns="0" bIns="0" rtlCol="0"/>
            <a:lstStyle/>
            <a:p>
              <a:endParaRPr/>
            </a:p>
          </p:txBody>
        </p:sp>
        <p:sp>
          <p:nvSpPr>
            <p:cNvPr id="11" name="object 11"/>
            <p:cNvSpPr/>
            <p:nvPr/>
          </p:nvSpPr>
          <p:spPr>
            <a:xfrm>
              <a:off x="3261360" y="4966715"/>
              <a:ext cx="283845" cy="192405"/>
            </a:xfrm>
            <a:custGeom>
              <a:avLst/>
              <a:gdLst/>
              <a:ahLst/>
              <a:cxnLst/>
              <a:rect l="l" t="t" r="r" b="b"/>
              <a:pathLst>
                <a:path w="283845" h="192404">
                  <a:moveTo>
                    <a:pt x="70865" y="192023"/>
                  </a:moveTo>
                  <a:lnTo>
                    <a:pt x="70865" y="96011"/>
                  </a:lnTo>
                  <a:lnTo>
                    <a:pt x="0" y="96011"/>
                  </a:lnTo>
                  <a:lnTo>
                    <a:pt x="141731" y="0"/>
                  </a:lnTo>
                  <a:lnTo>
                    <a:pt x="283463" y="96011"/>
                  </a:lnTo>
                  <a:lnTo>
                    <a:pt x="212598" y="96011"/>
                  </a:lnTo>
                  <a:lnTo>
                    <a:pt x="212598" y="192023"/>
                  </a:lnTo>
                  <a:lnTo>
                    <a:pt x="70865" y="192023"/>
                  </a:lnTo>
                </a:path>
              </a:pathLst>
            </a:custGeom>
            <a:ln w="12700">
              <a:solidFill>
                <a:srgbClr val="4F4E00"/>
              </a:solidFill>
            </a:ln>
          </p:spPr>
          <p:txBody>
            <a:bodyPr wrap="square" lIns="0" tIns="0" rIns="0" bIns="0" rtlCol="0"/>
            <a:lstStyle/>
            <a:p>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6756" y="147626"/>
            <a:ext cx="9371646" cy="1121588"/>
          </a:xfrm>
          <a:prstGeom prst="rect">
            <a:avLst/>
          </a:prstGeom>
        </p:spPr>
        <p:txBody>
          <a:bodyPr vert="horz" wrap="square" lIns="0" tIns="350139" rIns="0" bIns="0" rtlCol="0">
            <a:spAutoFit/>
          </a:bodyPr>
          <a:lstStyle/>
          <a:p>
            <a:pPr marL="36195">
              <a:lnSpc>
                <a:spcPct val="100000"/>
              </a:lnSpc>
              <a:spcBef>
                <a:spcPts val="105"/>
              </a:spcBef>
            </a:pPr>
            <a:r>
              <a:rPr sz="3200" b="0" dirty="0">
                <a:solidFill>
                  <a:srgbClr val="7E7E7E"/>
                </a:solidFill>
                <a:latin typeface="Arial"/>
                <a:cs typeface="Arial"/>
              </a:rPr>
              <a:t>LC3</a:t>
            </a:r>
            <a:r>
              <a:rPr sz="3200" b="0" spc="-25" dirty="0">
                <a:solidFill>
                  <a:srgbClr val="7E7E7E"/>
                </a:solidFill>
                <a:latin typeface="Arial"/>
                <a:cs typeface="Arial"/>
              </a:rPr>
              <a:t> </a:t>
            </a:r>
            <a:r>
              <a:rPr sz="3200" b="0" dirty="0">
                <a:solidFill>
                  <a:srgbClr val="7E7E7E"/>
                </a:solidFill>
                <a:latin typeface="Arial"/>
                <a:cs typeface="Arial"/>
              </a:rPr>
              <a:t>- </a:t>
            </a:r>
            <a:r>
              <a:rPr sz="3200" b="0" spc="-10" dirty="0">
                <a:solidFill>
                  <a:srgbClr val="7E7E7E"/>
                </a:solidFill>
                <a:latin typeface="Arial"/>
                <a:cs typeface="Arial"/>
              </a:rPr>
              <a:t>tryckhållfasthet</a:t>
            </a:r>
            <a:endParaRPr sz="3200" dirty="0">
              <a:latin typeface="Arial"/>
              <a:cs typeface="Arial"/>
            </a:endParaRPr>
          </a:p>
        </p:txBody>
      </p:sp>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5402579" y="2117229"/>
            <a:ext cx="4071132" cy="2662697"/>
          </a:xfrm>
          <a:prstGeom prst="rect">
            <a:avLst/>
          </a:prstGeom>
        </p:spPr>
      </p:pic>
      <p:sp>
        <p:nvSpPr>
          <p:cNvPr id="4" name="object 4"/>
          <p:cNvSpPr txBox="1"/>
          <p:nvPr/>
        </p:nvSpPr>
        <p:spPr>
          <a:xfrm>
            <a:off x="538378" y="6532574"/>
            <a:ext cx="578485" cy="177800"/>
          </a:xfrm>
          <a:prstGeom prst="rect">
            <a:avLst/>
          </a:prstGeom>
        </p:spPr>
        <p:txBody>
          <a:bodyPr vert="horz" wrap="square" lIns="0" tIns="12065" rIns="0" bIns="0" rtlCol="0">
            <a:spAutoFit/>
          </a:bodyPr>
          <a:lstStyle/>
          <a:p>
            <a:pPr marL="12700">
              <a:lnSpc>
                <a:spcPct val="100000"/>
              </a:lnSpc>
              <a:spcBef>
                <a:spcPts val="95"/>
              </a:spcBef>
            </a:pPr>
            <a:r>
              <a:rPr sz="1000" b="1" dirty="0">
                <a:solidFill>
                  <a:srgbClr val="888888"/>
                </a:solidFill>
                <a:latin typeface="Arial"/>
                <a:cs typeface="Arial"/>
              </a:rPr>
              <a:t>Slide</a:t>
            </a:r>
            <a:r>
              <a:rPr sz="1000" b="1" spc="-50" dirty="0">
                <a:solidFill>
                  <a:srgbClr val="888888"/>
                </a:solidFill>
                <a:latin typeface="Arial"/>
                <a:cs typeface="Arial"/>
              </a:rPr>
              <a:t> </a:t>
            </a:r>
            <a:r>
              <a:rPr sz="1000" b="1" dirty="0">
                <a:solidFill>
                  <a:srgbClr val="888888"/>
                </a:solidFill>
                <a:latin typeface="Arial"/>
                <a:cs typeface="Arial"/>
              </a:rPr>
              <a:t>11</a:t>
            </a:r>
            <a:r>
              <a:rPr sz="1000" b="1" spc="-45" dirty="0">
                <a:solidFill>
                  <a:srgbClr val="888888"/>
                </a:solidFill>
                <a:latin typeface="Arial"/>
                <a:cs typeface="Arial"/>
              </a:rPr>
              <a:t> </a:t>
            </a:r>
            <a:r>
              <a:rPr sz="1000" b="1" spc="-50" dirty="0">
                <a:solidFill>
                  <a:srgbClr val="888888"/>
                </a:solidFill>
                <a:latin typeface="Arial"/>
                <a:cs typeface="Arial"/>
              </a:rPr>
              <a:t>-</a:t>
            </a:r>
            <a:endParaRPr sz="1000">
              <a:latin typeface="Arial"/>
              <a:cs typeface="Arial"/>
            </a:endParaRPr>
          </a:p>
        </p:txBody>
      </p:sp>
      <p:pic>
        <p:nvPicPr>
          <p:cNvPr id="5" name="object 5"/>
          <p:cNvPicPr/>
          <p:nvPr/>
        </p:nvPicPr>
        <p:blipFill>
          <a:blip r:embed="rId3" cstate="email">
            <a:extLst>
              <a:ext uri="{28A0092B-C50C-407E-A947-70E740481C1C}">
                <a14:useLocalDpi xmlns:a14="http://schemas.microsoft.com/office/drawing/2010/main"/>
              </a:ext>
            </a:extLst>
          </a:blip>
          <a:stretch>
            <a:fillRect/>
          </a:stretch>
        </p:blipFill>
        <p:spPr>
          <a:xfrm>
            <a:off x="1329702" y="1729612"/>
            <a:ext cx="2625774" cy="306888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11641835" y="6204203"/>
            <a:ext cx="394716" cy="509016"/>
          </a:xfrm>
          <a:prstGeom prst="rect">
            <a:avLst/>
          </a:prstGeom>
        </p:spPr>
      </p:pic>
      <p:sp>
        <p:nvSpPr>
          <p:cNvPr id="3" name="object 3"/>
          <p:cNvSpPr txBox="1">
            <a:spLocks noGrp="1"/>
          </p:cNvSpPr>
          <p:nvPr>
            <p:ph type="title"/>
          </p:nvPr>
        </p:nvSpPr>
        <p:spPr>
          <a:xfrm>
            <a:off x="495401" y="248869"/>
            <a:ext cx="8345805" cy="351790"/>
          </a:xfrm>
          <a:prstGeom prst="rect">
            <a:avLst/>
          </a:prstGeom>
        </p:spPr>
        <p:txBody>
          <a:bodyPr vert="horz" wrap="square" lIns="0" tIns="17145" rIns="0" bIns="0" rtlCol="0">
            <a:spAutoFit/>
          </a:bodyPr>
          <a:lstStyle/>
          <a:p>
            <a:pPr marL="12700">
              <a:lnSpc>
                <a:spcPct val="100000"/>
              </a:lnSpc>
              <a:spcBef>
                <a:spcPts val="135"/>
              </a:spcBef>
            </a:pPr>
            <a:r>
              <a:rPr sz="2100" dirty="0">
                <a:solidFill>
                  <a:srgbClr val="404040"/>
                </a:solidFill>
                <a:latin typeface="Georgia"/>
                <a:cs typeface="Georgia"/>
              </a:rPr>
              <a:t>Alternativa</a:t>
            </a:r>
            <a:r>
              <a:rPr sz="2100" spc="55" dirty="0">
                <a:solidFill>
                  <a:srgbClr val="404040"/>
                </a:solidFill>
                <a:latin typeface="Georgia"/>
                <a:cs typeface="Georgia"/>
              </a:rPr>
              <a:t> </a:t>
            </a:r>
            <a:r>
              <a:rPr sz="2100" dirty="0">
                <a:solidFill>
                  <a:srgbClr val="404040"/>
                </a:solidFill>
                <a:latin typeface="Georgia"/>
                <a:cs typeface="Georgia"/>
              </a:rPr>
              <a:t>bindemedel:</a:t>
            </a:r>
            <a:r>
              <a:rPr sz="2100" spc="55" dirty="0">
                <a:solidFill>
                  <a:srgbClr val="404040"/>
                </a:solidFill>
                <a:latin typeface="Georgia"/>
                <a:cs typeface="Georgia"/>
              </a:rPr>
              <a:t> </a:t>
            </a:r>
            <a:r>
              <a:rPr sz="2100" dirty="0">
                <a:solidFill>
                  <a:srgbClr val="404040"/>
                </a:solidFill>
                <a:latin typeface="Georgia"/>
                <a:cs typeface="Georgia"/>
              </a:rPr>
              <a:t>L</a:t>
            </a:r>
            <a:r>
              <a:rPr sz="2100" b="0" dirty="0">
                <a:solidFill>
                  <a:srgbClr val="404040"/>
                </a:solidFill>
                <a:latin typeface="Georgia"/>
                <a:cs typeface="Georgia"/>
              </a:rPr>
              <a:t>imestone</a:t>
            </a:r>
            <a:r>
              <a:rPr sz="2100" b="0" spc="40" dirty="0">
                <a:solidFill>
                  <a:srgbClr val="404040"/>
                </a:solidFill>
                <a:latin typeface="Georgia"/>
                <a:cs typeface="Georgia"/>
              </a:rPr>
              <a:t> </a:t>
            </a:r>
            <a:r>
              <a:rPr sz="2100" dirty="0">
                <a:solidFill>
                  <a:srgbClr val="404040"/>
                </a:solidFill>
                <a:latin typeface="Georgia"/>
                <a:cs typeface="Georgia"/>
              </a:rPr>
              <a:t>C</a:t>
            </a:r>
            <a:r>
              <a:rPr sz="2100" b="0" dirty="0">
                <a:solidFill>
                  <a:srgbClr val="404040"/>
                </a:solidFill>
                <a:latin typeface="Georgia"/>
                <a:cs typeface="Georgia"/>
              </a:rPr>
              <a:t>alcined</a:t>
            </a:r>
            <a:r>
              <a:rPr sz="2100" b="0" spc="50" dirty="0">
                <a:solidFill>
                  <a:srgbClr val="404040"/>
                </a:solidFill>
                <a:latin typeface="Georgia"/>
                <a:cs typeface="Georgia"/>
              </a:rPr>
              <a:t> </a:t>
            </a:r>
            <a:r>
              <a:rPr sz="2100" dirty="0">
                <a:solidFill>
                  <a:srgbClr val="404040"/>
                </a:solidFill>
                <a:latin typeface="Georgia"/>
                <a:cs typeface="Georgia"/>
              </a:rPr>
              <a:t>C</a:t>
            </a:r>
            <a:r>
              <a:rPr sz="2100" b="0" dirty="0">
                <a:solidFill>
                  <a:srgbClr val="404040"/>
                </a:solidFill>
                <a:latin typeface="Georgia"/>
                <a:cs typeface="Georgia"/>
              </a:rPr>
              <a:t>lay</a:t>
            </a:r>
            <a:r>
              <a:rPr sz="2100" b="0" spc="50" dirty="0">
                <a:solidFill>
                  <a:srgbClr val="404040"/>
                </a:solidFill>
                <a:latin typeface="Georgia"/>
                <a:cs typeface="Georgia"/>
              </a:rPr>
              <a:t> </a:t>
            </a:r>
            <a:r>
              <a:rPr sz="2100" dirty="0">
                <a:solidFill>
                  <a:srgbClr val="404040"/>
                </a:solidFill>
                <a:latin typeface="Georgia"/>
                <a:cs typeface="Georgia"/>
              </a:rPr>
              <a:t>C</a:t>
            </a:r>
            <a:r>
              <a:rPr sz="2100" b="0" dirty="0">
                <a:solidFill>
                  <a:srgbClr val="404040"/>
                </a:solidFill>
                <a:latin typeface="Georgia"/>
                <a:cs typeface="Georgia"/>
              </a:rPr>
              <a:t>ement</a:t>
            </a:r>
            <a:r>
              <a:rPr sz="2100" b="0" spc="45" dirty="0">
                <a:solidFill>
                  <a:srgbClr val="404040"/>
                </a:solidFill>
                <a:latin typeface="Georgia"/>
                <a:cs typeface="Georgia"/>
              </a:rPr>
              <a:t> </a:t>
            </a:r>
            <a:r>
              <a:rPr sz="2100" b="0" spc="-10" dirty="0">
                <a:solidFill>
                  <a:srgbClr val="404040"/>
                </a:solidFill>
                <a:latin typeface="Georgia"/>
                <a:cs typeface="Georgia"/>
              </a:rPr>
              <a:t>(LC3):</a:t>
            </a:r>
            <a:endParaRPr sz="2100">
              <a:latin typeface="Georgia"/>
              <a:cs typeface="Georgia"/>
            </a:endParaRPr>
          </a:p>
        </p:txBody>
      </p:sp>
      <p:sp>
        <p:nvSpPr>
          <p:cNvPr id="4" name="object 4"/>
          <p:cNvSpPr txBox="1"/>
          <p:nvPr/>
        </p:nvSpPr>
        <p:spPr>
          <a:xfrm>
            <a:off x="495401" y="726439"/>
            <a:ext cx="7237095" cy="351155"/>
          </a:xfrm>
          <a:prstGeom prst="rect">
            <a:avLst/>
          </a:prstGeom>
        </p:spPr>
        <p:txBody>
          <a:bodyPr vert="horz" wrap="square" lIns="0" tIns="17145" rIns="0" bIns="0" rtlCol="0">
            <a:spAutoFit/>
          </a:bodyPr>
          <a:lstStyle/>
          <a:p>
            <a:pPr marL="12700">
              <a:lnSpc>
                <a:spcPct val="100000"/>
              </a:lnSpc>
              <a:spcBef>
                <a:spcPts val="135"/>
              </a:spcBef>
            </a:pPr>
            <a:r>
              <a:rPr sz="2100" dirty="0">
                <a:solidFill>
                  <a:srgbClr val="404040"/>
                </a:solidFill>
                <a:latin typeface="Georgia"/>
                <a:cs typeface="Georgia"/>
              </a:rPr>
              <a:t>blandning</a:t>
            </a:r>
            <a:r>
              <a:rPr sz="2100" spc="75" dirty="0">
                <a:solidFill>
                  <a:srgbClr val="404040"/>
                </a:solidFill>
                <a:latin typeface="Georgia"/>
                <a:cs typeface="Georgia"/>
              </a:rPr>
              <a:t> </a:t>
            </a:r>
            <a:r>
              <a:rPr sz="2100" dirty="0">
                <a:solidFill>
                  <a:srgbClr val="404040"/>
                </a:solidFill>
                <a:latin typeface="Georgia"/>
                <a:cs typeface="Georgia"/>
              </a:rPr>
              <a:t>av</a:t>
            </a:r>
            <a:r>
              <a:rPr sz="2100" spc="75" dirty="0">
                <a:solidFill>
                  <a:srgbClr val="404040"/>
                </a:solidFill>
                <a:latin typeface="Georgia"/>
                <a:cs typeface="Georgia"/>
              </a:rPr>
              <a:t> </a:t>
            </a:r>
            <a:r>
              <a:rPr sz="2100" dirty="0">
                <a:solidFill>
                  <a:srgbClr val="404040"/>
                </a:solidFill>
                <a:latin typeface="Georgia"/>
                <a:cs typeface="Georgia"/>
              </a:rPr>
              <a:t>kalcinerad</a:t>
            </a:r>
            <a:r>
              <a:rPr sz="2100" spc="35" dirty="0">
                <a:solidFill>
                  <a:srgbClr val="404040"/>
                </a:solidFill>
                <a:latin typeface="Georgia"/>
                <a:cs typeface="Georgia"/>
              </a:rPr>
              <a:t> </a:t>
            </a:r>
            <a:r>
              <a:rPr sz="2100" dirty="0">
                <a:solidFill>
                  <a:srgbClr val="404040"/>
                </a:solidFill>
                <a:latin typeface="Georgia"/>
                <a:cs typeface="Georgia"/>
              </a:rPr>
              <a:t>lera-kalksten</a:t>
            </a:r>
            <a:r>
              <a:rPr sz="2100" spc="45" dirty="0">
                <a:solidFill>
                  <a:srgbClr val="404040"/>
                </a:solidFill>
                <a:latin typeface="Georgia"/>
                <a:cs typeface="Georgia"/>
              </a:rPr>
              <a:t> </a:t>
            </a:r>
            <a:r>
              <a:rPr sz="2100" dirty="0">
                <a:solidFill>
                  <a:srgbClr val="404040"/>
                </a:solidFill>
                <a:latin typeface="Georgia"/>
                <a:cs typeface="Georgia"/>
              </a:rPr>
              <a:t>filler-cement</a:t>
            </a:r>
            <a:r>
              <a:rPr sz="2100" spc="30" dirty="0">
                <a:solidFill>
                  <a:srgbClr val="404040"/>
                </a:solidFill>
                <a:latin typeface="Georgia"/>
                <a:cs typeface="Georgia"/>
              </a:rPr>
              <a:t> </a:t>
            </a:r>
            <a:r>
              <a:rPr sz="2100" dirty="0">
                <a:solidFill>
                  <a:srgbClr val="404040"/>
                </a:solidFill>
                <a:latin typeface="Georgia"/>
                <a:cs typeface="Georgia"/>
              </a:rPr>
              <a:t>och</a:t>
            </a:r>
            <a:r>
              <a:rPr sz="2100" spc="60" dirty="0">
                <a:solidFill>
                  <a:srgbClr val="404040"/>
                </a:solidFill>
                <a:latin typeface="Georgia"/>
                <a:cs typeface="Georgia"/>
              </a:rPr>
              <a:t> </a:t>
            </a:r>
            <a:r>
              <a:rPr sz="2100" spc="-20" dirty="0">
                <a:solidFill>
                  <a:srgbClr val="404040"/>
                </a:solidFill>
                <a:latin typeface="Georgia"/>
                <a:cs typeface="Georgia"/>
              </a:rPr>
              <a:t>gyps</a:t>
            </a:r>
            <a:endParaRPr sz="2100">
              <a:latin typeface="Georgia"/>
              <a:cs typeface="Georgia"/>
            </a:endParaRPr>
          </a:p>
        </p:txBody>
      </p:sp>
      <p:sp>
        <p:nvSpPr>
          <p:cNvPr id="5" name="object 5"/>
          <p:cNvSpPr txBox="1"/>
          <p:nvPr/>
        </p:nvSpPr>
        <p:spPr>
          <a:xfrm>
            <a:off x="1211986" y="1590294"/>
            <a:ext cx="1421765" cy="228600"/>
          </a:xfrm>
          <a:prstGeom prst="rect">
            <a:avLst/>
          </a:prstGeom>
        </p:spPr>
        <p:txBody>
          <a:bodyPr vert="horz" wrap="square" lIns="0" tIns="16510" rIns="0" bIns="0" rtlCol="0">
            <a:spAutoFit/>
          </a:bodyPr>
          <a:lstStyle/>
          <a:p>
            <a:pPr marL="12700">
              <a:lnSpc>
                <a:spcPct val="100000"/>
              </a:lnSpc>
              <a:spcBef>
                <a:spcPts val="130"/>
              </a:spcBef>
            </a:pPr>
            <a:r>
              <a:rPr sz="1300" dirty="0">
                <a:latin typeface="Tahoma"/>
                <a:cs typeface="Tahoma"/>
              </a:rPr>
              <a:t>Vanlig</a:t>
            </a:r>
            <a:r>
              <a:rPr sz="1300" spc="-70" dirty="0">
                <a:latin typeface="Tahoma"/>
                <a:cs typeface="Tahoma"/>
              </a:rPr>
              <a:t> </a:t>
            </a:r>
            <a:r>
              <a:rPr sz="1300" spc="-10" dirty="0">
                <a:latin typeface="Tahoma"/>
                <a:cs typeface="Tahoma"/>
              </a:rPr>
              <a:t>byggcement</a:t>
            </a:r>
            <a:endParaRPr sz="1300">
              <a:latin typeface="Tahoma"/>
              <a:cs typeface="Tahoma"/>
            </a:endParaRPr>
          </a:p>
        </p:txBody>
      </p:sp>
      <p:sp>
        <p:nvSpPr>
          <p:cNvPr id="6" name="object 6"/>
          <p:cNvSpPr txBox="1"/>
          <p:nvPr/>
        </p:nvSpPr>
        <p:spPr>
          <a:xfrm>
            <a:off x="4339716" y="1590294"/>
            <a:ext cx="1739264" cy="228600"/>
          </a:xfrm>
          <a:prstGeom prst="rect">
            <a:avLst/>
          </a:prstGeom>
        </p:spPr>
        <p:txBody>
          <a:bodyPr vert="horz" wrap="square" lIns="0" tIns="16510" rIns="0" bIns="0" rtlCol="0">
            <a:spAutoFit/>
          </a:bodyPr>
          <a:lstStyle/>
          <a:p>
            <a:pPr marL="38100">
              <a:lnSpc>
                <a:spcPct val="100000"/>
              </a:lnSpc>
              <a:spcBef>
                <a:spcPts val="130"/>
              </a:spcBef>
            </a:pPr>
            <a:r>
              <a:rPr sz="1300" dirty="0">
                <a:latin typeface="Tahoma"/>
                <a:cs typeface="Tahoma"/>
              </a:rPr>
              <a:t>Bindemedel</a:t>
            </a:r>
            <a:r>
              <a:rPr sz="1300" spc="-15" dirty="0">
                <a:latin typeface="Tahoma"/>
                <a:cs typeface="Tahoma"/>
              </a:rPr>
              <a:t> </a:t>
            </a:r>
            <a:r>
              <a:rPr sz="1300" spc="-10" dirty="0">
                <a:latin typeface="Tahoma"/>
                <a:cs typeface="Tahoma"/>
              </a:rPr>
              <a:t>av </a:t>
            </a:r>
            <a:r>
              <a:rPr sz="1300" dirty="0">
                <a:latin typeface="Tahoma"/>
                <a:cs typeface="Tahoma"/>
              </a:rPr>
              <a:t>typ</a:t>
            </a:r>
            <a:r>
              <a:rPr sz="1300" spc="-15" dirty="0">
                <a:latin typeface="Tahoma"/>
                <a:cs typeface="Tahoma"/>
              </a:rPr>
              <a:t> </a:t>
            </a:r>
            <a:r>
              <a:rPr sz="1300" spc="25" dirty="0">
                <a:latin typeface="Tahoma"/>
                <a:cs typeface="Tahoma"/>
              </a:rPr>
              <a:t>LC</a:t>
            </a:r>
            <a:r>
              <a:rPr sz="1275" spc="37" baseline="26143" dirty="0">
                <a:latin typeface="Tahoma"/>
                <a:cs typeface="Tahoma"/>
              </a:rPr>
              <a:t>3</a:t>
            </a:r>
            <a:endParaRPr sz="1275" baseline="26143">
              <a:latin typeface="Tahoma"/>
              <a:cs typeface="Tahoma"/>
            </a:endParaRPr>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824382" y="2286740"/>
            <a:ext cx="6052108" cy="3233793"/>
          </a:xfrm>
          <a:prstGeom prst="rect">
            <a:avLst/>
          </a:prstGeom>
        </p:spPr>
      </p:pic>
      <p:pic>
        <p:nvPicPr>
          <p:cNvPr id="8" name="object 8"/>
          <p:cNvPicPr/>
          <p:nvPr/>
        </p:nvPicPr>
        <p:blipFill>
          <a:blip r:embed="rId4" cstate="email">
            <a:extLst>
              <a:ext uri="{28A0092B-C50C-407E-A947-70E740481C1C}">
                <a14:useLocalDpi xmlns:a14="http://schemas.microsoft.com/office/drawing/2010/main"/>
              </a:ext>
            </a:extLst>
          </a:blip>
          <a:stretch>
            <a:fillRect/>
          </a:stretch>
        </p:blipFill>
        <p:spPr>
          <a:xfrm>
            <a:off x="8372883" y="1078483"/>
            <a:ext cx="2652711" cy="2836672"/>
          </a:xfrm>
          <a:prstGeom prst="rect">
            <a:avLst/>
          </a:prstGeom>
        </p:spPr>
      </p:pic>
      <p:sp>
        <p:nvSpPr>
          <p:cNvPr id="9" name="object 9"/>
          <p:cNvSpPr txBox="1"/>
          <p:nvPr/>
        </p:nvSpPr>
        <p:spPr>
          <a:xfrm>
            <a:off x="7757794" y="3379419"/>
            <a:ext cx="1154430" cy="229235"/>
          </a:xfrm>
          <a:prstGeom prst="rect">
            <a:avLst/>
          </a:prstGeom>
        </p:spPr>
        <p:txBody>
          <a:bodyPr vert="horz" wrap="square" lIns="0" tIns="17145" rIns="0" bIns="0" rtlCol="0">
            <a:spAutoFit/>
          </a:bodyPr>
          <a:lstStyle/>
          <a:p>
            <a:pPr marL="38100">
              <a:lnSpc>
                <a:spcPct val="100000"/>
              </a:lnSpc>
              <a:spcBef>
                <a:spcPts val="135"/>
              </a:spcBef>
            </a:pPr>
            <a:r>
              <a:rPr sz="1300" spc="50" dirty="0">
                <a:latin typeface="Tahoma"/>
                <a:cs typeface="Tahoma"/>
              </a:rPr>
              <a:t>Kg</a:t>
            </a:r>
            <a:r>
              <a:rPr sz="1300" spc="-150" dirty="0">
                <a:latin typeface="Tahoma"/>
                <a:cs typeface="Tahoma"/>
              </a:rPr>
              <a:t> </a:t>
            </a:r>
            <a:r>
              <a:rPr sz="1300" spc="105" dirty="0">
                <a:latin typeface="Tahoma"/>
                <a:cs typeface="Tahoma"/>
              </a:rPr>
              <a:t>CO</a:t>
            </a:r>
            <a:r>
              <a:rPr sz="1275" spc="157" baseline="-22875" dirty="0">
                <a:latin typeface="Tahoma"/>
                <a:cs typeface="Tahoma"/>
              </a:rPr>
              <a:t>2</a:t>
            </a:r>
            <a:r>
              <a:rPr sz="1275" spc="-15" baseline="-22875" dirty="0">
                <a:latin typeface="Tahoma"/>
                <a:cs typeface="Tahoma"/>
              </a:rPr>
              <a:t> </a:t>
            </a:r>
            <a:r>
              <a:rPr sz="1300" spc="-10" dirty="0">
                <a:latin typeface="Tahoma"/>
                <a:cs typeface="Tahoma"/>
              </a:rPr>
              <a:t>ekv/kg</a:t>
            </a:r>
            <a:endParaRPr sz="1300">
              <a:latin typeface="Tahoma"/>
              <a:cs typeface="Tahoma"/>
            </a:endParaRPr>
          </a:p>
        </p:txBody>
      </p:sp>
      <p:pic>
        <p:nvPicPr>
          <p:cNvPr id="10" name="object 10"/>
          <p:cNvPicPr/>
          <p:nvPr/>
        </p:nvPicPr>
        <p:blipFill>
          <a:blip r:embed="rId5" cstate="email">
            <a:extLst>
              <a:ext uri="{28A0092B-C50C-407E-A947-70E740481C1C}">
                <a14:useLocalDpi xmlns:a14="http://schemas.microsoft.com/office/drawing/2010/main"/>
              </a:ext>
            </a:extLst>
          </a:blip>
          <a:stretch>
            <a:fillRect/>
          </a:stretch>
        </p:blipFill>
        <p:spPr>
          <a:xfrm>
            <a:off x="8372883" y="3955794"/>
            <a:ext cx="2660849" cy="2812286"/>
          </a:xfrm>
          <a:prstGeom prst="rect">
            <a:avLst/>
          </a:prstGeom>
        </p:spPr>
      </p:pic>
      <p:sp>
        <p:nvSpPr>
          <p:cNvPr id="11" name="object 11"/>
          <p:cNvSpPr txBox="1"/>
          <p:nvPr/>
        </p:nvSpPr>
        <p:spPr>
          <a:xfrm>
            <a:off x="954671" y="5896864"/>
            <a:ext cx="7110095" cy="218440"/>
          </a:xfrm>
          <a:prstGeom prst="rect">
            <a:avLst/>
          </a:prstGeom>
          <a:solidFill>
            <a:srgbClr val="FFFF00"/>
          </a:solidFill>
        </p:spPr>
        <p:txBody>
          <a:bodyPr vert="horz" wrap="square" lIns="0" tIns="5080" rIns="0" bIns="0" rtlCol="0">
            <a:spAutoFit/>
          </a:bodyPr>
          <a:lstStyle/>
          <a:p>
            <a:pPr>
              <a:lnSpc>
                <a:spcPts val="1675"/>
              </a:lnSpc>
              <a:spcBef>
                <a:spcPts val="40"/>
              </a:spcBef>
            </a:pPr>
            <a:r>
              <a:rPr sz="1400" b="1" dirty="0">
                <a:latin typeface="Verdana"/>
                <a:cs typeface="Verdana"/>
              </a:rPr>
              <a:t>Potential</a:t>
            </a:r>
            <a:r>
              <a:rPr sz="1400" b="1" spc="-40" dirty="0">
                <a:latin typeface="Verdana"/>
                <a:cs typeface="Verdana"/>
              </a:rPr>
              <a:t> </a:t>
            </a:r>
            <a:r>
              <a:rPr sz="1400" b="1" dirty="0">
                <a:latin typeface="Verdana"/>
                <a:cs typeface="Verdana"/>
              </a:rPr>
              <a:t>for</a:t>
            </a:r>
            <a:r>
              <a:rPr sz="1400" b="1" spc="-10" dirty="0">
                <a:latin typeface="Verdana"/>
                <a:cs typeface="Verdana"/>
              </a:rPr>
              <a:t> </a:t>
            </a:r>
            <a:r>
              <a:rPr sz="1400" b="1" dirty="0">
                <a:latin typeface="Verdana"/>
                <a:cs typeface="Verdana"/>
              </a:rPr>
              <a:t>use</a:t>
            </a:r>
            <a:r>
              <a:rPr sz="1400" b="1" spc="-25" dirty="0">
                <a:latin typeface="Verdana"/>
                <a:cs typeface="Verdana"/>
              </a:rPr>
              <a:t> </a:t>
            </a:r>
            <a:r>
              <a:rPr sz="1400" b="1" dirty="0">
                <a:latin typeface="Verdana"/>
                <a:cs typeface="Verdana"/>
              </a:rPr>
              <a:t>of</a:t>
            </a:r>
            <a:r>
              <a:rPr sz="1400" b="1" spc="-15" dirty="0">
                <a:latin typeface="Verdana"/>
                <a:cs typeface="Verdana"/>
              </a:rPr>
              <a:t> </a:t>
            </a:r>
            <a:r>
              <a:rPr sz="1400" b="1" dirty="0">
                <a:latin typeface="Verdana"/>
                <a:cs typeface="Verdana"/>
              </a:rPr>
              <a:t>activated</a:t>
            </a:r>
            <a:r>
              <a:rPr sz="1400" b="1" spc="-35" dirty="0">
                <a:latin typeface="Verdana"/>
                <a:cs typeface="Verdana"/>
              </a:rPr>
              <a:t> </a:t>
            </a:r>
            <a:r>
              <a:rPr sz="1400" b="1" dirty="0">
                <a:latin typeface="Verdana"/>
                <a:cs typeface="Verdana"/>
              </a:rPr>
              <a:t>clays</a:t>
            </a:r>
            <a:r>
              <a:rPr sz="1400" b="1" spc="-40" dirty="0">
                <a:latin typeface="Verdana"/>
                <a:cs typeface="Verdana"/>
              </a:rPr>
              <a:t> </a:t>
            </a:r>
            <a:r>
              <a:rPr sz="1400" b="1" dirty="0">
                <a:latin typeface="Verdana"/>
                <a:cs typeface="Verdana"/>
              </a:rPr>
              <a:t>in</a:t>
            </a:r>
            <a:r>
              <a:rPr sz="1400" b="1" spc="-10" dirty="0">
                <a:latin typeface="Verdana"/>
                <a:cs typeface="Verdana"/>
              </a:rPr>
              <a:t> </a:t>
            </a:r>
            <a:r>
              <a:rPr sz="1400" b="1" dirty="0">
                <a:latin typeface="Verdana"/>
                <a:cs typeface="Verdana"/>
              </a:rPr>
              <a:t>concrete</a:t>
            </a:r>
            <a:r>
              <a:rPr sz="1400" b="1" spc="-40" dirty="0">
                <a:latin typeface="Verdana"/>
                <a:cs typeface="Verdana"/>
              </a:rPr>
              <a:t> </a:t>
            </a:r>
            <a:r>
              <a:rPr sz="1400" b="1" dirty="0">
                <a:latin typeface="Verdana"/>
                <a:cs typeface="Verdana"/>
              </a:rPr>
              <a:t>in</a:t>
            </a:r>
            <a:r>
              <a:rPr sz="1400" b="1" spc="-10" dirty="0">
                <a:latin typeface="Verdana"/>
                <a:cs typeface="Verdana"/>
              </a:rPr>
              <a:t> </a:t>
            </a:r>
            <a:r>
              <a:rPr sz="1400" b="1" dirty="0">
                <a:latin typeface="Verdana"/>
                <a:cs typeface="Verdana"/>
              </a:rPr>
              <a:t>Sweden</a:t>
            </a:r>
            <a:r>
              <a:rPr sz="1400" b="1" spc="-55" dirty="0">
                <a:latin typeface="Verdana"/>
                <a:cs typeface="Verdana"/>
              </a:rPr>
              <a:t> </a:t>
            </a:r>
            <a:r>
              <a:rPr sz="1400" b="1" dirty="0">
                <a:latin typeface="Verdana"/>
                <a:cs typeface="Verdana"/>
              </a:rPr>
              <a:t>–</a:t>
            </a:r>
            <a:r>
              <a:rPr sz="1400" b="1" spc="-15" dirty="0">
                <a:latin typeface="Verdana"/>
                <a:cs typeface="Verdana"/>
              </a:rPr>
              <a:t> </a:t>
            </a:r>
            <a:r>
              <a:rPr sz="1400" b="1" dirty="0">
                <a:latin typeface="Verdana"/>
                <a:cs typeface="Verdana"/>
              </a:rPr>
              <a:t>Roadmap</a:t>
            </a:r>
            <a:r>
              <a:rPr sz="1400" b="1" spc="-25" dirty="0">
                <a:latin typeface="Verdana"/>
                <a:cs typeface="Verdana"/>
              </a:rPr>
              <a:t> </a:t>
            </a:r>
            <a:r>
              <a:rPr sz="1400" b="1" spc="-50" dirty="0">
                <a:latin typeface="Verdana"/>
                <a:cs typeface="Verdana"/>
              </a:rPr>
              <a:t>–</a:t>
            </a:r>
            <a:endParaRPr sz="1400">
              <a:latin typeface="Verdana"/>
              <a:cs typeface="Verdana"/>
            </a:endParaRPr>
          </a:p>
        </p:txBody>
      </p:sp>
      <p:sp>
        <p:nvSpPr>
          <p:cNvPr id="12" name="object 12"/>
          <p:cNvSpPr txBox="1"/>
          <p:nvPr/>
        </p:nvSpPr>
        <p:spPr>
          <a:xfrm>
            <a:off x="954671" y="6114796"/>
            <a:ext cx="5512435" cy="215265"/>
          </a:xfrm>
          <a:prstGeom prst="rect">
            <a:avLst/>
          </a:prstGeom>
          <a:solidFill>
            <a:srgbClr val="FFFF00"/>
          </a:solidFill>
        </p:spPr>
        <p:txBody>
          <a:bodyPr vert="horz" wrap="square" lIns="0" tIns="0" rIns="0" bIns="0" rtlCol="0">
            <a:spAutoFit/>
          </a:bodyPr>
          <a:lstStyle/>
          <a:p>
            <a:pPr>
              <a:lnSpc>
                <a:spcPts val="1660"/>
              </a:lnSpc>
            </a:pPr>
            <a:r>
              <a:rPr sz="1400" b="1" dirty="0">
                <a:latin typeface="Verdana"/>
                <a:cs typeface="Verdana"/>
              </a:rPr>
              <a:t>2021</a:t>
            </a:r>
            <a:r>
              <a:rPr sz="1400" b="1" spc="-35" dirty="0">
                <a:latin typeface="Verdana"/>
                <a:cs typeface="Verdana"/>
              </a:rPr>
              <a:t> </a:t>
            </a:r>
            <a:r>
              <a:rPr sz="1400" b="1" dirty="0">
                <a:latin typeface="Verdana"/>
                <a:cs typeface="Verdana"/>
              </a:rPr>
              <a:t>(Urs</a:t>
            </a:r>
            <a:r>
              <a:rPr sz="1400" b="1" spc="-45" dirty="0">
                <a:latin typeface="Verdana"/>
                <a:cs typeface="Verdana"/>
              </a:rPr>
              <a:t> </a:t>
            </a:r>
            <a:r>
              <a:rPr sz="1400" b="1" dirty="0">
                <a:latin typeface="Verdana"/>
                <a:cs typeface="Verdana"/>
              </a:rPr>
              <a:t>Mueller,</a:t>
            </a:r>
            <a:r>
              <a:rPr sz="1400" b="1" spc="-65" dirty="0">
                <a:latin typeface="Verdana"/>
                <a:cs typeface="Verdana"/>
              </a:rPr>
              <a:t> </a:t>
            </a:r>
            <a:r>
              <a:rPr sz="1400" b="1" dirty="0">
                <a:latin typeface="Verdana"/>
                <a:cs typeface="Verdana"/>
              </a:rPr>
              <a:t>Gilles</a:t>
            </a:r>
            <a:r>
              <a:rPr sz="1400" b="1" spc="-65" dirty="0">
                <a:latin typeface="Verdana"/>
                <a:cs typeface="Verdana"/>
              </a:rPr>
              <a:t> </a:t>
            </a:r>
            <a:r>
              <a:rPr sz="1400" b="1" dirty="0">
                <a:latin typeface="Verdana"/>
                <a:cs typeface="Verdana"/>
              </a:rPr>
              <a:t>Plusquellec,</a:t>
            </a:r>
            <a:r>
              <a:rPr sz="1400" b="1" spc="-60" dirty="0">
                <a:latin typeface="Verdana"/>
                <a:cs typeface="Verdana"/>
              </a:rPr>
              <a:t> </a:t>
            </a:r>
            <a:r>
              <a:rPr sz="1400" b="1" dirty="0">
                <a:latin typeface="Verdana"/>
                <a:cs typeface="Verdana"/>
              </a:rPr>
              <a:t>Katarina</a:t>
            </a:r>
            <a:r>
              <a:rPr sz="1400" b="1" spc="-40" dirty="0">
                <a:latin typeface="Verdana"/>
                <a:cs typeface="Verdana"/>
              </a:rPr>
              <a:t> </a:t>
            </a:r>
            <a:r>
              <a:rPr sz="1400" b="1" spc="-10" dirty="0">
                <a:latin typeface="Verdana"/>
                <a:cs typeface="Verdana"/>
              </a:rPr>
              <a:t>Malaga)</a:t>
            </a:r>
            <a:endParaRPr sz="1400">
              <a:latin typeface="Verdana"/>
              <a:cs typeface="Verdana"/>
            </a:endParaRPr>
          </a:p>
        </p:txBody>
      </p:sp>
      <p:sp>
        <p:nvSpPr>
          <p:cNvPr id="13" name="object 13"/>
          <p:cNvSpPr txBox="1"/>
          <p:nvPr/>
        </p:nvSpPr>
        <p:spPr>
          <a:xfrm>
            <a:off x="7715504" y="1610614"/>
            <a:ext cx="560705" cy="208279"/>
          </a:xfrm>
          <a:prstGeom prst="rect">
            <a:avLst/>
          </a:prstGeom>
        </p:spPr>
        <p:txBody>
          <a:bodyPr vert="horz" wrap="square" lIns="0" tIns="12700" rIns="0" bIns="0" rtlCol="0">
            <a:spAutoFit/>
          </a:bodyPr>
          <a:lstStyle/>
          <a:p>
            <a:pPr marL="12700">
              <a:lnSpc>
                <a:spcPct val="100000"/>
              </a:lnSpc>
              <a:spcBef>
                <a:spcPts val="100"/>
              </a:spcBef>
            </a:pPr>
            <a:r>
              <a:rPr sz="1200" b="1" spc="-10" dirty="0">
                <a:latin typeface="Arial"/>
                <a:cs typeface="Arial"/>
              </a:rPr>
              <a:t>cement</a:t>
            </a:r>
            <a:endParaRPr sz="1200">
              <a:latin typeface="Arial"/>
              <a:cs typeface="Arial"/>
            </a:endParaRPr>
          </a:p>
        </p:txBody>
      </p:sp>
      <p:sp>
        <p:nvSpPr>
          <p:cNvPr id="14" name="object 14"/>
          <p:cNvSpPr txBox="1"/>
          <p:nvPr/>
        </p:nvSpPr>
        <p:spPr>
          <a:xfrm>
            <a:off x="7783194" y="4599558"/>
            <a:ext cx="533400" cy="208279"/>
          </a:xfrm>
          <a:prstGeom prst="rect">
            <a:avLst/>
          </a:prstGeom>
        </p:spPr>
        <p:txBody>
          <a:bodyPr vert="horz" wrap="square" lIns="0" tIns="12700" rIns="0" bIns="0" rtlCol="0">
            <a:spAutoFit/>
          </a:bodyPr>
          <a:lstStyle/>
          <a:p>
            <a:pPr marL="12700">
              <a:lnSpc>
                <a:spcPct val="100000"/>
              </a:lnSpc>
              <a:spcBef>
                <a:spcPts val="100"/>
              </a:spcBef>
            </a:pPr>
            <a:r>
              <a:rPr sz="1200" b="1" spc="-10" dirty="0">
                <a:latin typeface="Arial"/>
                <a:cs typeface="Arial"/>
              </a:rPr>
              <a:t>betong</a:t>
            </a:r>
            <a:endParaRPr sz="1200">
              <a:latin typeface="Arial"/>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11396471" y="5911596"/>
            <a:ext cx="542544" cy="697991"/>
          </a:xfrm>
          <a:prstGeom prst="rect">
            <a:avLst/>
          </a:prstGeom>
        </p:spPr>
      </p:pic>
      <p:sp>
        <p:nvSpPr>
          <p:cNvPr id="3" name="object 3"/>
          <p:cNvSpPr txBox="1">
            <a:spLocks noGrp="1"/>
          </p:cNvSpPr>
          <p:nvPr>
            <p:ph type="title"/>
          </p:nvPr>
        </p:nvSpPr>
        <p:spPr>
          <a:xfrm>
            <a:off x="941628" y="302717"/>
            <a:ext cx="9178925" cy="331470"/>
          </a:xfrm>
          <a:prstGeom prst="rect">
            <a:avLst/>
          </a:prstGeom>
        </p:spPr>
        <p:txBody>
          <a:bodyPr vert="horz" wrap="square" lIns="0" tIns="13335" rIns="0" bIns="0" rtlCol="0">
            <a:spAutoFit/>
          </a:bodyPr>
          <a:lstStyle/>
          <a:p>
            <a:pPr marL="12700">
              <a:lnSpc>
                <a:spcPct val="100000"/>
              </a:lnSpc>
              <a:spcBef>
                <a:spcPts val="105"/>
              </a:spcBef>
            </a:pPr>
            <a:r>
              <a:rPr sz="2000" spc="-105" dirty="0"/>
              <a:t>LCA</a:t>
            </a:r>
            <a:r>
              <a:rPr sz="2000" spc="-60" dirty="0"/>
              <a:t> </a:t>
            </a:r>
            <a:r>
              <a:rPr sz="2000" spc="60" dirty="0"/>
              <a:t>för</a:t>
            </a:r>
            <a:r>
              <a:rPr sz="2000" spc="-45" dirty="0"/>
              <a:t> </a:t>
            </a:r>
            <a:r>
              <a:rPr sz="2000" spc="50" dirty="0"/>
              <a:t>olika</a:t>
            </a:r>
            <a:r>
              <a:rPr sz="2000" spc="-80" dirty="0"/>
              <a:t> </a:t>
            </a:r>
            <a:r>
              <a:rPr sz="2000" spc="50" dirty="0"/>
              <a:t>halter</a:t>
            </a:r>
            <a:r>
              <a:rPr sz="2000" spc="-65" dirty="0"/>
              <a:t> </a:t>
            </a:r>
            <a:r>
              <a:rPr sz="2000" spc="160" dirty="0"/>
              <a:t>av</a:t>
            </a:r>
            <a:r>
              <a:rPr sz="2000" spc="-50" dirty="0"/>
              <a:t> </a:t>
            </a:r>
            <a:r>
              <a:rPr sz="2000" spc="80" dirty="0"/>
              <a:t>alternativa</a:t>
            </a:r>
            <a:r>
              <a:rPr sz="2000" spc="-65" dirty="0"/>
              <a:t> </a:t>
            </a:r>
            <a:r>
              <a:rPr sz="2000" spc="75" dirty="0"/>
              <a:t>bindemedel</a:t>
            </a:r>
            <a:r>
              <a:rPr sz="2000" spc="-85" dirty="0"/>
              <a:t> </a:t>
            </a:r>
            <a:r>
              <a:rPr sz="2000" spc="-25" dirty="0"/>
              <a:t>(GGBS</a:t>
            </a:r>
            <a:r>
              <a:rPr sz="2000" spc="-65" dirty="0"/>
              <a:t> </a:t>
            </a:r>
            <a:r>
              <a:rPr sz="2000" spc="110" dirty="0"/>
              <a:t>och</a:t>
            </a:r>
            <a:r>
              <a:rPr sz="2000" spc="-75" dirty="0"/>
              <a:t> </a:t>
            </a:r>
            <a:r>
              <a:rPr sz="2000" spc="65" dirty="0"/>
              <a:t>silika)</a:t>
            </a:r>
            <a:r>
              <a:rPr sz="2000" spc="-70" dirty="0"/>
              <a:t> </a:t>
            </a:r>
            <a:r>
              <a:rPr sz="2000" dirty="0"/>
              <a:t>i</a:t>
            </a:r>
            <a:r>
              <a:rPr sz="2000" spc="-60" dirty="0"/>
              <a:t> </a:t>
            </a:r>
            <a:r>
              <a:rPr sz="2000" spc="90" dirty="0"/>
              <a:t>betong</a:t>
            </a:r>
            <a:endParaRPr sz="2000"/>
          </a:p>
        </p:txBody>
      </p:sp>
      <p:sp>
        <p:nvSpPr>
          <p:cNvPr id="4" name="object 4"/>
          <p:cNvSpPr txBox="1"/>
          <p:nvPr/>
        </p:nvSpPr>
        <p:spPr>
          <a:xfrm>
            <a:off x="1211986" y="6450584"/>
            <a:ext cx="2598420" cy="168275"/>
          </a:xfrm>
          <a:prstGeom prst="rect">
            <a:avLst/>
          </a:prstGeom>
        </p:spPr>
        <p:txBody>
          <a:bodyPr vert="horz" wrap="square" lIns="0" tIns="17145" rIns="0" bIns="0" rtlCol="0">
            <a:spAutoFit/>
          </a:bodyPr>
          <a:lstStyle/>
          <a:p>
            <a:pPr marL="12700">
              <a:lnSpc>
                <a:spcPct val="100000"/>
              </a:lnSpc>
              <a:spcBef>
                <a:spcPts val="135"/>
              </a:spcBef>
            </a:pPr>
            <a:r>
              <a:rPr sz="900" dirty="0">
                <a:latin typeface="Courier New"/>
                <a:cs typeface="Courier New"/>
              </a:rPr>
              <a:t>RISE</a:t>
            </a:r>
            <a:r>
              <a:rPr sz="900" spc="114" dirty="0">
                <a:latin typeface="Courier New"/>
                <a:cs typeface="Courier New"/>
              </a:rPr>
              <a:t> </a:t>
            </a:r>
            <a:r>
              <a:rPr sz="900" dirty="0">
                <a:latin typeface="Courier New"/>
                <a:cs typeface="Courier New"/>
              </a:rPr>
              <a:t>—</a:t>
            </a:r>
            <a:r>
              <a:rPr sz="900" spc="135" dirty="0">
                <a:latin typeface="Courier New"/>
                <a:cs typeface="Courier New"/>
              </a:rPr>
              <a:t> </a:t>
            </a:r>
            <a:r>
              <a:rPr sz="900" dirty="0">
                <a:latin typeface="Courier New"/>
                <a:cs typeface="Courier New"/>
              </a:rPr>
              <a:t>Research</a:t>
            </a:r>
            <a:r>
              <a:rPr sz="900" spc="120" dirty="0">
                <a:latin typeface="Courier New"/>
                <a:cs typeface="Courier New"/>
              </a:rPr>
              <a:t> </a:t>
            </a:r>
            <a:r>
              <a:rPr sz="900" dirty="0">
                <a:latin typeface="Courier New"/>
                <a:cs typeface="Courier New"/>
              </a:rPr>
              <a:t>Institutes</a:t>
            </a:r>
            <a:r>
              <a:rPr sz="900" spc="114" dirty="0">
                <a:latin typeface="Courier New"/>
                <a:cs typeface="Courier New"/>
              </a:rPr>
              <a:t> </a:t>
            </a:r>
            <a:r>
              <a:rPr sz="900" dirty="0">
                <a:latin typeface="Courier New"/>
                <a:cs typeface="Courier New"/>
              </a:rPr>
              <a:t>of</a:t>
            </a:r>
            <a:r>
              <a:rPr sz="900" spc="120" dirty="0">
                <a:latin typeface="Courier New"/>
                <a:cs typeface="Courier New"/>
              </a:rPr>
              <a:t> </a:t>
            </a:r>
            <a:r>
              <a:rPr sz="900" spc="-10" dirty="0">
                <a:latin typeface="Courier New"/>
                <a:cs typeface="Courier New"/>
              </a:rPr>
              <a:t>Sweden</a:t>
            </a:r>
            <a:endParaRPr sz="900">
              <a:latin typeface="Courier New"/>
              <a:cs typeface="Courier New"/>
            </a:endParaRPr>
          </a:p>
        </p:txBody>
      </p:sp>
      <p:pic>
        <p:nvPicPr>
          <p:cNvPr id="5" name="object 5"/>
          <p:cNvPicPr/>
          <p:nvPr/>
        </p:nvPicPr>
        <p:blipFill>
          <a:blip r:embed="rId3" cstate="email">
            <a:extLst>
              <a:ext uri="{28A0092B-C50C-407E-A947-70E740481C1C}">
                <a14:useLocalDpi xmlns:a14="http://schemas.microsoft.com/office/drawing/2010/main"/>
              </a:ext>
            </a:extLst>
          </a:blip>
          <a:stretch>
            <a:fillRect/>
          </a:stretch>
        </p:blipFill>
        <p:spPr>
          <a:xfrm>
            <a:off x="954024" y="1588014"/>
            <a:ext cx="7271620" cy="4111745"/>
          </a:xfrm>
          <a:prstGeom prst="rect">
            <a:avLst/>
          </a:prstGeom>
        </p:spPr>
      </p:pic>
      <p:sp>
        <p:nvSpPr>
          <p:cNvPr id="6" name="object 6"/>
          <p:cNvSpPr txBox="1"/>
          <p:nvPr/>
        </p:nvSpPr>
        <p:spPr>
          <a:xfrm>
            <a:off x="941628" y="852043"/>
            <a:ext cx="5187315" cy="2343785"/>
          </a:xfrm>
          <a:prstGeom prst="rect">
            <a:avLst/>
          </a:prstGeom>
        </p:spPr>
        <p:txBody>
          <a:bodyPr vert="horz" wrap="square" lIns="0" tIns="13335" rIns="0" bIns="0" rtlCol="0">
            <a:spAutoFit/>
          </a:bodyPr>
          <a:lstStyle/>
          <a:p>
            <a:pPr marL="12700">
              <a:lnSpc>
                <a:spcPts val="2280"/>
              </a:lnSpc>
              <a:spcBef>
                <a:spcPts val="105"/>
              </a:spcBef>
              <a:tabLst>
                <a:tab pos="1598930" algn="l"/>
              </a:tabLst>
            </a:pPr>
            <a:r>
              <a:rPr sz="2000" b="1" spc="-190" dirty="0">
                <a:latin typeface="Gill Sans MT"/>
                <a:cs typeface="Gill Sans MT"/>
              </a:rPr>
              <a:t>XF</a:t>
            </a:r>
            <a:r>
              <a:rPr sz="2000" b="1" spc="-45" dirty="0">
                <a:latin typeface="Gill Sans MT"/>
                <a:cs typeface="Gill Sans MT"/>
              </a:rPr>
              <a:t> </a:t>
            </a:r>
            <a:r>
              <a:rPr sz="2000" b="1" dirty="0">
                <a:latin typeface="Gill Sans MT"/>
                <a:cs typeface="Gill Sans MT"/>
              </a:rPr>
              <a:t>3</a:t>
            </a:r>
            <a:r>
              <a:rPr sz="2000" b="1" spc="-40" dirty="0">
                <a:latin typeface="Gill Sans MT"/>
                <a:cs typeface="Gill Sans MT"/>
              </a:rPr>
              <a:t> </a:t>
            </a:r>
            <a:r>
              <a:rPr sz="2000" b="1" spc="75" dirty="0">
                <a:latin typeface="Gill Sans MT"/>
                <a:cs typeface="Gill Sans MT"/>
              </a:rPr>
              <a:t>(frost</a:t>
            </a:r>
            <a:r>
              <a:rPr sz="2000" b="1" spc="-50" dirty="0">
                <a:latin typeface="Gill Sans MT"/>
                <a:cs typeface="Gill Sans MT"/>
              </a:rPr>
              <a:t> </a:t>
            </a:r>
            <a:r>
              <a:rPr sz="2000" b="1" spc="55" dirty="0">
                <a:latin typeface="Gill Sans MT"/>
                <a:cs typeface="Gill Sans MT"/>
              </a:rPr>
              <a:t>-</a:t>
            </a:r>
            <a:r>
              <a:rPr sz="2000" b="1" dirty="0">
                <a:latin typeface="Gill Sans MT"/>
                <a:cs typeface="Gill Sans MT"/>
              </a:rPr>
              <a:t>	</a:t>
            </a:r>
            <a:r>
              <a:rPr sz="2000" b="1" spc="95" dirty="0">
                <a:latin typeface="Gill Sans MT"/>
                <a:cs typeface="Gill Sans MT"/>
              </a:rPr>
              <a:t>65%</a:t>
            </a:r>
            <a:r>
              <a:rPr sz="2000" b="1" spc="-80" dirty="0">
                <a:latin typeface="Gill Sans MT"/>
                <a:cs typeface="Gill Sans MT"/>
              </a:rPr>
              <a:t> </a:t>
            </a:r>
            <a:r>
              <a:rPr sz="2000" b="1" spc="-60" dirty="0">
                <a:latin typeface="Gill Sans MT"/>
                <a:cs typeface="Gill Sans MT"/>
              </a:rPr>
              <a:t>OPC</a:t>
            </a:r>
            <a:r>
              <a:rPr sz="2000" b="1" spc="-55" dirty="0">
                <a:latin typeface="Gill Sans MT"/>
                <a:cs typeface="Gill Sans MT"/>
              </a:rPr>
              <a:t> </a:t>
            </a:r>
            <a:r>
              <a:rPr sz="2000" b="1" spc="110" dirty="0">
                <a:latin typeface="Gill Sans MT"/>
                <a:cs typeface="Gill Sans MT"/>
              </a:rPr>
              <a:t>och</a:t>
            </a:r>
            <a:r>
              <a:rPr sz="2000" b="1" spc="430" dirty="0">
                <a:latin typeface="Gill Sans MT"/>
                <a:cs typeface="Gill Sans MT"/>
              </a:rPr>
              <a:t> </a:t>
            </a:r>
            <a:r>
              <a:rPr sz="2000" b="1" spc="80" dirty="0">
                <a:latin typeface="Gill Sans MT"/>
                <a:cs typeface="Gill Sans MT"/>
              </a:rPr>
              <a:t>35%</a:t>
            </a:r>
            <a:r>
              <a:rPr sz="2000" b="1" spc="-70" dirty="0">
                <a:latin typeface="Gill Sans MT"/>
                <a:cs typeface="Gill Sans MT"/>
              </a:rPr>
              <a:t> </a:t>
            </a:r>
            <a:r>
              <a:rPr sz="2000" b="1" spc="-10" dirty="0">
                <a:latin typeface="Gill Sans MT"/>
                <a:cs typeface="Gill Sans MT"/>
              </a:rPr>
              <a:t>GGBS)</a:t>
            </a:r>
            <a:endParaRPr sz="2000">
              <a:latin typeface="Gill Sans MT"/>
              <a:cs typeface="Gill Sans MT"/>
            </a:endParaRPr>
          </a:p>
          <a:p>
            <a:pPr marL="12700">
              <a:lnSpc>
                <a:spcPts val="2280"/>
              </a:lnSpc>
            </a:pPr>
            <a:r>
              <a:rPr sz="2000" b="1" spc="-45" dirty="0">
                <a:latin typeface="Gill Sans MT"/>
                <a:cs typeface="Gill Sans MT"/>
              </a:rPr>
              <a:t>XC4</a:t>
            </a:r>
            <a:r>
              <a:rPr sz="2000" b="1" spc="-65" dirty="0">
                <a:latin typeface="Gill Sans MT"/>
                <a:cs typeface="Gill Sans MT"/>
              </a:rPr>
              <a:t> </a:t>
            </a:r>
            <a:r>
              <a:rPr sz="2000" b="1" spc="85" dirty="0">
                <a:latin typeface="Gill Sans MT"/>
                <a:cs typeface="Gill Sans MT"/>
              </a:rPr>
              <a:t>(ej</a:t>
            </a:r>
            <a:r>
              <a:rPr sz="2000" b="1" spc="-60" dirty="0">
                <a:latin typeface="Gill Sans MT"/>
                <a:cs typeface="Gill Sans MT"/>
              </a:rPr>
              <a:t> </a:t>
            </a:r>
            <a:r>
              <a:rPr sz="2000" b="1" spc="75" dirty="0">
                <a:latin typeface="Gill Sans MT"/>
                <a:cs typeface="Gill Sans MT"/>
              </a:rPr>
              <a:t>frost</a:t>
            </a:r>
            <a:r>
              <a:rPr sz="2000" b="1" spc="-80" dirty="0">
                <a:latin typeface="Gill Sans MT"/>
                <a:cs typeface="Gill Sans MT"/>
              </a:rPr>
              <a:t> </a:t>
            </a:r>
            <a:r>
              <a:rPr sz="2000" b="1" spc="105" dirty="0">
                <a:latin typeface="Gill Sans MT"/>
                <a:cs typeface="Gill Sans MT"/>
              </a:rPr>
              <a:t>-</a:t>
            </a:r>
            <a:r>
              <a:rPr sz="2000" b="1" spc="-45" dirty="0">
                <a:latin typeface="Gill Sans MT"/>
                <a:cs typeface="Gill Sans MT"/>
              </a:rPr>
              <a:t> </a:t>
            </a:r>
            <a:r>
              <a:rPr sz="2000" b="1" spc="80" dirty="0">
                <a:latin typeface="Gill Sans MT"/>
                <a:cs typeface="Gill Sans MT"/>
              </a:rPr>
              <a:t>35%</a:t>
            </a:r>
            <a:r>
              <a:rPr sz="2000" b="1" spc="-70" dirty="0">
                <a:latin typeface="Gill Sans MT"/>
                <a:cs typeface="Gill Sans MT"/>
              </a:rPr>
              <a:t> </a:t>
            </a:r>
            <a:r>
              <a:rPr sz="2000" b="1" spc="-60" dirty="0">
                <a:latin typeface="Gill Sans MT"/>
                <a:cs typeface="Gill Sans MT"/>
              </a:rPr>
              <a:t>OPC</a:t>
            </a:r>
            <a:r>
              <a:rPr sz="2000" b="1" spc="-50" dirty="0">
                <a:latin typeface="Gill Sans MT"/>
                <a:cs typeface="Gill Sans MT"/>
              </a:rPr>
              <a:t> </a:t>
            </a:r>
            <a:r>
              <a:rPr sz="2000" b="1" spc="110" dirty="0">
                <a:latin typeface="Gill Sans MT"/>
                <a:cs typeface="Gill Sans MT"/>
              </a:rPr>
              <a:t>och</a:t>
            </a:r>
            <a:r>
              <a:rPr sz="2000" b="1" spc="430" dirty="0">
                <a:latin typeface="Gill Sans MT"/>
                <a:cs typeface="Gill Sans MT"/>
              </a:rPr>
              <a:t> </a:t>
            </a:r>
            <a:r>
              <a:rPr sz="2000" b="1" spc="90" dirty="0">
                <a:latin typeface="Gill Sans MT"/>
                <a:cs typeface="Gill Sans MT"/>
              </a:rPr>
              <a:t>65%</a:t>
            </a:r>
            <a:r>
              <a:rPr sz="2000" b="1" spc="-70" dirty="0">
                <a:latin typeface="Gill Sans MT"/>
                <a:cs typeface="Gill Sans MT"/>
              </a:rPr>
              <a:t> </a:t>
            </a:r>
            <a:r>
              <a:rPr sz="2000" b="1" spc="-10" dirty="0">
                <a:latin typeface="Gill Sans MT"/>
                <a:cs typeface="Gill Sans MT"/>
              </a:rPr>
              <a:t>GGBS)</a:t>
            </a:r>
            <a:endParaRPr sz="2000">
              <a:latin typeface="Gill Sans MT"/>
              <a:cs typeface="Gill Sans MT"/>
            </a:endParaRPr>
          </a:p>
          <a:p>
            <a:pPr>
              <a:lnSpc>
                <a:spcPct val="100000"/>
              </a:lnSpc>
            </a:pPr>
            <a:endParaRPr sz="2400">
              <a:latin typeface="Gill Sans MT"/>
              <a:cs typeface="Gill Sans MT"/>
            </a:endParaRPr>
          </a:p>
          <a:p>
            <a:pPr marL="1636395" marR="1961514">
              <a:lnSpc>
                <a:spcPct val="100000"/>
              </a:lnSpc>
              <a:spcBef>
                <a:spcPts val="1889"/>
              </a:spcBef>
            </a:pPr>
            <a:r>
              <a:rPr sz="1800" spc="-80" dirty="0">
                <a:latin typeface="Tahoma"/>
                <a:cs typeface="Tahoma"/>
              </a:rPr>
              <a:t>35%</a:t>
            </a:r>
            <a:r>
              <a:rPr sz="1800" spc="-190" dirty="0">
                <a:latin typeface="Tahoma"/>
                <a:cs typeface="Tahoma"/>
              </a:rPr>
              <a:t> </a:t>
            </a:r>
            <a:r>
              <a:rPr sz="1800" spc="-10" dirty="0">
                <a:latin typeface="Tahoma"/>
                <a:cs typeface="Tahoma"/>
              </a:rPr>
              <a:t>alternativa bindemedel</a:t>
            </a:r>
            <a:endParaRPr sz="1800">
              <a:latin typeface="Tahoma"/>
              <a:cs typeface="Tahoma"/>
            </a:endParaRPr>
          </a:p>
          <a:p>
            <a:pPr marL="3593465" marR="5080">
              <a:lnSpc>
                <a:spcPct val="100000"/>
              </a:lnSpc>
              <a:spcBef>
                <a:spcPts val="370"/>
              </a:spcBef>
            </a:pPr>
            <a:r>
              <a:rPr sz="1800" spc="-80" dirty="0">
                <a:latin typeface="Tahoma"/>
                <a:cs typeface="Tahoma"/>
              </a:rPr>
              <a:t>50%</a:t>
            </a:r>
            <a:r>
              <a:rPr sz="1800" spc="-190" dirty="0">
                <a:latin typeface="Tahoma"/>
                <a:cs typeface="Tahoma"/>
              </a:rPr>
              <a:t> </a:t>
            </a:r>
            <a:r>
              <a:rPr sz="1800" spc="-10" dirty="0">
                <a:latin typeface="Tahoma"/>
                <a:cs typeface="Tahoma"/>
              </a:rPr>
              <a:t>alternativa bindemedel</a:t>
            </a:r>
            <a:endParaRPr sz="1800">
              <a:latin typeface="Tahoma"/>
              <a:cs typeface="Tahoma"/>
            </a:endParaRPr>
          </a:p>
        </p:txBody>
      </p:sp>
      <p:pic>
        <p:nvPicPr>
          <p:cNvPr id="7" name="object 7"/>
          <p:cNvPicPr/>
          <p:nvPr/>
        </p:nvPicPr>
        <p:blipFill>
          <a:blip r:embed="rId4" cstate="email">
            <a:extLst>
              <a:ext uri="{28A0092B-C50C-407E-A947-70E740481C1C}">
                <a14:useLocalDpi xmlns:a14="http://schemas.microsoft.com/office/drawing/2010/main"/>
              </a:ext>
            </a:extLst>
          </a:blip>
          <a:stretch>
            <a:fillRect/>
          </a:stretch>
        </p:blipFill>
        <p:spPr>
          <a:xfrm>
            <a:off x="8333231" y="1662683"/>
            <a:ext cx="2904744" cy="411327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7668" y="0"/>
            <a:ext cx="9371646" cy="1121588"/>
          </a:xfrm>
          <a:prstGeom prst="rect">
            <a:avLst/>
          </a:prstGeom>
        </p:spPr>
        <p:txBody>
          <a:bodyPr vert="horz" wrap="square" lIns="0" tIns="928953" rIns="0" bIns="0" rtlCol="0">
            <a:spAutoFit/>
          </a:bodyPr>
          <a:lstStyle/>
          <a:p>
            <a:pPr marL="501015">
              <a:lnSpc>
                <a:spcPct val="100000"/>
              </a:lnSpc>
              <a:spcBef>
                <a:spcPts val="105"/>
              </a:spcBef>
            </a:pPr>
            <a:r>
              <a:rPr sz="2000" spc="50" dirty="0"/>
              <a:t>Regelverk</a:t>
            </a:r>
            <a:endParaRPr sz="2000" dirty="0"/>
          </a:p>
        </p:txBody>
      </p:sp>
      <p:sp>
        <p:nvSpPr>
          <p:cNvPr id="3" name="object 3"/>
          <p:cNvSpPr txBox="1"/>
          <p:nvPr/>
        </p:nvSpPr>
        <p:spPr>
          <a:xfrm>
            <a:off x="892377" y="1743226"/>
            <a:ext cx="3455035" cy="1263015"/>
          </a:xfrm>
          <a:prstGeom prst="rect">
            <a:avLst/>
          </a:prstGeom>
        </p:spPr>
        <p:txBody>
          <a:bodyPr vert="horz" wrap="square" lIns="0" tIns="12700" rIns="0" bIns="0" rtlCol="0">
            <a:spAutoFit/>
          </a:bodyPr>
          <a:lstStyle/>
          <a:p>
            <a:pPr marL="469900" marR="5080" indent="-457834">
              <a:lnSpc>
                <a:spcPct val="100000"/>
              </a:lnSpc>
              <a:spcBef>
                <a:spcPts val="100"/>
              </a:spcBef>
              <a:buFont typeface="Arial"/>
              <a:buChar char="•"/>
              <a:tabLst>
                <a:tab pos="469900" algn="l"/>
              </a:tabLst>
            </a:pPr>
            <a:r>
              <a:rPr sz="1800" b="1" dirty="0">
                <a:latin typeface="Times New Roman"/>
                <a:cs typeface="Times New Roman"/>
              </a:rPr>
              <a:t>Svensk</a:t>
            </a:r>
            <a:r>
              <a:rPr sz="1800" b="1" spc="-20" dirty="0">
                <a:latin typeface="Times New Roman"/>
                <a:cs typeface="Times New Roman"/>
              </a:rPr>
              <a:t> </a:t>
            </a:r>
            <a:r>
              <a:rPr sz="1800" b="1" dirty="0">
                <a:latin typeface="Times New Roman"/>
                <a:cs typeface="Times New Roman"/>
              </a:rPr>
              <a:t>tillämpningsstandard </a:t>
            </a:r>
            <a:r>
              <a:rPr sz="1800" b="1" spc="-50" dirty="0">
                <a:latin typeface="Times New Roman"/>
                <a:cs typeface="Times New Roman"/>
              </a:rPr>
              <a:t>- </a:t>
            </a:r>
            <a:r>
              <a:rPr sz="1800" b="1" dirty="0">
                <a:latin typeface="Times New Roman"/>
                <a:cs typeface="Times New Roman"/>
              </a:rPr>
              <a:t>SS137003:</a:t>
            </a:r>
            <a:r>
              <a:rPr sz="1800" b="1" spc="-5" dirty="0">
                <a:latin typeface="Times New Roman"/>
                <a:cs typeface="Times New Roman"/>
              </a:rPr>
              <a:t> </a:t>
            </a:r>
            <a:r>
              <a:rPr sz="1800" b="1" spc="-20" dirty="0">
                <a:latin typeface="Times New Roman"/>
                <a:cs typeface="Times New Roman"/>
              </a:rPr>
              <a:t>2021</a:t>
            </a:r>
            <a:endParaRPr sz="1800" dirty="0">
              <a:latin typeface="Times New Roman"/>
              <a:cs typeface="Times New Roman"/>
            </a:endParaRPr>
          </a:p>
          <a:p>
            <a:pPr marL="469265" indent="-456565">
              <a:lnSpc>
                <a:spcPct val="100000"/>
              </a:lnSpc>
              <a:spcBef>
                <a:spcPts val="1100"/>
              </a:spcBef>
              <a:buFont typeface="Arial"/>
              <a:buChar char="•"/>
              <a:tabLst>
                <a:tab pos="469265" algn="l"/>
              </a:tabLst>
            </a:pPr>
            <a:r>
              <a:rPr sz="1800" b="1" dirty="0">
                <a:latin typeface="Times New Roman"/>
                <a:cs typeface="Times New Roman"/>
              </a:rPr>
              <a:t>Svensk</a:t>
            </a:r>
            <a:r>
              <a:rPr sz="1800" b="1" spc="-5" dirty="0">
                <a:latin typeface="Times New Roman"/>
                <a:cs typeface="Times New Roman"/>
              </a:rPr>
              <a:t> </a:t>
            </a:r>
            <a:r>
              <a:rPr sz="1800" b="1" dirty="0">
                <a:latin typeface="Times New Roman"/>
                <a:cs typeface="Times New Roman"/>
              </a:rPr>
              <a:t>Betong:</a:t>
            </a:r>
            <a:r>
              <a:rPr sz="1800" b="1" spc="-5" dirty="0">
                <a:latin typeface="Times New Roman"/>
                <a:cs typeface="Times New Roman"/>
              </a:rPr>
              <a:t> </a:t>
            </a:r>
            <a:r>
              <a:rPr sz="1800" b="1" spc="-10" dirty="0">
                <a:latin typeface="Times New Roman"/>
                <a:cs typeface="Times New Roman"/>
              </a:rPr>
              <a:t>vägledning</a:t>
            </a:r>
            <a:endParaRPr sz="1800" dirty="0">
              <a:latin typeface="Times New Roman"/>
              <a:cs typeface="Times New Roman"/>
            </a:endParaRPr>
          </a:p>
          <a:p>
            <a:pPr marL="469900">
              <a:lnSpc>
                <a:spcPct val="100000"/>
              </a:lnSpc>
            </a:pPr>
            <a:r>
              <a:rPr sz="1800" b="1" dirty="0">
                <a:latin typeface="Times New Roman"/>
                <a:cs typeface="Times New Roman"/>
              </a:rPr>
              <a:t>klimatförbättrad</a:t>
            </a:r>
            <a:r>
              <a:rPr sz="1800" b="1" spc="-35" dirty="0">
                <a:latin typeface="Times New Roman"/>
                <a:cs typeface="Times New Roman"/>
              </a:rPr>
              <a:t> </a:t>
            </a:r>
            <a:r>
              <a:rPr sz="1800" b="1" spc="-10" dirty="0">
                <a:latin typeface="Times New Roman"/>
                <a:cs typeface="Times New Roman"/>
              </a:rPr>
              <a:t>betong</a:t>
            </a:r>
            <a:endParaRPr sz="1800" dirty="0">
              <a:latin typeface="Times New Roman"/>
              <a:cs typeface="Times New Roman"/>
            </a:endParaRPr>
          </a:p>
        </p:txBody>
      </p:sp>
      <p:sp>
        <p:nvSpPr>
          <p:cNvPr id="4" name="object 4"/>
          <p:cNvSpPr txBox="1"/>
          <p:nvPr/>
        </p:nvSpPr>
        <p:spPr>
          <a:xfrm>
            <a:off x="1003503" y="4890896"/>
            <a:ext cx="3232785" cy="574040"/>
          </a:xfrm>
          <a:prstGeom prst="rect">
            <a:avLst/>
          </a:prstGeom>
        </p:spPr>
        <p:txBody>
          <a:bodyPr vert="horz" wrap="square" lIns="0" tIns="12700" rIns="0" bIns="0" rtlCol="0">
            <a:spAutoFit/>
          </a:bodyPr>
          <a:lstStyle/>
          <a:p>
            <a:pPr marL="469900" marR="5080" indent="-457834">
              <a:lnSpc>
                <a:spcPct val="100000"/>
              </a:lnSpc>
              <a:spcBef>
                <a:spcPts val="100"/>
              </a:spcBef>
              <a:buFont typeface="Arial"/>
              <a:buChar char="•"/>
              <a:tabLst>
                <a:tab pos="469900" algn="l"/>
              </a:tabLst>
            </a:pPr>
            <a:r>
              <a:rPr sz="1800" b="1" dirty="0">
                <a:latin typeface="Times New Roman"/>
                <a:cs typeface="Times New Roman"/>
              </a:rPr>
              <a:t>Förslag</a:t>
            </a:r>
            <a:r>
              <a:rPr sz="1800" b="1" spc="-20" dirty="0">
                <a:latin typeface="Times New Roman"/>
                <a:cs typeface="Times New Roman"/>
              </a:rPr>
              <a:t> </a:t>
            </a:r>
            <a:r>
              <a:rPr sz="1800" b="1" dirty="0">
                <a:latin typeface="Times New Roman"/>
                <a:cs typeface="Times New Roman"/>
              </a:rPr>
              <a:t>till</a:t>
            </a:r>
            <a:r>
              <a:rPr sz="1800" b="1" spc="-15" dirty="0">
                <a:latin typeface="Times New Roman"/>
                <a:cs typeface="Times New Roman"/>
              </a:rPr>
              <a:t> </a:t>
            </a:r>
            <a:r>
              <a:rPr sz="1800" b="1" dirty="0">
                <a:latin typeface="Times New Roman"/>
                <a:cs typeface="Times New Roman"/>
              </a:rPr>
              <a:t>en ny standard</a:t>
            </a:r>
            <a:r>
              <a:rPr sz="1800" b="1" spc="10" dirty="0">
                <a:latin typeface="Times New Roman"/>
                <a:cs typeface="Times New Roman"/>
              </a:rPr>
              <a:t> </a:t>
            </a:r>
            <a:r>
              <a:rPr sz="1800" b="1" spc="-50" dirty="0">
                <a:latin typeface="Times New Roman"/>
                <a:cs typeface="Times New Roman"/>
              </a:rPr>
              <a:t>– </a:t>
            </a:r>
            <a:r>
              <a:rPr sz="1800" b="1" dirty="0">
                <a:latin typeface="Times New Roman"/>
                <a:cs typeface="Times New Roman"/>
              </a:rPr>
              <a:t>naturliga</a:t>
            </a:r>
            <a:r>
              <a:rPr sz="1800" b="1" spc="-5" dirty="0">
                <a:latin typeface="Times New Roman"/>
                <a:cs typeface="Times New Roman"/>
              </a:rPr>
              <a:t> </a:t>
            </a:r>
            <a:r>
              <a:rPr sz="1800" b="1" spc="-10" dirty="0">
                <a:latin typeface="Times New Roman"/>
                <a:cs typeface="Times New Roman"/>
              </a:rPr>
              <a:t>puzzolaner</a:t>
            </a:r>
            <a:endParaRPr sz="1800">
              <a:latin typeface="Times New Roman"/>
              <a:cs typeface="Times New Roman"/>
            </a:endParaRPr>
          </a:p>
        </p:txBody>
      </p:sp>
      <p:sp>
        <p:nvSpPr>
          <p:cNvPr id="5" name="object 5"/>
          <p:cNvSpPr txBox="1"/>
          <p:nvPr/>
        </p:nvSpPr>
        <p:spPr>
          <a:xfrm>
            <a:off x="1211986" y="6450584"/>
            <a:ext cx="2598420" cy="168275"/>
          </a:xfrm>
          <a:prstGeom prst="rect">
            <a:avLst/>
          </a:prstGeom>
        </p:spPr>
        <p:txBody>
          <a:bodyPr vert="horz" wrap="square" lIns="0" tIns="17145" rIns="0" bIns="0" rtlCol="0">
            <a:spAutoFit/>
          </a:bodyPr>
          <a:lstStyle/>
          <a:p>
            <a:pPr marL="12700">
              <a:lnSpc>
                <a:spcPct val="100000"/>
              </a:lnSpc>
              <a:spcBef>
                <a:spcPts val="135"/>
              </a:spcBef>
            </a:pPr>
            <a:r>
              <a:rPr sz="900" dirty="0">
                <a:latin typeface="Courier New"/>
                <a:cs typeface="Courier New"/>
              </a:rPr>
              <a:t>RISE</a:t>
            </a:r>
            <a:r>
              <a:rPr sz="900" spc="114" dirty="0">
                <a:latin typeface="Courier New"/>
                <a:cs typeface="Courier New"/>
              </a:rPr>
              <a:t> </a:t>
            </a:r>
            <a:r>
              <a:rPr sz="900" dirty="0">
                <a:latin typeface="Courier New"/>
                <a:cs typeface="Courier New"/>
              </a:rPr>
              <a:t>—</a:t>
            </a:r>
            <a:r>
              <a:rPr sz="900" spc="135" dirty="0">
                <a:latin typeface="Courier New"/>
                <a:cs typeface="Courier New"/>
              </a:rPr>
              <a:t> </a:t>
            </a:r>
            <a:r>
              <a:rPr sz="900" dirty="0">
                <a:latin typeface="Courier New"/>
                <a:cs typeface="Courier New"/>
              </a:rPr>
              <a:t>Research</a:t>
            </a:r>
            <a:r>
              <a:rPr sz="900" spc="120" dirty="0">
                <a:latin typeface="Courier New"/>
                <a:cs typeface="Courier New"/>
              </a:rPr>
              <a:t> </a:t>
            </a:r>
            <a:r>
              <a:rPr sz="900" dirty="0">
                <a:latin typeface="Courier New"/>
                <a:cs typeface="Courier New"/>
              </a:rPr>
              <a:t>Institutes</a:t>
            </a:r>
            <a:r>
              <a:rPr sz="900" spc="114" dirty="0">
                <a:latin typeface="Courier New"/>
                <a:cs typeface="Courier New"/>
              </a:rPr>
              <a:t> </a:t>
            </a:r>
            <a:r>
              <a:rPr sz="900" dirty="0">
                <a:latin typeface="Courier New"/>
                <a:cs typeface="Courier New"/>
              </a:rPr>
              <a:t>of</a:t>
            </a:r>
            <a:r>
              <a:rPr sz="900" spc="120" dirty="0">
                <a:latin typeface="Courier New"/>
                <a:cs typeface="Courier New"/>
              </a:rPr>
              <a:t> </a:t>
            </a:r>
            <a:r>
              <a:rPr sz="900" spc="-10" dirty="0">
                <a:latin typeface="Courier New"/>
                <a:cs typeface="Courier New"/>
              </a:rPr>
              <a:t>Sweden</a:t>
            </a:r>
            <a:endParaRPr sz="900">
              <a:latin typeface="Courier New"/>
              <a:cs typeface="Courier New"/>
            </a:endParaRPr>
          </a:p>
        </p:txBody>
      </p:sp>
      <p:pic>
        <p:nvPicPr>
          <p:cNvPr id="6" name="object 6"/>
          <p:cNvPicPr/>
          <p:nvPr/>
        </p:nvPicPr>
        <p:blipFill>
          <a:blip r:embed="rId2" cstate="email">
            <a:extLst>
              <a:ext uri="{28A0092B-C50C-407E-A947-70E740481C1C}">
                <a14:useLocalDpi xmlns:a14="http://schemas.microsoft.com/office/drawing/2010/main"/>
              </a:ext>
            </a:extLst>
          </a:blip>
          <a:stretch>
            <a:fillRect/>
          </a:stretch>
        </p:blipFill>
        <p:spPr>
          <a:xfrm>
            <a:off x="9505188" y="414527"/>
            <a:ext cx="2107692" cy="3000756"/>
          </a:xfrm>
          <a:prstGeom prst="rect">
            <a:avLst/>
          </a:prstGeom>
        </p:spPr>
      </p:pic>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1472183" y="3415284"/>
            <a:ext cx="3291616" cy="1223498"/>
          </a:xfrm>
          <a:prstGeom prst="rect">
            <a:avLst/>
          </a:prstGeom>
        </p:spPr>
      </p:pic>
      <p:grpSp>
        <p:nvGrpSpPr>
          <p:cNvPr id="8" name="object 8"/>
          <p:cNvGrpSpPr/>
          <p:nvPr/>
        </p:nvGrpSpPr>
        <p:grpSpPr>
          <a:xfrm>
            <a:off x="6610667" y="406463"/>
            <a:ext cx="2139315" cy="3021330"/>
            <a:chOff x="6610667" y="406463"/>
            <a:chExt cx="2139315" cy="3021330"/>
          </a:xfrm>
        </p:grpSpPr>
        <p:pic>
          <p:nvPicPr>
            <p:cNvPr id="9" name="object 9"/>
            <p:cNvPicPr/>
            <p:nvPr/>
          </p:nvPicPr>
          <p:blipFill>
            <a:blip r:embed="rId4" cstate="email">
              <a:extLst>
                <a:ext uri="{28A0092B-C50C-407E-A947-70E740481C1C}">
                  <a14:useLocalDpi xmlns:a14="http://schemas.microsoft.com/office/drawing/2010/main"/>
                </a:ext>
              </a:extLst>
            </a:blip>
            <a:stretch>
              <a:fillRect/>
            </a:stretch>
          </p:blipFill>
          <p:spPr>
            <a:xfrm>
              <a:off x="6620256" y="416052"/>
              <a:ext cx="2119883" cy="3002280"/>
            </a:xfrm>
            <a:prstGeom prst="rect">
              <a:avLst/>
            </a:prstGeom>
          </p:spPr>
        </p:pic>
        <p:sp>
          <p:nvSpPr>
            <p:cNvPr id="10" name="object 10"/>
            <p:cNvSpPr/>
            <p:nvPr/>
          </p:nvSpPr>
          <p:spPr>
            <a:xfrm>
              <a:off x="6615430" y="411226"/>
              <a:ext cx="2129790" cy="3011805"/>
            </a:xfrm>
            <a:custGeom>
              <a:avLst/>
              <a:gdLst/>
              <a:ahLst/>
              <a:cxnLst/>
              <a:rect l="l" t="t" r="r" b="b"/>
              <a:pathLst>
                <a:path w="2129790" h="3011804">
                  <a:moveTo>
                    <a:pt x="0" y="3011804"/>
                  </a:moveTo>
                  <a:lnTo>
                    <a:pt x="2129408" y="3011804"/>
                  </a:lnTo>
                  <a:lnTo>
                    <a:pt x="2129408" y="0"/>
                  </a:lnTo>
                  <a:lnTo>
                    <a:pt x="0" y="0"/>
                  </a:lnTo>
                  <a:lnTo>
                    <a:pt x="0" y="3011804"/>
                  </a:lnTo>
                  <a:close/>
                </a:path>
              </a:pathLst>
            </a:custGeom>
            <a:ln w="9525">
              <a:solidFill>
                <a:srgbClr val="000000"/>
              </a:solidFill>
            </a:ln>
          </p:spPr>
          <p:txBody>
            <a:bodyPr wrap="square" lIns="0" tIns="0" rIns="0" bIns="0" rtlCol="0"/>
            <a:lstStyle/>
            <a:p>
              <a:endParaRPr/>
            </a:p>
          </p:txBody>
        </p:sp>
      </p:grpSp>
      <p:grpSp>
        <p:nvGrpSpPr>
          <p:cNvPr id="11" name="object 11"/>
          <p:cNvGrpSpPr/>
          <p:nvPr/>
        </p:nvGrpSpPr>
        <p:grpSpPr>
          <a:xfrm>
            <a:off x="6662483" y="3841622"/>
            <a:ext cx="2035810" cy="2829560"/>
            <a:chOff x="6662483" y="3841622"/>
            <a:chExt cx="2035810" cy="2829560"/>
          </a:xfrm>
        </p:grpSpPr>
        <p:pic>
          <p:nvPicPr>
            <p:cNvPr id="12" name="object 12"/>
            <p:cNvPicPr/>
            <p:nvPr/>
          </p:nvPicPr>
          <p:blipFill>
            <a:blip r:embed="rId5" cstate="email">
              <a:extLst>
                <a:ext uri="{28A0092B-C50C-407E-A947-70E740481C1C}">
                  <a14:useLocalDpi xmlns:a14="http://schemas.microsoft.com/office/drawing/2010/main"/>
                </a:ext>
              </a:extLst>
            </a:blip>
            <a:stretch>
              <a:fillRect/>
            </a:stretch>
          </p:blipFill>
          <p:spPr>
            <a:xfrm>
              <a:off x="6672071" y="3851147"/>
              <a:ext cx="2016252" cy="2810256"/>
            </a:xfrm>
            <a:prstGeom prst="rect">
              <a:avLst/>
            </a:prstGeom>
          </p:spPr>
        </p:pic>
        <p:sp>
          <p:nvSpPr>
            <p:cNvPr id="13" name="object 13"/>
            <p:cNvSpPr/>
            <p:nvPr/>
          </p:nvSpPr>
          <p:spPr>
            <a:xfrm>
              <a:off x="6667245" y="3846385"/>
              <a:ext cx="2026285" cy="2820035"/>
            </a:xfrm>
            <a:custGeom>
              <a:avLst/>
              <a:gdLst/>
              <a:ahLst/>
              <a:cxnLst/>
              <a:rect l="l" t="t" r="r" b="b"/>
              <a:pathLst>
                <a:path w="2026284" h="2820034">
                  <a:moveTo>
                    <a:pt x="0" y="2819781"/>
                  </a:moveTo>
                  <a:lnTo>
                    <a:pt x="2025777" y="2819781"/>
                  </a:lnTo>
                  <a:lnTo>
                    <a:pt x="2025777" y="0"/>
                  </a:lnTo>
                  <a:lnTo>
                    <a:pt x="0" y="0"/>
                  </a:lnTo>
                  <a:lnTo>
                    <a:pt x="0" y="2819781"/>
                  </a:lnTo>
                  <a:close/>
                </a:path>
              </a:pathLst>
            </a:custGeom>
            <a:ln w="9525">
              <a:solidFill>
                <a:srgbClr val="000000"/>
              </a:solidFill>
            </a:ln>
          </p:spPr>
          <p:txBody>
            <a:bodyPr wrap="square" lIns="0" tIns="0" rIns="0" bIns="0" rtlCol="0"/>
            <a:lstStyle/>
            <a:p>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56488" y="355091"/>
            <a:ext cx="11180445" cy="6358255"/>
            <a:chOff x="856488" y="355091"/>
            <a:chExt cx="11180445" cy="6358255"/>
          </a:xfrm>
        </p:grpSpPr>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856488" y="1078991"/>
              <a:ext cx="3802379" cy="4968239"/>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4456176" y="355091"/>
              <a:ext cx="7380732" cy="6268211"/>
            </a:xfrm>
            <a:prstGeom prst="rect">
              <a:avLst/>
            </a:prstGeom>
          </p:spPr>
        </p:pic>
      </p:grpSp>
      <p:sp>
        <p:nvSpPr>
          <p:cNvPr id="5" name="object 5"/>
          <p:cNvSpPr txBox="1"/>
          <p:nvPr/>
        </p:nvSpPr>
        <p:spPr>
          <a:xfrm>
            <a:off x="538378" y="6532574"/>
            <a:ext cx="165735" cy="177800"/>
          </a:xfrm>
          <a:prstGeom prst="rect">
            <a:avLst/>
          </a:prstGeom>
        </p:spPr>
        <p:txBody>
          <a:bodyPr vert="horz" wrap="square" lIns="0" tIns="12065" rIns="0" bIns="0" rtlCol="0">
            <a:spAutoFit/>
          </a:bodyPr>
          <a:lstStyle/>
          <a:p>
            <a:pPr marL="12700">
              <a:lnSpc>
                <a:spcPct val="100000"/>
              </a:lnSpc>
              <a:spcBef>
                <a:spcPts val="95"/>
              </a:spcBef>
            </a:pPr>
            <a:r>
              <a:rPr sz="1000" b="1" spc="-25" dirty="0">
                <a:solidFill>
                  <a:srgbClr val="888888"/>
                </a:solidFill>
                <a:latin typeface="Arial"/>
                <a:cs typeface="Arial"/>
              </a:rPr>
              <a:t>15</a:t>
            </a:r>
            <a:endParaRPr sz="1000">
              <a:latin typeface="Arial"/>
              <a:cs typeface="Arial"/>
            </a:endParaRPr>
          </a:p>
        </p:txBody>
      </p:sp>
      <p:sp>
        <p:nvSpPr>
          <p:cNvPr id="6" name="object 6"/>
          <p:cNvSpPr txBox="1">
            <a:spLocks noGrp="1"/>
          </p:cNvSpPr>
          <p:nvPr>
            <p:ph type="title"/>
          </p:nvPr>
        </p:nvSpPr>
        <p:spPr>
          <a:xfrm>
            <a:off x="538378" y="-57875"/>
            <a:ext cx="9371646" cy="1121588"/>
          </a:xfrm>
          <a:prstGeom prst="rect">
            <a:avLst/>
          </a:prstGeom>
        </p:spPr>
        <p:txBody>
          <a:bodyPr vert="horz" wrap="square" lIns="0" tIns="350139" rIns="0" bIns="0" rtlCol="0">
            <a:spAutoFit/>
          </a:bodyPr>
          <a:lstStyle/>
          <a:p>
            <a:pPr marL="36195">
              <a:lnSpc>
                <a:spcPct val="100000"/>
              </a:lnSpc>
              <a:spcBef>
                <a:spcPts val="105"/>
              </a:spcBef>
            </a:pPr>
            <a:r>
              <a:rPr sz="3200" b="0" dirty="0">
                <a:solidFill>
                  <a:srgbClr val="7E7E7E"/>
                </a:solidFill>
                <a:latin typeface="Arial"/>
                <a:cs typeface="Arial"/>
              </a:rPr>
              <a:t>Klimatförbättradbetong</a:t>
            </a:r>
            <a:r>
              <a:rPr sz="3200" b="0" spc="-155" dirty="0">
                <a:solidFill>
                  <a:srgbClr val="7E7E7E"/>
                </a:solidFill>
                <a:latin typeface="Arial"/>
                <a:cs typeface="Arial"/>
              </a:rPr>
              <a:t> </a:t>
            </a:r>
            <a:r>
              <a:rPr sz="3200" b="0" dirty="0">
                <a:solidFill>
                  <a:srgbClr val="7E7E7E"/>
                </a:solidFill>
                <a:latin typeface="Arial"/>
                <a:cs typeface="Arial"/>
              </a:rPr>
              <a:t>-</a:t>
            </a:r>
            <a:r>
              <a:rPr sz="3200" b="0" spc="-10" dirty="0">
                <a:solidFill>
                  <a:srgbClr val="7E7E7E"/>
                </a:solidFill>
                <a:latin typeface="Arial"/>
                <a:cs typeface="Arial"/>
              </a:rPr>
              <a:t>vägledning</a:t>
            </a:r>
            <a:endParaRPr sz="3200" dirty="0">
              <a:latin typeface="Arial"/>
              <a:cs typeface="Arial"/>
            </a:endParaRPr>
          </a:p>
        </p:txBody>
      </p:sp>
      <p:sp>
        <p:nvSpPr>
          <p:cNvPr id="7" name="object 7"/>
          <p:cNvSpPr/>
          <p:nvPr/>
        </p:nvSpPr>
        <p:spPr>
          <a:xfrm>
            <a:off x="11050523" y="5593079"/>
            <a:ext cx="876300" cy="76200"/>
          </a:xfrm>
          <a:custGeom>
            <a:avLst/>
            <a:gdLst/>
            <a:ahLst/>
            <a:cxnLst/>
            <a:rect l="l" t="t" r="r" b="b"/>
            <a:pathLst>
              <a:path w="876300" h="76200">
                <a:moveTo>
                  <a:pt x="76200" y="0"/>
                </a:moveTo>
                <a:lnTo>
                  <a:pt x="0" y="38100"/>
                </a:lnTo>
                <a:lnTo>
                  <a:pt x="76200" y="76200"/>
                </a:lnTo>
                <a:lnTo>
                  <a:pt x="76200" y="44450"/>
                </a:lnTo>
                <a:lnTo>
                  <a:pt x="63500" y="44450"/>
                </a:lnTo>
                <a:lnTo>
                  <a:pt x="63500" y="31750"/>
                </a:lnTo>
                <a:lnTo>
                  <a:pt x="76200" y="31750"/>
                </a:lnTo>
                <a:lnTo>
                  <a:pt x="76200" y="0"/>
                </a:lnTo>
                <a:close/>
              </a:path>
              <a:path w="876300" h="76200">
                <a:moveTo>
                  <a:pt x="76200" y="31750"/>
                </a:moveTo>
                <a:lnTo>
                  <a:pt x="63500" y="31750"/>
                </a:lnTo>
                <a:lnTo>
                  <a:pt x="63500" y="44450"/>
                </a:lnTo>
                <a:lnTo>
                  <a:pt x="76200" y="44450"/>
                </a:lnTo>
                <a:lnTo>
                  <a:pt x="76200" y="31750"/>
                </a:lnTo>
                <a:close/>
              </a:path>
              <a:path w="876300" h="76200">
                <a:moveTo>
                  <a:pt x="875919" y="31750"/>
                </a:moveTo>
                <a:lnTo>
                  <a:pt x="76200" y="31750"/>
                </a:lnTo>
                <a:lnTo>
                  <a:pt x="76200" y="44450"/>
                </a:lnTo>
                <a:lnTo>
                  <a:pt x="875919" y="44450"/>
                </a:lnTo>
                <a:lnTo>
                  <a:pt x="875919" y="31750"/>
                </a:lnTo>
                <a:close/>
              </a:path>
            </a:pathLst>
          </a:custGeom>
          <a:solidFill>
            <a:srgbClr val="BDBC00"/>
          </a:solidFill>
        </p:spPr>
        <p:txBody>
          <a:bodyPr wrap="square" lIns="0" tIns="0" rIns="0" bIns="0" rtlCol="0"/>
          <a:lstStyle/>
          <a:p>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870419" y="41126"/>
            <a:ext cx="5907405" cy="6365875"/>
            <a:chOff x="5870419" y="41126"/>
            <a:chExt cx="5907405" cy="6365875"/>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5870419" y="41126"/>
              <a:ext cx="5907080" cy="6365791"/>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5878068" y="103632"/>
              <a:ext cx="5841492" cy="6300216"/>
            </a:xfrm>
            <a:prstGeom prst="rect">
              <a:avLst/>
            </a:prstGeom>
          </p:spPr>
        </p:pic>
      </p:grpSp>
      <p:grpSp>
        <p:nvGrpSpPr>
          <p:cNvPr id="5" name="object 5"/>
          <p:cNvGrpSpPr/>
          <p:nvPr/>
        </p:nvGrpSpPr>
        <p:grpSpPr>
          <a:xfrm>
            <a:off x="121920" y="1641296"/>
            <a:ext cx="5579745" cy="5017135"/>
            <a:chOff x="121920" y="1641296"/>
            <a:chExt cx="5579745" cy="5017135"/>
          </a:xfrm>
        </p:grpSpPr>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306324" y="6187999"/>
              <a:ext cx="815339" cy="470108"/>
            </a:xfrm>
            <a:prstGeom prst="rect">
              <a:avLst/>
            </a:prstGeom>
          </p:spPr>
        </p:pic>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230103" y="1641296"/>
              <a:ext cx="5452912" cy="2662530"/>
            </a:xfrm>
            <a:prstGeom prst="rect">
              <a:avLst/>
            </a:prstGeom>
          </p:spPr>
        </p:pic>
        <p:pic>
          <p:nvPicPr>
            <p:cNvPr id="8" name="object 8"/>
            <p:cNvPicPr/>
            <p:nvPr/>
          </p:nvPicPr>
          <p:blipFill>
            <a:blip r:embed="rId6" cstate="email">
              <a:extLst>
                <a:ext uri="{28A0092B-C50C-407E-A947-70E740481C1C}">
                  <a14:useLocalDpi xmlns:a14="http://schemas.microsoft.com/office/drawing/2010/main"/>
                </a:ext>
              </a:extLst>
            </a:blip>
            <a:stretch>
              <a:fillRect/>
            </a:stretch>
          </p:blipFill>
          <p:spPr>
            <a:xfrm>
              <a:off x="237744" y="1703832"/>
              <a:ext cx="5387339" cy="2596896"/>
            </a:xfrm>
            <a:prstGeom prst="rect">
              <a:avLst/>
            </a:prstGeom>
          </p:spPr>
        </p:pic>
        <p:pic>
          <p:nvPicPr>
            <p:cNvPr id="9" name="object 9"/>
            <p:cNvPicPr/>
            <p:nvPr/>
          </p:nvPicPr>
          <p:blipFill>
            <a:blip r:embed="rId7" cstate="email">
              <a:extLst>
                <a:ext uri="{28A0092B-C50C-407E-A947-70E740481C1C}">
                  <a14:useLocalDpi xmlns:a14="http://schemas.microsoft.com/office/drawing/2010/main"/>
                </a:ext>
              </a:extLst>
            </a:blip>
            <a:stretch>
              <a:fillRect/>
            </a:stretch>
          </p:blipFill>
          <p:spPr>
            <a:xfrm>
              <a:off x="121920" y="4201667"/>
              <a:ext cx="5579364" cy="2106168"/>
            </a:xfrm>
            <a:prstGeom prst="rect">
              <a:avLst/>
            </a:prstGeom>
          </p:spPr>
        </p:pic>
        <p:pic>
          <p:nvPicPr>
            <p:cNvPr id="10" name="object 10"/>
            <p:cNvPicPr/>
            <p:nvPr/>
          </p:nvPicPr>
          <p:blipFill>
            <a:blip r:embed="rId8" cstate="email">
              <a:extLst>
                <a:ext uri="{28A0092B-C50C-407E-A947-70E740481C1C}">
                  <a14:useLocalDpi xmlns:a14="http://schemas.microsoft.com/office/drawing/2010/main"/>
                </a:ext>
              </a:extLst>
            </a:blip>
            <a:stretch>
              <a:fillRect/>
            </a:stretch>
          </p:blipFill>
          <p:spPr>
            <a:xfrm>
              <a:off x="147828" y="4282439"/>
              <a:ext cx="5477256" cy="2004060"/>
            </a:xfrm>
            <a:prstGeom prst="rect">
              <a:avLst/>
            </a:prstGeom>
          </p:spPr>
        </p:pic>
      </p:grpSp>
      <p:sp>
        <p:nvSpPr>
          <p:cNvPr id="11" name="object 11"/>
          <p:cNvSpPr txBox="1"/>
          <p:nvPr/>
        </p:nvSpPr>
        <p:spPr>
          <a:xfrm>
            <a:off x="792886" y="470738"/>
            <a:ext cx="3719829" cy="636270"/>
          </a:xfrm>
          <a:prstGeom prst="rect">
            <a:avLst/>
          </a:prstGeom>
        </p:spPr>
        <p:txBody>
          <a:bodyPr vert="horz" wrap="square" lIns="0" tIns="13335" rIns="0" bIns="0" rtlCol="0">
            <a:spAutoFit/>
          </a:bodyPr>
          <a:lstStyle/>
          <a:p>
            <a:pPr marL="12700">
              <a:lnSpc>
                <a:spcPct val="100000"/>
              </a:lnSpc>
              <a:spcBef>
                <a:spcPts val="105"/>
              </a:spcBef>
            </a:pPr>
            <a:r>
              <a:rPr sz="2000" b="0" dirty="0">
                <a:solidFill>
                  <a:srgbClr val="752D1A"/>
                </a:solidFill>
                <a:latin typeface="Calibri Light"/>
                <a:cs typeface="Calibri Light"/>
              </a:rPr>
              <a:t>Ny</a:t>
            </a:r>
            <a:r>
              <a:rPr sz="2000" b="0" spc="-40" dirty="0">
                <a:solidFill>
                  <a:srgbClr val="752D1A"/>
                </a:solidFill>
                <a:latin typeface="Calibri Light"/>
                <a:cs typeface="Calibri Light"/>
              </a:rPr>
              <a:t> </a:t>
            </a:r>
            <a:r>
              <a:rPr sz="2000" b="0" dirty="0">
                <a:solidFill>
                  <a:srgbClr val="752D1A"/>
                </a:solidFill>
                <a:latin typeface="Calibri Light"/>
                <a:cs typeface="Calibri Light"/>
              </a:rPr>
              <a:t>version</a:t>
            </a:r>
            <a:r>
              <a:rPr sz="2000" b="0" spc="-65" dirty="0">
                <a:solidFill>
                  <a:srgbClr val="752D1A"/>
                </a:solidFill>
                <a:latin typeface="Calibri Light"/>
                <a:cs typeface="Calibri Light"/>
              </a:rPr>
              <a:t> </a:t>
            </a:r>
            <a:r>
              <a:rPr sz="2000" b="0" spc="-20" dirty="0">
                <a:solidFill>
                  <a:srgbClr val="752D1A"/>
                </a:solidFill>
                <a:latin typeface="Calibri Light"/>
                <a:cs typeface="Calibri Light"/>
              </a:rPr>
              <a:t>2023</a:t>
            </a:r>
            <a:endParaRPr sz="2000">
              <a:latin typeface="Calibri Light"/>
              <a:cs typeface="Calibri Light"/>
            </a:endParaRPr>
          </a:p>
          <a:p>
            <a:pPr marL="12700">
              <a:lnSpc>
                <a:spcPct val="100000"/>
              </a:lnSpc>
            </a:pPr>
            <a:r>
              <a:rPr sz="2000" spc="-10" dirty="0">
                <a:latin typeface="Calibri"/>
                <a:cs typeface="Calibri"/>
              </a:rPr>
              <a:t>Klimatförbättradbetong</a:t>
            </a:r>
            <a:r>
              <a:rPr sz="2000" spc="-5" dirty="0">
                <a:latin typeface="Calibri"/>
                <a:cs typeface="Calibri"/>
              </a:rPr>
              <a:t> </a:t>
            </a:r>
            <a:r>
              <a:rPr sz="2000" spc="-10" dirty="0">
                <a:latin typeface="Calibri"/>
                <a:cs typeface="Calibri"/>
              </a:rPr>
              <a:t>-vägledning</a:t>
            </a:r>
            <a:endParaRPr sz="2000">
              <a:latin typeface="Calibri"/>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11396471" y="5911596"/>
            <a:ext cx="542544" cy="697991"/>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7215199" y="3512229"/>
            <a:ext cx="2182725" cy="2183549"/>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2872423" y="2968826"/>
            <a:ext cx="3407606" cy="2724796"/>
          </a:xfrm>
          <a:prstGeom prst="rect">
            <a:avLst/>
          </a:prstGeom>
        </p:spPr>
      </p:pic>
      <p:grpSp>
        <p:nvGrpSpPr>
          <p:cNvPr id="5" name="object 5"/>
          <p:cNvGrpSpPr/>
          <p:nvPr/>
        </p:nvGrpSpPr>
        <p:grpSpPr>
          <a:xfrm>
            <a:off x="0" y="1330452"/>
            <a:ext cx="10395585" cy="1915160"/>
            <a:chOff x="0" y="1330452"/>
            <a:chExt cx="10395585" cy="1915160"/>
          </a:xfrm>
        </p:grpSpPr>
        <p:sp>
          <p:nvSpPr>
            <p:cNvPr id="6" name="object 6"/>
            <p:cNvSpPr/>
            <p:nvPr/>
          </p:nvSpPr>
          <p:spPr>
            <a:xfrm>
              <a:off x="5026152" y="1330451"/>
              <a:ext cx="5369560" cy="1915160"/>
            </a:xfrm>
            <a:custGeom>
              <a:avLst/>
              <a:gdLst/>
              <a:ahLst/>
              <a:cxnLst/>
              <a:rect l="l" t="t" r="r" b="b"/>
              <a:pathLst>
                <a:path w="5369559" h="1915160">
                  <a:moveTo>
                    <a:pt x="5369179" y="1914779"/>
                  </a:moveTo>
                  <a:lnTo>
                    <a:pt x="5356479" y="890905"/>
                  </a:lnTo>
                  <a:lnTo>
                    <a:pt x="5103749" y="1143762"/>
                  </a:lnTo>
                  <a:lnTo>
                    <a:pt x="3974592" y="14732"/>
                  </a:lnTo>
                  <a:lnTo>
                    <a:pt x="3974592" y="0"/>
                  </a:lnTo>
                  <a:lnTo>
                    <a:pt x="2884932" y="0"/>
                  </a:lnTo>
                  <a:lnTo>
                    <a:pt x="327660" y="0"/>
                  </a:lnTo>
                  <a:lnTo>
                    <a:pt x="0" y="0"/>
                  </a:lnTo>
                  <a:lnTo>
                    <a:pt x="0" y="714756"/>
                  </a:lnTo>
                  <a:lnTo>
                    <a:pt x="327660" y="714756"/>
                  </a:lnTo>
                  <a:lnTo>
                    <a:pt x="2884932" y="714756"/>
                  </a:lnTo>
                  <a:lnTo>
                    <a:pt x="3663442" y="714756"/>
                  </a:lnTo>
                  <a:lnTo>
                    <a:pt x="4598035" y="1649349"/>
                  </a:lnTo>
                  <a:lnTo>
                    <a:pt x="4345305" y="1902206"/>
                  </a:lnTo>
                  <a:lnTo>
                    <a:pt x="5369179" y="1914779"/>
                  </a:lnTo>
                  <a:close/>
                </a:path>
              </a:pathLst>
            </a:custGeom>
            <a:solidFill>
              <a:srgbClr val="E6F1EB"/>
            </a:solidFill>
          </p:spPr>
          <p:txBody>
            <a:bodyPr wrap="square" lIns="0" tIns="0" rIns="0" bIns="0" rtlCol="0"/>
            <a:lstStyle/>
            <a:p>
              <a:endParaRPr/>
            </a:p>
          </p:txBody>
        </p:sp>
        <p:sp>
          <p:nvSpPr>
            <p:cNvPr id="7" name="object 7"/>
            <p:cNvSpPr/>
            <p:nvPr/>
          </p:nvSpPr>
          <p:spPr>
            <a:xfrm>
              <a:off x="0" y="1330451"/>
              <a:ext cx="7025640" cy="1915160"/>
            </a:xfrm>
            <a:custGeom>
              <a:avLst/>
              <a:gdLst/>
              <a:ahLst/>
              <a:cxnLst/>
              <a:rect l="l" t="t" r="r" b="b"/>
              <a:pathLst>
                <a:path w="7025640" h="1915160">
                  <a:moveTo>
                    <a:pt x="7025132" y="1914779"/>
                  </a:moveTo>
                  <a:lnTo>
                    <a:pt x="7012432" y="890905"/>
                  </a:lnTo>
                  <a:lnTo>
                    <a:pt x="6759702" y="1143762"/>
                  </a:lnTo>
                  <a:lnTo>
                    <a:pt x="5628132" y="12192"/>
                  </a:lnTo>
                  <a:lnTo>
                    <a:pt x="5628132" y="0"/>
                  </a:lnTo>
                  <a:lnTo>
                    <a:pt x="0" y="0"/>
                  </a:lnTo>
                  <a:lnTo>
                    <a:pt x="0" y="714756"/>
                  </a:lnTo>
                  <a:lnTo>
                    <a:pt x="5319395" y="714756"/>
                  </a:lnTo>
                  <a:lnTo>
                    <a:pt x="6253988" y="1649349"/>
                  </a:lnTo>
                  <a:lnTo>
                    <a:pt x="6001258" y="1902206"/>
                  </a:lnTo>
                  <a:lnTo>
                    <a:pt x="7025132" y="1914779"/>
                  </a:lnTo>
                  <a:close/>
                </a:path>
              </a:pathLst>
            </a:custGeom>
            <a:solidFill>
              <a:srgbClr val="FFE100"/>
            </a:solidFill>
          </p:spPr>
          <p:txBody>
            <a:bodyPr wrap="square" lIns="0" tIns="0" rIns="0" bIns="0" rtlCol="0"/>
            <a:lstStyle/>
            <a:p>
              <a:endParaRPr/>
            </a:p>
          </p:txBody>
        </p:sp>
      </p:grpSp>
      <p:sp>
        <p:nvSpPr>
          <p:cNvPr id="8" name="object 8"/>
          <p:cNvSpPr txBox="1"/>
          <p:nvPr/>
        </p:nvSpPr>
        <p:spPr>
          <a:xfrm>
            <a:off x="7093457" y="1369567"/>
            <a:ext cx="1153160" cy="635000"/>
          </a:xfrm>
          <a:prstGeom prst="rect">
            <a:avLst/>
          </a:prstGeom>
        </p:spPr>
        <p:txBody>
          <a:bodyPr vert="horz" wrap="square" lIns="0" tIns="12065" rIns="0" bIns="0" rtlCol="0">
            <a:spAutoFit/>
          </a:bodyPr>
          <a:lstStyle/>
          <a:p>
            <a:pPr marL="12700">
              <a:lnSpc>
                <a:spcPct val="100000"/>
              </a:lnSpc>
              <a:spcBef>
                <a:spcPts val="95"/>
              </a:spcBef>
            </a:pPr>
            <a:r>
              <a:rPr sz="4000" b="1" spc="-20" dirty="0">
                <a:solidFill>
                  <a:srgbClr val="FFFFFF"/>
                </a:solidFill>
                <a:latin typeface="Arial"/>
                <a:cs typeface="Arial"/>
              </a:rPr>
              <a:t>2045</a:t>
            </a:r>
            <a:endParaRPr sz="4000">
              <a:latin typeface="Arial"/>
              <a:cs typeface="Arial"/>
            </a:endParaRPr>
          </a:p>
        </p:txBody>
      </p:sp>
      <p:sp>
        <p:nvSpPr>
          <p:cNvPr id="9" name="object 9"/>
          <p:cNvSpPr txBox="1"/>
          <p:nvPr/>
        </p:nvSpPr>
        <p:spPr>
          <a:xfrm>
            <a:off x="3779646" y="1359154"/>
            <a:ext cx="1153160" cy="635000"/>
          </a:xfrm>
          <a:prstGeom prst="rect">
            <a:avLst/>
          </a:prstGeom>
        </p:spPr>
        <p:txBody>
          <a:bodyPr vert="horz" wrap="square" lIns="0" tIns="12065" rIns="0" bIns="0" rtlCol="0">
            <a:spAutoFit/>
          </a:bodyPr>
          <a:lstStyle/>
          <a:p>
            <a:pPr marL="12700">
              <a:lnSpc>
                <a:spcPct val="100000"/>
              </a:lnSpc>
              <a:spcBef>
                <a:spcPts val="95"/>
              </a:spcBef>
            </a:pPr>
            <a:r>
              <a:rPr sz="4000" b="1" spc="-20" dirty="0">
                <a:solidFill>
                  <a:srgbClr val="FFFFFF"/>
                </a:solidFill>
                <a:latin typeface="Arial"/>
                <a:cs typeface="Arial"/>
              </a:rPr>
              <a:t>2030</a:t>
            </a:r>
            <a:endParaRPr sz="4000">
              <a:latin typeface="Arial"/>
              <a:cs typeface="Arial"/>
            </a:endParaRPr>
          </a:p>
        </p:txBody>
      </p:sp>
      <p:sp>
        <p:nvSpPr>
          <p:cNvPr id="10" name="object 10"/>
          <p:cNvSpPr txBox="1"/>
          <p:nvPr/>
        </p:nvSpPr>
        <p:spPr>
          <a:xfrm>
            <a:off x="3779646" y="2246452"/>
            <a:ext cx="720090" cy="391795"/>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EF0000"/>
                </a:solidFill>
                <a:latin typeface="Arial"/>
                <a:cs typeface="Arial"/>
              </a:rPr>
              <a:t>50</a:t>
            </a:r>
            <a:r>
              <a:rPr sz="2400" b="1" spc="-10" dirty="0">
                <a:solidFill>
                  <a:srgbClr val="EF0000"/>
                </a:solidFill>
                <a:latin typeface="Arial"/>
                <a:cs typeface="Arial"/>
              </a:rPr>
              <a:t> </a:t>
            </a:r>
            <a:r>
              <a:rPr sz="2400" b="1" spc="-50" dirty="0">
                <a:solidFill>
                  <a:srgbClr val="EF0000"/>
                </a:solidFill>
                <a:latin typeface="Arial"/>
                <a:cs typeface="Arial"/>
              </a:rPr>
              <a:t>%</a:t>
            </a:r>
            <a:endParaRPr sz="2400">
              <a:latin typeface="Arial"/>
              <a:cs typeface="Arial"/>
            </a:endParaRPr>
          </a:p>
        </p:txBody>
      </p:sp>
      <p:sp>
        <p:nvSpPr>
          <p:cNvPr id="11" name="object 11"/>
          <p:cNvSpPr txBox="1"/>
          <p:nvPr/>
        </p:nvSpPr>
        <p:spPr>
          <a:xfrm>
            <a:off x="7120255" y="2246452"/>
            <a:ext cx="1448435" cy="75819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6C9D30"/>
                </a:solidFill>
                <a:latin typeface="Arial"/>
                <a:cs typeface="Arial"/>
              </a:rPr>
              <a:t>Netto-</a:t>
            </a:r>
            <a:r>
              <a:rPr sz="2400" b="1" spc="-20" dirty="0">
                <a:solidFill>
                  <a:srgbClr val="6C9D30"/>
                </a:solidFill>
                <a:latin typeface="Arial"/>
                <a:cs typeface="Arial"/>
              </a:rPr>
              <a:t>noll</a:t>
            </a:r>
            <a:endParaRPr sz="2400">
              <a:latin typeface="Arial"/>
              <a:cs typeface="Arial"/>
            </a:endParaRPr>
          </a:p>
          <a:p>
            <a:pPr marL="12700">
              <a:lnSpc>
                <a:spcPct val="100000"/>
              </a:lnSpc>
              <a:spcBef>
                <a:spcPts val="5"/>
              </a:spcBef>
            </a:pPr>
            <a:r>
              <a:rPr sz="2400" b="1" spc="-10" dirty="0">
                <a:solidFill>
                  <a:srgbClr val="6C9D30"/>
                </a:solidFill>
                <a:latin typeface="Arial"/>
                <a:cs typeface="Arial"/>
              </a:rPr>
              <a:t>utsläpp</a:t>
            </a:r>
            <a:endParaRPr sz="2400">
              <a:latin typeface="Arial"/>
              <a:cs typeface="Arial"/>
            </a:endParaRPr>
          </a:p>
        </p:txBody>
      </p:sp>
      <p:sp>
        <p:nvSpPr>
          <p:cNvPr id="12" name="object 12"/>
          <p:cNvSpPr txBox="1">
            <a:spLocks noGrp="1"/>
          </p:cNvSpPr>
          <p:nvPr>
            <p:ph type="title"/>
          </p:nvPr>
        </p:nvSpPr>
        <p:spPr>
          <a:xfrm>
            <a:off x="802944" y="114122"/>
            <a:ext cx="5978525" cy="514350"/>
          </a:xfrm>
          <a:prstGeom prst="rect">
            <a:avLst/>
          </a:prstGeom>
        </p:spPr>
        <p:txBody>
          <a:bodyPr vert="horz" wrap="square" lIns="0" tIns="13335" rIns="0" bIns="0" rtlCol="0">
            <a:spAutoFit/>
          </a:bodyPr>
          <a:lstStyle/>
          <a:p>
            <a:pPr marL="12700">
              <a:lnSpc>
                <a:spcPct val="100000"/>
              </a:lnSpc>
              <a:spcBef>
                <a:spcPts val="105"/>
              </a:spcBef>
            </a:pPr>
            <a:r>
              <a:rPr sz="3200" dirty="0">
                <a:latin typeface="Arial"/>
                <a:cs typeface="Arial"/>
              </a:rPr>
              <a:t>Bygg-</a:t>
            </a:r>
            <a:r>
              <a:rPr sz="3200" spc="-55" dirty="0">
                <a:latin typeface="Arial"/>
                <a:cs typeface="Arial"/>
              </a:rPr>
              <a:t> </a:t>
            </a:r>
            <a:r>
              <a:rPr sz="3200" dirty="0">
                <a:latin typeface="Arial"/>
                <a:cs typeface="Arial"/>
              </a:rPr>
              <a:t>och</a:t>
            </a:r>
            <a:r>
              <a:rPr sz="3200" spc="-35" dirty="0">
                <a:latin typeface="Arial"/>
                <a:cs typeface="Arial"/>
              </a:rPr>
              <a:t> </a:t>
            </a:r>
            <a:r>
              <a:rPr sz="3200" spc="-10" dirty="0">
                <a:latin typeface="Arial"/>
                <a:cs typeface="Arial"/>
              </a:rPr>
              <a:t>anläggningssektorn</a:t>
            </a:r>
            <a:endParaRPr sz="3200">
              <a:latin typeface="Arial"/>
              <a:cs typeface="Arial"/>
            </a:endParaRPr>
          </a:p>
        </p:txBody>
      </p:sp>
      <p:sp>
        <p:nvSpPr>
          <p:cNvPr id="13" name="object 13"/>
          <p:cNvSpPr txBox="1"/>
          <p:nvPr/>
        </p:nvSpPr>
        <p:spPr>
          <a:xfrm>
            <a:off x="107695" y="1455547"/>
            <a:ext cx="775335" cy="431800"/>
          </a:xfrm>
          <a:prstGeom prst="rect">
            <a:avLst/>
          </a:prstGeom>
        </p:spPr>
        <p:txBody>
          <a:bodyPr vert="horz" wrap="square" lIns="0" tIns="13970" rIns="0" bIns="0" rtlCol="0">
            <a:spAutoFit/>
          </a:bodyPr>
          <a:lstStyle/>
          <a:p>
            <a:pPr marL="12700">
              <a:lnSpc>
                <a:spcPct val="100000"/>
              </a:lnSpc>
              <a:spcBef>
                <a:spcPts val="110"/>
              </a:spcBef>
            </a:pPr>
            <a:r>
              <a:rPr sz="2650" b="1" spc="-20" dirty="0">
                <a:solidFill>
                  <a:srgbClr val="FFFFFF"/>
                </a:solidFill>
                <a:latin typeface="Arial"/>
                <a:cs typeface="Arial"/>
              </a:rPr>
              <a:t>2022</a:t>
            </a:r>
            <a:endParaRPr sz="2650">
              <a:latin typeface="Arial"/>
              <a:cs typeface="Arial"/>
            </a:endParaRPr>
          </a:p>
        </p:txBody>
      </p:sp>
      <p:sp>
        <p:nvSpPr>
          <p:cNvPr id="14" name="object 14"/>
          <p:cNvSpPr txBox="1"/>
          <p:nvPr/>
        </p:nvSpPr>
        <p:spPr>
          <a:xfrm>
            <a:off x="117754" y="2231898"/>
            <a:ext cx="929640" cy="269240"/>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EF0000"/>
                </a:solidFill>
                <a:latin typeface="Arial"/>
                <a:cs typeface="Arial"/>
              </a:rPr>
              <a:t>Sätta</a:t>
            </a:r>
            <a:r>
              <a:rPr sz="1600" b="1" spc="-45" dirty="0">
                <a:solidFill>
                  <a:srgbClr val="EF0000"/>
                </a:solidFill>
                <a:latin typeface="Arial"/>
                <a:cs typeface="Arial"/>
              </a:rPr>
              <a:t> </a:t>
            </a:r>
            <a:r>
              <a:rPr sz="1600" b="1" spc="-25" dirty="0">
                <a:solidFill>
                  <a:srgbClr val="EF0000"/>
                </a:solidFill>
                <a:latin typeface="Arial"/>
                <a:cs typeface="Arial"/>
              </a:rPr>
              <a:t>mål</a:t>
            </a:r>
            <a:endParaRPr sz="1600">
              <a:latin typeface="Arial"/>
              <a:cs typeface="Arial"/>
            </a:endParaRPr>
          </a:p>
        </p:txBody>
      </p:sp>
      <p:sp>
        <p:nvSpPr>
          <p:cNvPr id="15" name="object 15"/>
          <p:cNvSpPr txBox="1"/>
          <p:nvPr/>
        </p:nvSpPr>
        <p:spPr>
          <a:xfrm>
            <a:off x="1824989" y="1479245"/>
            <a:ext cx="775335" cy="431800"/>
          </a:xfrm>
          <a:prstGeom prst="rect">
            <a:avLst/>
          </a:prstGeom>
        </p:spPr>
        <p:txBody>
          <a:bodyPr vert="horz" wrap="square" lIns="0" tIns="14604" rIns="0" bIns="0" rtlCol="0">
            <a:spAutoFit/>
          </a:bodyPr>
          <a:lstStyle/>
          <a:p>
            <a:pPr marL="12700">
              <a:lnSpc>
                <a:spcPct val="100000"/>
              </a:lnSpc>
              <a:spcBef>
                <a:spcPts val="114"/>
              </a:spcBef>
            </a:pPr>
            <a:r>
              <a:rPr sz="2650" b="1" spc="-20" dirty="0">
                <a:solidFill>
                  <a:srgbClr val="FFFFFF"/>
                </a:solidFill>
                <a:latin typeface="Arial"/>
                <a:cs typeface="Arial"/>
              </a:rPr>
              <a:t>2023</a:t>
            </a:r>
            <a:endParaRPr sz="2650">
              <a:latin typeface="Arial"/>
              <a:cs typeface="Arial"/>
            </a:endParaRPr>
          </a:p>
        </p:txBody>
      </p:sp>
      <p:sp>
        <p:nvSpPr>
          <p:cNvPr id="16" name="object 16"/>
          <p:cNvSpPr txBox="1"/>
          <p:nvPr/>
        </p:nvSpPr>
        <p:spPr>
          <a:xfrm>
            <a:off x="1662429" y="2240102"/>
            <a:ext cx="1069340" cy="51308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EF0000"/>
                </a:solidFill>
                <a:latin typeface="Arial"/>
                <a:cs typeface="Arial"/>
              </a:rPr>
              <a:t>Revidering</a:t>
            </a:r>
            <a:endParaRPr sz="1600">
              <a:latin typeface="Arial"/>
              <a:cs typeface="Arial"/>
            </a:endParaRPr>
          </a:p>
          <a:p>
            <a:pPr marL="12700">
              <a:lnSpc>
                <a:spcPct val="100000"/>
              </a:lnSpc>
              <a:spcBef>
                <a:spcPts val="5"/>
              </a:spcBef>
            </a:pPr>
            <a:r>
              <a:rPr sz="1600" b="1" spc="-10" dirty="0">
                <a:solidFill>
                  <a:srgbClr val="EF0000"/>
                </a:solidFill>
                <a:latin typeface="Arial"/>
                <a:cs typeface="Arial"/>
              </a:rPr>
              <a:t>pågår</a:t>
            </a:r>
            <a:endParaRPr sz="1600">
              <a:latin typeface="Arial"/>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11396471" y="5911596"/>
            <a:ext cx="542544" cy="697991"/>
          </a:xfrm>
          <a:prstGeom prst="rect">
            <a:avLst/>
          </a:prstGeom>
        </p:spPr>
      </p:pic>
      <p:grpSp>
        <p:nvGrpSpPr>
          <p:cNvPr id="3" name="object 3"/>
          <p:cNvGrpSpPr/>
          <p:nvPr/>
        </p:nvGrpSpPr>
        <p:grpSpPr>
          <a:xfrm>
            <a:off x="3282950" y="4872228"/>
            <a:ext cx="8677275" cy="1914525"/>
            <a:chOff x="3282950" y="4872228"/>
            <a:chExt cx="8677275" cy="1914525"/>
          </a:xfrm>
        </p:grpSpPr>
        <p:sp>
          <p:nvSpPr>
            <p:cNvPr id="4" name="object 4"/>
            <p:cNvSpPr/>
            <p:nvPr/>
          </p:nvSpPr>
          <p:spPr>
            <a:xfrm>
              <a:off x="6591300" y="4872228"/>
              <a:ext cx="5368925" cy="1914525"/>
            </a:xfrm>
            <a:custGeom>
              <a:avLst/>
              <a:gdLst/>
              <a:ahLst/>
              <a:cxnLst/>
              <a:rect l="l" t="t" r="r" b="b"/>
              <a:pathLst>
                <a:path w="5368925" h="1914525">
                  <a:moveTo>
                    <a:pt x="5368417" y="1914334"/>
                  </a:moveTo>
                  <a:lnTo>
                    <a:pt x="5355717" y="890447"/>
                  </a:lnTo>
                  <a:lnTo>
                    <a:pt x="5102987" y="1143266"/>
                  </a:lnTo>
                  <a:lnTo>
                    <a:pt x="3973055" y="13335"/>
                  </a:lnTo>
                  <a:lnTo>
                    <a:pt x="3973055" y="0"/>
                  </a:lnTo>
                  <a:lnTo>
                    <a:pt x="2884932" y="0"/>
                  </a:lnTo>
                  <a:lnTo>
                    <a:pt x="326136" y="0"/>
                  </a:lnTo>
                  <a:lnTo>
                    <a:pt x="0" y="0"/>
                  </a:lnTo>
                  <a:lnTo>
                    <a:pt x="0" y="714756"/>
                  </a:lnTo>
                  <a:lnTo>
                    <a:pt x="326136" y="714756"/>
                  </a:lnTo>
                  <a:lnTo>
                    <a:pt x="2884932" y="714756"/>
                  </a:lnTo>
                  <a:lnTo>
                    <a:pt x="3663175" y="714756"/>
                  </a:lnTo>
                  <a:lnTo>
                    <a:pt x="4597273" y="1648879"/>
                  </a:lnTo>
                  <a:lnTo>
                    <a:pt x="4344543" y="1901685"/>
                  </a:lnTo>
                  <a:lnTo>
                    <a:pt x="5368417" y="1914334"/>
                  </a:lnTo>
                  <a:close/>
                </a:path>
              </a:pathLst>
            </a:custGeom>
            <a:solidFill>
              <a:srgbClr val="6C9D30"/>
            </a:solidFill>
          </p:spPr>
          <p:txBody>
            <a:bodyPr wrap="square" lIns="0" tIns="0" rIns="0" bIns="0" rtlCol="0"/>
            <a:lstStyle/>
            <a:p>
              <a:endParaRPr/>
            </a:p>
          </p:txBody>
        </p:sp>
        <p:sp>
          <p:nvSpPr>
            <p:cNvPr id="5" name="object 5"/>
            <p:cNvSpPr/>
            <p:nvPr/>
          </p:nvSpPr>
          <p:spPr>
            <a:xfrm>
              <a:off x="3820668" y="4872228"/>
              <a:ext cx="4768850" cy="1914525"/>
            </a:xfrm>
            <a:custGeom>
              <a:avLst/>
              <a:gdLst/>
              <a:ahLst/>
              <a:cxnLst/>
              <a:rect l="l" t="t" r="r" b="b"/>
              <a:pathLst>
                <a:path w="4768850" h="1914525">
                  <a:moveTo>
                    <a:pt x="4768850" y="1914334"/>
                  </a:moveTo>
                  <a:lnTo>
                    <a:pt x="4756150" y="890447"/>
                  </a:lnTo>
                  <a:lnTo>
                    <a:pt x="4503420" y="1143266"/>
                  </a:lnTo>
                  <a:lnTo>
                    <a:pt x="3372612" y="12458"/>
                  </a:lnTo>
                  <a:lnTo>
                    <a:pt x="3372612" y="0"/>
                  </a:lnTo>
                  <a:lnTo>
                    <a:pt x="0" y="0"/>
                  </a:lnTo>
                  <a:lnTo>
                    <a:pt x="0" y="714756"/>
                  </a:lnTo>
                  <a:lnTo>
                    <a:pt x="3063633" y="714756"/>
                  </a:lnTo>
                  <a:lnTo>
                    <a:pt x="3997833" y="1648879"/>
                  </a:lnTo>
                  <a:lnTo>
                    <a:pt x="3744976" y="1901685"/>
                  </a:lnTo>
                  <a:lnTo>
                    <a:pt x="4768850" y="1914334"/>
                  </a:lnTo>
                  <a:close/>
                </a:path>
              </a:pathLst>
            </a:custGeom>
            <a:solidFill>
              <a:srgbClr val="EF0000"/>
            </a:solidFill>
          </p:spPr>
          <p:txBody>
            <a:bodyPr wrap="square" lIns="0" tIns="0" rIns="0" bIns="0" rtlCol="0"/>
            <a:lstStyle/>
            <a:p>
              <a:endParaRPr/>
            </a:p>
          </p:txBody>
        </p:sp>
        <p:sp>
          <p:nvSpPr>
            <p:cNvPr id="6" name="object 6"/>
            <p:cNvSpPr/>
            <p:nvPr/>
          </p:nvSpPr>
          <p:spPr>
            <a:xfrm>
              <a:off x="3282950" y="4882134"/>
              <a:ext cx="1905000" cy="1905000"/>
            </a:xfrm>
            <a:custGeom>
              <a:avLst/>
              <a:gdLst/>
              <a:ahLst/>
              <a:cxnLst/>
              <a:rect l="l" t="t" r="r" b="b"/>
              <a:pathLst>
                <a:path w="1905000" h="1905000">
                  <a:moveTo>
                    <a:pt x="505587" y="0"/>
                  </a:moveTo>
                  <a:lnTo>
                    <a:pt x="0" y="505587"/>
                  </a:lnTo>
                  <a:lnTo>
                    <a:pt x="1133348" y="1638973"/>
                  </a:lnTo>
                  <a:lnTo>
                    <a:pt x="880617" y="1891778"/>
                  </a:lnTo>
                  <a:lnTo>
                    <a:pt x="1904491" y="1904419"/>
                  </a:lnTo>
                  <a:lnTo>
                    <a:pt x="1891791" y="880541"/>
                  </a:lnTo>
                  <a:lnTo>
                    <a:pt x="1639062" y="1133348"/>
                  </a:lnTo>
                  <a:lnTo>
                    <a:pt x="505587" y="0"/>
                  </a:lnTo>
                  <a:close/>
                </a:path>
              </a:pathLst>
            </a:custGeom>
            <a:solidFill>
              <a:srgbClr val="50C0EF"/>
            </a:solidFill>
          </p:spPr>
          <p:txBody>
            <a:bodyPr wrap="square" lIns="0" tIns="0" rIns="0" bIns="0" rtlCol="0"/>
            <a:lstStyle/>
            <a:p>
              <a:endParaRPr/>
            </a:p>
          </p:txBody>
        </p:sp>
      </p:grpSp>
      <p:sp>
        <p:nvSpPr>
          <p:cNvPr id="7" name="object 7"/>
          <p:cNvSpPr txBox="1"/>
          <p:nvPr/>
        </p:nvSpPr>
        <p:spPr>
          <a:xfrm>
            <a:off x="163068" y="4872228"/>
            <a:ext cx="3657600" cy="715010"/>
          </a:xfrm>
          <a:prstGeom prst="rect">
            <a:avLst/>
          </a:prstGeom>
          <a:solidFill>
            <a:srgbClr val="50C0EF"/>
          </a:solidFill>
        </p:spPr>
        <p:txBody>
          <a:bodyPr vert="horz" wrap="square" lIns="0" tIns="45720" rIns="0" bIns="0" rtlCol="0">
            <a:spAutoFit/>
          </a:bodyPr>
          <a:lstStyle/>
          <a:p>
            <a:pPr marL="1119505" algn="ctr">
              <a:lnSpc>
                <a:spcPct val="100000"/>
              </a:lnSpc>
              <a:spcBef>
                <a:spcPts val="360"/>
              </a:spcBef>
            </a:pPr>
            <a:r>
              <a:rPr sz="4000" b="1" spc="-20" dirty="0">
                <a:solidFill>
                  <a:srgbClr val="FFFFFF"/>
                </a:solidFill>
                <a:latin typeface="Arial"/>
                <a:cs typeface="Arial"/>
              </a:rPr>
              <a:t>2023</a:t>
            </a:r>
            <a:endParaRPr sz="4000">
              <a:latin typeface="Arial"/>
              <a:cs typeface="Arial"/>
            </a:endParaRPr>
          </a:p>
        </p:txBody>
      </p:sp>
      <p:sp>
        <p:nvSpPr>
          <p:cNvPr id="8" name="object 8"/>
          <p:cNvSpPr txBox="1"/>
          <p:nvPr/>
        </p:nvSpPr>
        <p:spPr>
          <a:xfrm>
            <a:off x="7193280" y="4911597"/>
            <a:ext cx="3371215" cy="635000"/>
          </a:xfrm>
          <a:prstGeom prst="rect">
            <a:avLst/>
          </a:prstGeom>
        </p:spPr>
        <p:txBody>
          <a:bodyPr vert="horz" wrap="square" lIns="0" tIns="12065" rIns="0" bIns="0" rtlCol="0">
            <a:spAutoFit/>
          </a:bodyPr>
          <a:lstStyle/>
          <a:p>
            <a:pPr marL="937260" algn="ctr">
              <a:lnSpc>
                <a:spcPct val="100000"/>
              </a:lnSpc>
              <a:spcBef>
                <a:spcPts val="95"/>
              </a:spcBef>
            </a:pPr>
            <a:r>
              <a:rPr sz="4000" b="1" spc="-20" dirty="0">
                <a:solidFill>
                  <a:srgbClr val="FFFFFF"/>
                </a:solidFill>
                <a:latin typeface="Arial"/>
                <a:cs typeface="Arial"/>
              </a:rPr>
              <a:t>2045</a:t>
            </a:r>
            <a:endParaRPr sz="4000">
              <a:latin typeface="Arial"/>
              <a:cs typeface="Arial"/>
            </a:endParaRPr>
          </a:p>
        </p:txBody>
      </p:sp>
      <p:sp>
        <p:nvSpPr>
          <p:cNvPr id="9" name="object 9"/>
          <p:cNvSpPr txBox="1"/>
          <p:nvPr/>
        </p:nvSpPr>
        <p:spPr>
          <a:xfrm>
            <a:off x="3820667" y="4901310"/>
            <a:ext cx="3096895" cy="635000"/>
          </a:xfrm>
          <a:prstGeom prst="rect">
            <a:avLst/>
          </a:prstGeom>
        </p:spPr>
        <p:txBody>
          <a:bodyPr vert="horz" wrap="square" lIns="0" tIns="12065" rIns="0" bIns="0" rtlCol="0">
            <a:spAutoFit/>
          </a:bodyPr>
          <a:lstStyle/>
          <a:p>
            <a:pPr marL="1556385">
              <a:lnSpc>
                <a:spcPct val="100000"/>
              </a:lnSpc>
              <a:spcBef>
                <a:spcPts val="95"/>
              </a:spcBef>
            </a:pPr>
            <a:r>
              <a:rPr sz="4000" b="1" spc="-20" dirty="0">
                <a:solidFill>
                  <a:srgbClr val="FFFFFF"/>
                </a:solidFill>
                <a:latin typeface="Arial"/>
                <a:cs typeface="Arial"/>
              </a:rPr>
              <a:t>2030</a:t>
            </a:r>
            <a:endParaRPr sz="4000">
              <a:latin typeface="Arial"/>
              <a:cs typeface="Arial"/>
            </a:endParaRPr>
          </a:p>
        </p:txBody>
      </p:sp>
      <p:sp>
        <p:nvSpPr>
          <p:cNvPr id="10" name="object 10"/>
          <p:cNvSpPr txBox="1"/>
          <p:nvPr/>
        </p:nvSpPr>
        <p:spPr>
          <a:xfrm>
            <a:off x="1975230" y="5731561"/>
            <a:ext cx="1790700" cy="848994"/>
          </a:xfrm>
          <a:prstGeom prst="rect">
            <a:avLst/>
          </a:prstGeom>
        </p:spPr>
        <p:txBody>
          <a:bodyPr vert="horz" wrap="square" lIns="0" tIns="12700" rIns="0" bIns="0" rtlCol="0">
            <a:spAutoFit/>
          </a:bodyPr>
          <a:lstStyle/>
          <a:p>
            <a:pPr marL="12700" marR="5080">
              <a:lnSpc>
                <a:spcPct val="100000"/>
              </a:lnSpc>
              <a:spcBef>
                <a:spcPts val="100"/>
              </a:spcBef>
            </a:pPr>
            <a:r>
              <a:rPr sz="1800" b="1" spc="-10" dirty="0">
                <a:solidFill>
                  <a:srgbClr val="50C0EF"/>
                </a:solidFill>
                <a:latin typeface="Arial"/>
                <a:cs typeface="Arial"/>
              </a:rPr>
              <a:t>Halverad klimatpåverkan</a:t>
            </a:r>
            <a:r>
              <a:rPr sz="1800" b="1" spc="500" dirty="0">
                <a:solidFill>
                  <a:srgbClr val="50C0EF"/>
                </a:solidFill>
                <a:latin typeface="Arial"/>
                <a:cs typeface="Arial"/>
              </a:rPr>
              <a:t> </a:t>
            </a:r>
            <a:r>
              <a:rPr sz="1800" b="1" dirty="0">
                <a:solidFill>
                  <a:srgbClr val="50C0EF"/>
                </a:solidFill>
                <a:latin typeface="Arial"/>
                <a:cs typeface="Arial"/>
              </a:rPr>
              <a:t>i </a:t>
            </a:r>
            <a:r>
              <a:rPr sz="1800" b="1" spc="-10" dirty="0">
                <a:solidFill>
                  <a:srgbClr val="50C0EF"/>
                </a:solidFill>
                <a:latin typeface="Arial"/>
                <a:cs typeface="Arial"/>
              </a:rPr>
              <a:t>husbyggnation</a:t>
            </a:r>
            <a:endParaRPr sz="1800">
              <a:latin typeface="Arial"/>
              <a:cs typeface="Arial"/>
            </a:endParaRPr>
          </a:p>
        </p:txBody>
      </p:sp>
      <p:sp>
        <p:nvSpPr>
          <p:cNvPr id="11" name="object 11"/>
          <p:cNvSpPr txBox="1"/>
          <p:nvPr/>
        </p:nvSpPr>
        <p:spPr>
          <a:xfrm>
            <a:off x="5364860" y="5718759"/>
            <a:ext cx="1485900" cy="848360"/>
          </a:xfrm>
          <a:prstGeom prst="rect">
            <a:avLst/>
          </a:prstGeom>
        </p:spPr>
        <p:txBody>
          <a:bodyPr vert="horz" wrap="square" lIns="0" tIns="12700" rIns="0" bIns="0" rtlCol="0">
            <a:spAutoFit/>
          </a:bodyPr>
          <a:lstStyle/>
          <a:p>
            <a:pPr marL="12700" marR="5080">
              <a:lnSpc>
                <a:spcPct val="100000"/>
              </a:lnSpc>
              <a:spcBef>
                <a:spcPts val="100"/>
              </a:spcBef>
            </a:pPr>
            <a:r>
              <a:rPr sz="1800" b="1" spc="-10" dirty="0">
                <a:solidFill>
                  <a:srgbClr val="EF0000"/>
                </a:solidFill>
                <a:latin typeface="Arial"/>
                <a:cs typeface="Arial"/>
              </a:rPr>
              <a:t>Klimatneutral </a:t>
            </a:r>
            <a:r>
              <a:rPr sz="1800" b="1" dirty="0">
                <a:solidFill>
                  <a:srgbClr val="EF0000"/>
                </a:solidFill>
                <a:latin typeface="Arial"/>
                <a:cs typeface="Arial"/>
              </a:rPr>
              <a:t>betong</a:t>
            </a:r>
            <a:r>
              <a:rPr sz="1800" b="1" spc="-60" dirty="0">
                <a:solidFill>
                  <a:srgbClr val="EF0000"/>
                </a:solidFill>
                <a:latin typeface="Arial"/>
                <a:cs typeface="Arial"/>
              </a:rPr>
              <a:t> </a:t>
            </a:r>
            <a:r>
              <a:rPr sz="1800" b="1" spc="-25" dirty="0">
                <a:solidFill>
                  <a:srgbClr val="EF0000"/>
                </a:solidFill>
                <a:latin typeface="Arial"/>
                <a:cs typeface="Arial"/>
              </a:rPr>
              <a:t>på </a:t>
            </a:r>
            <a:r>
              <a:rPr sz="1800" b="1" spc="-10" dirty="0">
                <a:solidFill>
                  <a:srgbClr val="EF0000"/>
                </a:solidFill>
                <a:latin typeface="Arial"/>
                <a:cs typeface="Arial"/>
              </a:rPr>
              <a:t>marknaden</a:t>
            </a:r>
            <a:endParaRPr sz="1800">
              <a:latin typeface="Arial"/>
              <a:cs typeface="Arial"/>
            </a:endParaRPr>
          </a:p>
        </p:txBody>
      </p:sp>
      <p:sp>
        <p:nvSpPr>
          <p:cNvPr id="12" name="object 12"/>
          <p:cNvSpPr txBox="1"/>
          <p:nvPr/>
        </p:nvSpPr>
        <p:spPr>
          <a:xfrm>
            <a:off x="8771001" y="5762345"/>
            <a:ext cx="1447800" cy="574040"/>
          </a:xfrm>
          <a:prstGeom prst="rect">
            <a:avLst/>
          </a:prstGeom>
        </p:spPr>
        <p:txBody>
          <a:bodyPr vert="horz" wrap="square" lIns="0" tIns="12700" rIns="0" bIns="0" rtlCol="0">
            <a:spAutoFit/>
          </a:bodyPr>
          <a:lstStyle/>
          <a:p>
            <a:pPr marL="12700" marR="5080">
              <a:lnSpc>
                <a:spcPct val="100000"/>
              </a:lnSpc>
              <a:spcBef>
                <a:spcPts val="100"/>
              </a:spcBef>
            </a:pPr>
            <a:r>
              <a:rPr sz="1800" b="1" dirty="0">
                <a:solidFill>
                  <a:srgbClr val="6C9D30"/>
                </a:solidFill>
                <a:latin typeface="Arial"/>
                <a:cs typeface="Arial"/>
              </a:rPr>
              <a:t>All</a:t>
            </a:r>
            <a:r>
              <a:rPr sz="1800" b="1" spc="-30" dirty="0">
                <a:solidFill>
                  <a:srgbClr val="6C9D30"/>
                </a:solidFill>
                <a:latin typeface="Arial"/>
                <a:cs typeface="Arial"/>
              </a:rPr>
              <a:t> </a:t>
            </a:r>
            <a:r>
              <a:rPr sz="1800" b="1" spc="-10" dirty="0">
                <a:solidFill>
                  <a:srgbClr val="6C9D30"/>
                </a:solidFill>
                <a:latin typeface="Arial"/>
                <a:cs typeface="Arial"/>
              </a:rPr>
              <a:t>betong klimatneutral</a:t>
            </a:r>
            <a:endParaRPr sz="1800">
              <a:latin typeface="Arial"/>
              <a:cs typeface="Arial"/>
            </a:endParaRPr>
          </a:p>
        </p:txBody>
      </p:sp>
      <p:pic>
        <p:nvPicPr>
          <p:cNvPr id="13" name="object 13"/>
          <p:cNvPicPr/>
          <p:nvPr/>
        </p:nvPicPr>
        <p:blipFill>
          <a:blip r:embed="rId3" cstate="email">
            <a:extLst>
              <a:ext uri="{28A0092B-C50C-407E-A947-70E740481C1C}">
                <a14:useLocalDpi xmlns:a14="http://schemas.microsoft.com/office/drawing/2010/main"/>
              </a:ext>
            </a:extLst>
          </a:blip>
          <a:stretch>
            <a:fillRect/>
          </a:stretch>
        </p:blipFill>
        <p:spPr>
          <a:xfrm>
            <a:off x="597600" y="417890"/>
            <a:ext cx="467862" cy="529589"/>
          </a:xfrm>
          <a:prstGeom prst="rect">
            <a:avLst/>
          </a:prstGeom>
        </p:spPr>
      </p:pic>
      <p:pic>
        <p:nvPicPr>
          <p:cNvPr id="14" name="object 14"/>
          <p:cNvPicPr/>
          <p:nvPr/>
        </p:nvPicPr>
        <p:blipFill>
          <a:blip r:embed="rId4" cstate="email">
            <a:extLst>
              <a:ext uri="{28A0092B-C50C-407E-A947-70E740481C1C}">
                <a14:useLocalDpi xmlns:a14="http://schemas.microsoft.com/office/drawing/2010/main"/>
              </a:ext>
            </a:extLst>
          </a:blip>
          <a:stretch>
            <a:fillRect/>
          </a:stretch>
        </p:blipFill>
        <p:spPr>
          <a:xfrm>
            <a:off x="1176557" y="530768"/>
            <a:ext cx="1028127" cy="388709"/>
          </a:xfrm>
          <a:prstGeom prst="rect">
            <a:avLst/>
          </a:prstGeom>
        </p:spPr>
      </p:pic>
      <p:pic>
        <p:nvPicPr>
          <p:cNvPr id="15" name="object 15"/>
          <p:cNvPicPr/>
          <p:nvPr/>
        </p:nvPicPr>
        <p:blipFill>
          <a:blip r:embed="rId5" cstate="email">
            <a:extLst>
              <a:ext uri="{28A0092B-C50C-407E-A947-70E740481C1C}">
                <a14:useLocalDpi xmlns:a14="http://schemas.microsoft.com/office/drawing/2010/main"/>
              </a:ext>
            </a:extLst>
          </a:blip>
          <a:stretch>
            <a:fillRect/>
          </a:stretch>
        </p:blipFill>
        <p:spPr>
          <a:xfrm>
            <a:off x="8325611" y="394715"/>
            <a:ext cx="1165859" cy="449580"/>
          </a:xfrm>
          <a:prstGeom prst="rect">
            <a:avLst/>
          </a:prstGeom>
        </p:spPr>
      </p:pic>
      <p:sp>
        <p:nvSpPr>
          <p:cNvPr id="16" name="object 16"/>
          <p:cNvSpPr txBox="1">
            <a:spLocks noGrp="1"/>
          </p:cNvSpPr>
          <p:nvPr>
            <p:ph type="title" idx="4294967295"/>
          </p:nvPr>
        </p:nvSpPr>
        <p:spPr>
          <a:xfrm>
            <a:off x="0" y="1098550"/>
            <a:ext cx="2538413" cy="849313"/>
          </a:xfrm>
          <a:prstGeom prst="rect">
            <a:avLst/>
          </a:prstGeom>
        </p:spPr>
        <p:txBody>
          <a:bodyPr vert="horz" wrap="square" lIns="0" tIns="12700" rIns="0" bIns="0" rtlCol="0">
            <a:spAutoFit/>
          </a:bodyPr>
          <a:lstStyle/>
          <a:p>
            <a:pPr marL="12700" marR="5080">
              <a:lnSpc>
                <a:spcPct val="100000"/>
              </a:lnSpc>
              <a:spcBef>
                <a:spcPts val="100"/>
              </a:spcBef>
            </a:pPr>
            <a:r>
              <a:rPr sz="1800" b="0" dirty="0">
                <a:latin typeface="Arial"/>
                <a:cs typeface="Arial"/>
              </a:rPr>
              <a:t>Till</a:t>
            </a:r>
            <a:r>
              <a:rPr sz="1800" b="0" spc="-55" dirty="0">
                <a:latin typeface="Arial"/>
                <a:cs typeface="Arial"/>
              </a:rPr>
              <a:t> </a:t>
            </a:r>
            <a:r>
              <a:rPr sz="1800" b="0" dirty="0">
                <a:latin typeface="Arial"/>
                <a:cs typeface="Arial"/>
              </a:rPr>
              <a:t>2025</a:t>
            </a:r>
            <a:r>
              <a:rPr sz="1800" b="0" spc="-45" dirty="0">
                <a:latin typeface="Arial"/>
                <a:cs typeface="Arial"/>
              </a:rPr>
              <a:t> </a:t>
            </a:r>
            <a:r>
              <a:rPr sz="1800" b="0" spc="-10" dirty="0">
                <a:latin typeface="Arial"/>
                <a:cs typeface="Arial"/>
              </a:rPr>
              <a:t>halvera </a:t>
            </a:r>
            <a:r>
              <a:rPr sz="1800" b="0" dirty="0">
                <a:latin typeface="Arial"/>
                <a:cs typeface="Arial"/>
              </a:rPr>
              <a:t>klimatpåverkan</a:t>
            </a:r>
            <a:r>
              <a:rPr sz="1800" b="0" spc="-20" dirty="0">
                <a:latin typeface="Arial"/>
                <a:cs typeface="Arial"/>
              </a:rPr>
              <a:t> </a:t>
            </a:r>
            <a:r>
              <a:rPr sz="1800" b="0" dirty="0">
                <a:latin typeface="Arial"/>
                <a:cs typeface="Arial"/>
              </a:rPr>
              <a:t>i</a:t>
            </a:r>
            <a:r>
              <a:rPr sz="1800" b="0" spc="-30" dirty="0">
                <a:latin typeface="Arial"/>
                <a:cs typeface="Arial"/>
              </a:rPr>
              <a:t> </a:t>
            </a:r>
            <a:r>
              <a:rPr sz="1800" b="0" dirty="0">
                <a:latin typeface="Arial"/>
                <a:cs typeface="Arial"/>
              </a:rPr>
              <a:t>allt</a:t>
            </a:r>
            <a:r>
              <a:rPr sz="1800" b="0" spc="-30" dirty="0">
                <a:latin typeface="Arial"/>
                <a:cs typeface="Arial"/>
              </a:rPr>
              <a:t> </a:t>
            </a:r>
            <a:r>
              <a:rPr sz="1800" b="0" spc="-25" dirty="0">
                <a:latin typeface="Arial"/>
                <a:cs typeface="Arial"/>
              </a:rPr>
              <a:t>man </a:t>
            </a:r>
            <a:r>
              <a:rPr sz="1800" b="0" dirty="0">
                <a:latin typeface="Arial"/>
                <a:cs typeface="Arial"/>
              </a:rPr>
              <a:t>bygger</a:t>
            </a:r>
            <a:r>
              <a:rPr sz="1800" b="0" spc="5" dirty="0">
                <a:latin typeface="Arial"/>
                <a:cs typeface="Arial"/>
              </a:rPr>
              <a:t> </a:t>
            </a:r>
            <a:r>
              <a:rPr sz="1800" b="0" dirty="0">
                <a:latin typeface="Arial"/>
                <a:cs typeface="Arial"/>
              </a:rPr>
              <a:t>i</a:t>
            </a:r>
            <a:r>
              <a:rPr sz="1800" b="0" spc="-20" dirty="0">
                <a:latin typeface="Arial"/>
                <a:cs typeface="Arial"/>
              </a:rPr>
              <a:t> </a:t>
            </a:r>
            <a:r>
              <a:rPr sz="1800" b="0" dirty="0">
                <a:latin typeface="Arial"/>
                <a:cs typeface="Arial"/>
              </a:rPr>
              <a:t>egen</a:t>
            </a:r>
            <a:r>
              <a:rPr sz="1800" b="0" spc="-15" dirty="0">
                <a:latin typeface="Arial"/>
                <a:cs typeface="Arial"/>
              </a:rPr>
              <a:t> </a:t>
            </a:r>
            <a:r>
              <a:rPr sz="1800" b="0" spc="-20" dirty="0">
                <a:latin typeface="Arial"/>
                <a:cs typeface="Arial"/>
              </a:rPr>
              <a:t>regi</a:t>
            </a:r>
            <a:endParaRPr sz="1800">
              <a:latin typeface="Arial"/>
              <a:cs typeface="Arial"/>
            </a:endParaRPr>
          </a:p>
        </p:txBody>
      </p:sp>
      <p:sp>
        <p:nvSpPr>
          <p:cNvPr id="17" name="object 17"/>
          <p:cNvSpPr txBox="1"/>
          <p:nvPr/>
        </p:nvSpPr>
        <p:spPr>
          <a:xfrm>
            <a:off x="8313801" y="1098245"/>
            <a:ext cx="2438400" cy="112395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2023</a:t>
            </a:r>
            <a:r>
              <a:rPr sz="1800" spc="-10" dirty="0">
                <a:latin typeface="Arial"/>
                <a:cs typeface="Arial"/>
              </a:rPr>
              <a:t> </a:t>
            </a:r>
            <a:r>
              <a:rPr sz="1800" dirty="0">
                <a:latin typeface="Arial"/>
                <a:cs typeface="Arial"/>
              </a:rPr>
              <a:t>-</a:t>
            </a:r>
            <a:r>
              <a:rPr sz="1800" spc="-10" dirty="0">
                <a:latin typeface="Arial"/>
                <a:cs typeface="Arial"/>
              </a:rPr>
              <a:t> Klimatpåverkan </a:t>
            </a:r>
            <a:r>
              <a:rPr sz="1800" dirty="0">
                <a:latin typeface="Arial"/>
                <a:cs typeface="Arial"/>
              </a:rPr>
              <a:t>från</a:t>
            </a:r>
            <a:r>
              <a:rPr sz="1800" spc="-60" dirty="0">
                <a:latin typeface="Arial"/>
                <a:cs typeface="Arial"/>
              </a:rPr>
              <a:t> </a:t>
            </a:r>
            <a:r>
              <a:rPr sz="1800" dirty="0">
                <a:latin typeface="Arial"/>
                <a:cs typeface="Arial"/>
              </a:rPr>
              <a:t>byggmaterial</a:t>
            </a:r>
            <a:r>
              <a:rPr sz="1800" spc="-10" dirty="0">
                <a:latin typeface="Arial"/>
                <a:cs typeface="Arial"/>
              </a:rPr>
              <a:t> </a:t>
            </a:r>
            <a:r>
              <a:rPr sz="1800" spc="-50" dirty="0">
                <a:latin typeface="Arial"/>
                <a:cs typeface="Arial"/>
              </a:rPr>
              <a:t>i </a:t>
            </a:r>
            <a:r>
              <a:rPr sz="1800" dirty="0">
                <a:latin typeface="Arial"/>
                <a:cs typeface="Arial"/>
              </a:rPr>
              <a:t>projekteringsuppdrag</a:t>
            </a:r>
            <a:r>
              <a:rPr sz="1800" spc="-80" dirty="0">
                <a:latin typeface="Arial"/>
                <a:cs typeface="Arial"/>
              </a:rPr>
              <a:t> </a:t>
            </a:r>
            <a:r>
              <a:rPr sz="1800" spc="-25" dirty="0">
                <a:latin typeface="Arial"/>
                <a:cs typeface="Arial"/>
              </a:rPr>
              <a:t>är </a:t>
            </a:r>
            <a:r>
              <a:rPr sz="1800" dirty="0">
                <a:latin typeface="Arial"/>
                <a:cs typeface="Arial"/>
              </a:rPr>
              <a:t>20%</a:t>
            </a:r>
            <a:r>
              <a:rPr sz="1800" spc="-15" dirty="0">
                <a:latin typeface="Arial"/>
                <a:cs typeface="Arial"/>
              </a:rPr>
              <a:t> </a:t>
            </a:r>
            <a:r>
              <a:rPr sz="1800" dirty="0">
                <a:latin typeface="Arial"/>
                <a:cs typeface="Arial"/>
              </a:rPr>
              <a:t>lägre</a:t>
            </a:r>
            <a:r>
              <a:rPr sz="1800" spc="-10" dirty="0">
                <a:latin typeface="Arial"/>
                <a:cs typeface="Arial"/>
              </a:rPr>
              <a:t> </a:t>
            </a:r>
            <a:r>
              <a:rPr sz="1800" dirty="0">
                <a:latin typeface="Arial"/>
                <a:cs typeface="Arial"/>
              </a:rPr>
              <a:t>än</a:t>
            </a:r>
            <a:r>
              <a:rPr sz="1800" spc="-25" dirty="0">
                <a:latin typeface="Arial"/>
                <a:cs typeface="Arial"/>
              </a:rPr>
              <a:t> </a:t>
            </a:r>
            <a:r>
              <a:rPr sz="1800" dirty="0">
                <a:latin typeface="Arial"/>
                <a:cs typeface="Arial"/>
              </a:rPr>
              <a:t>2015</a:t>
            </a:r>
            <a:r>
              <a:rPr sz="1800" spc="-10" dirty="0">
                <a:latin typeface="Arial"/>
                <a:cs typeface="Arial"/>
              </a:rPr>
              <a:t> </a:t>
            </a:r>
            <a:r>
              <a:rPr sz="1800" spc="-25" dirty="0">
                <a:latin typeface="Arial"/>
                <a:cs typeface="Arial"/>
              </a:rPr>
              <a:t>(…)</a:t>
            </a:r>
            <a:endParaRPr sz="1800">
              <a:latin typeface="Arial"/>
              <a:cs typeface="Arial"/>
            </a:endParaRPr>
          </a:p>
        </p:txBody>
      </p:sp>
      <p:pic>
        <p:nvPicPr>
          <p:cNvPr id="18" name="object 18"/>
          <p:cNvPicPr/>
          <p:nvPr/>
        </p:nvPicPr>
        <p:blipFill>
          <a:blip r:embed="rId6" cstate="email">
            <a:extLst>
              <a:ext uri="{28A0092B-C50C-407E-A947-70E740481C1C}">
                <a14:useLocalDpi xmlns:a14="http://schemas.microsoft.com/office/drawing/2010/main"/>
              </a:ext>
            </a:extLst>
          </a:blip>
          <a:stretch>
            <a:fillRect/>
          </a:stretch>
        </p:blipFill>
        <p:spPr>
          <a:xfrm>
            <a:off x="8881747" y="2761302"/>
            <a:ext cx="1458717" cy="558154"/>
          </a:xfrm>
          <a:prstGeom prst="rect">
            <a:avLst/>
          </a:prstGeom>
        </p:spPr>
      </p:pic>
      <p:sp>
        <p:nvSpPr>
          <p:cNvPr id="19" name="object 19"/>
          <p:cNvSpPr txBox="1"/>
          <p:nvPr/>
        </p:nvSpPr>
        <p:spPr>
          <a:xfrm>
            <a:off x="8858504" y="3522345"/>
            <a:ext cx="2185035" cy="848994"/>
          </a:xfrm>
          <a:prstGeom prst="rect">
            <a:avLst/>
          </a:prstGeom>
        </p:spPr>
        <p:txBody>
          <a:bodyPr vert="horz" wrap="square" lIns="0" tIns="12700" rIns="0" bIns="0" rtlCol="0">
            <a:spAutoFit/>
          </a:bodyPr>
          <a:lstStyle/>
          <a:p>
            <a:pPr marL="12700" marR="5080">
              <a:lnSpc>
                <a:spcPct val="100000"/>
              </a:lnSpc>
              <a:spcBef>
                <a:spcPts val="100"/>
              </a:spcBef>
            </a:pPr>
            <a:r>
              <a:rPr sz="1800" spc="-10" dirty="0">
                <a:latin typeface="Arial"/>
                <a:cs typeface="Arial"/>
              </a:rPr>
              <a:t>Halvera </a:t>
            </a:r>
            <a:r>
              <a:rPr sz="1800" dirty="0">
                <a:latin typeface="Arial"/>
                <a:cs typeface="Arial"/>
              </a:rPr>
              <a:t>koldioxidutsläppen</a:t>
            </a:r>
            <a:r>
              <a:rPr sz="1800" spc="-100" dirty="0">
                <a:latin typeface="Arial"/>
                <a:cs typeface="Arial"/>
              </a:rPr>
              <a:t> </a:t>
            </a:r>
            <a:r>
              <a:rPr sz="1800" spc="-20" dirty="0">
                <a:latin typeface="Arial"/>
                <a:cs typeface="Arial"/>
              </a:rPr>
              <a:t>till 2030</a:t>
            </a:r>
            <a:endParaRPr sz="1800">
              <a:latin typeface="Arial"/>
              <a:cs typeface="Arial"/>
            </a:endParaRPr>
          </a:p>
        </p:txBody>
      </p:sp>
      <p:pic>
        <p:nvPicPr>
          <p:cNvPr id="20" name="object 20"/>
          <p:cNvPicPr/>
          <p:nvPr/>
        </p:nvPicPr>
        <p:blipFill>
          <a:blip r:embed="rId7" cstate="email">
            <a:extLst>
              <a:ext uri="{28A0092B-C50C-407E-A947-70E740481C1C}">
                <a14:useLocalDpi xmlns:a14="http://schemas.microsoft.com/office/drawing/2010/main"/>
              </a:ext>
            </a:extLst>
          </a:blip>
          <a:stretch>
            <a:fillRect/>
          </a:stretch>
        </p:blipFill>
        <p:spPr>
          <a:xfrm>
            <a:off x="502919" y="2744723"/>
            <a:ext cx="1775693" cy="578256"/>
          </a:xfrm>
          <a:prstGeom prst="rect">
            <a:avLst/>
          </a:prstGeom>
        </p:spPr>
      </p:pic>
      <p:sp>
        <p:nvSpPr>
          <p:cNvPr id="21" name="object 21"/>
          <p:cNvSpPr txBox="1"/>
          <p:nvPr/>
        </p:nvSpPr>
        <p:spPr>
          <a:xfrm>
            <a:off x="422249" y="3558032"/>
            <a:ext cx="2678430"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a:t>
            </a:r>
            <a:r>
              <a:rPr sz="1800" spc="-35" dirty="0">
                <a:latin typeface="Arial"/>
                <a:cs typeface="Arial"/>
              </a:rPr>
              <a:t> </a:t>
            </a:r>
            <a:r>
              <a:rPr sz="1800" dirty="0">
                <a:latin typeface="Arial"/>
                <a:cs typeface="Arial"/>
              </a:rPr>
              <a:t>verksamheten</a:t>
            </a:r>
            <a:r>
              <a:rPr sz="1800" spc="-25" dirty="0">
                <a:latin typeface="Arial"/>
                <a:cs typeface="Arial"/>
              </a:rPr>
              <a:t> ska </a:t>
            </a:r>
            <a:r>
              <a:rPr sz="1800" dirty="0">
                <a:latin typeface="Arial"/>
                <a:cs typeface="Arial"/>
              </a:rPr>
              <a:t>vara</a:t>
            </a:r>
            <a:r>
              <a:rPr sz="1800" spc="-55" dirty="0">
                <a:latin typeface="Arial"/>
                <a:cs typeface="Arial"/>
              </a:rPr>
              <a:t> </a:t>
            </a:r>
            <a:r>
              <a:rPr sz="1800" dirty="0">
                <a:latin typeface="Arial"/>
                <a:cs typeface="Arial"/>
              </a:rPr>
              <a:t>klimatneutral</a:t>
            </a:r>
            <a:r>
              <a:rPr sz="1800" spc="-20" dirty="0">
                <a:latin typeface="Arial"/>
                <a:cs typeface="Arial"/>
              </a:rPr>
              <a:t> </a:t>
            </a:r>
            <a:r>
              <a:rPr sz="1800" dirty="0">
                <a:latin typeface="Arial"/>
                <a:cs typeface="Arial"/>
              </a:rPr>
              <a:t>till</a:t>
            </a:r>
            <a:r>
              <a:rPr sz="1800" spc="-40" dirty="0">
                <a:latin typeface="Arial"/>
                <a:cs typeface="Arial"/>
              </a:rPr>
              <a:t> </a:t>
            </a:r>
            <a:r>
              <a:rPr sz="1800" spc="-20" dirty="0">
                <a:latin typeface="Arial"/>
                <a:cs typeface="Arial"/>
              </a:rPr>
              <a:t>2030</a:t>
            </a:r>
            <a:endParaRPr sz="1800">
              <a:latin typeface="Arial"/>
              <a:cs typeface="Arial"/>
            </a:endParaRPr>
          </a:p>
        </p:txBody>
      </p:sp>
      <p:pic>
        <p:nvPicPr>
          <p:cNvPr id="22" name="object 22"/>
          <p:cNvPicPr/>
          <p:nvPr/>
        </p:nvPicPr>
        <p:blipFill>
          <a:blip r:embed="rId8" cstate="email">
            <a:extLst>
              <a:ext uri="{28A0092B-C50C-407E-A947-70E740481C1C}">
                <a14:useLocalDpi xmlns:a14="http://schemas.microsoft.com/office/drawing/2010/main"/>
              </a:ext>
            </a:extLst>
          </a:blip>
          <a:stretch>
            <a:fillRect/>
          </a:stretch>
        </p:blipFill>
        <p:spPr>
          <a:xfrm>
            <a:off x="3479291" y="723900"/>
            <a:ext cx="838200" cy="876300"/>
          </a:xfrm>
          <a:prstGeom prst="rect">
            <a:avLst/>
          </a:prstGeom>
        </p:spPr>
      </p:pic>
      <p:sp>
        <p:nvSpPr>
          <p:cNvPr id="23" name="object 23"/>
          <p:cNvSpPr txBox="1"/>
          <p:nvPr/>
        </p:nvSpPr>
        <p:spPr>
          <a:xfrm>
            <a:off x="4588509" y="670940"/>
            <a:ext cx="2931795" cy="112268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a:t>
            </a:r>
            <a:r>
              <a:rPr sz="1800" spc="-25" dirty="0">
                <a:latin typeface="Arial"/>
                <a:cs typeface="Arial"/>
              </a:rPr>
              <a:t> </a:t>
            </a:r>
            <a:r>
              <a:rPr sz="1800" dirty="0">
                <a:latin typeface="Arial"/>
                <a:cs typeface="Arial"/>
              </a:rPr>
              <a:t>utsläppen</a:t>
            </a:r>
            <a:r>
              <a:rPr sz="1800" spc="-20" dirty="0">
                <a:latin typeface="Arial"/>
                <a:cs typeface="Arial"/>
              </a:rPr>
              <a:t> inom </a:t>
            </a:r>
            <a:r>
              <a:rPr sz="1800" dirty="0">
                <a:latin typeface="Arial"/>
                <a:cs typeface="Arial"/>
              </a:rPr>
              <a:t>projektutveckling</a:t>
            </a:r>
            <a:r>
              <a:rPr sz="1800" spc="-40" dirty="0">
                <a:latin typeface="Arial"/>
                <a:cs typeface="Arial"/>
              </a:rPr>
              <a:t> </a:t>
            </a:r>
            <a:r>
              <a:rPr sz="1800" dirty="0">
                <a:latin typeface="Arial"/>
                <a:cs typeface="Arial"/>
              </a:rPr>
              <a:t>ska</a:t>
            </a:r>
            <a:r>
              <a:rPr sz="1800" spc="-50" dirty="0">
                <a:latin typeface="Arial"/>
                <a:cs typeface="Arial"/>
              </a:rPr>
              <a:t> </a:t>
            </a:r>
            <a:r>
              <a:rPr sz="1800" spc="-10" dirty="0">
                <a:latin typeface="Arial"/>
                <a:cs typeface="Arial"/>
              </a:rPr>
              <a:t>minska </a:t>
            </a:r>
            <a:r>
              <a:rPr sz="1800" dirty="0">
                <a:latin typeface="Arial"/>
                <a:cs typeface="Arial"/>
              </a:rPr>
              <a:t>varje</a:t>
            </a:r>
            <a:r>
              <a:rPr sz="1800" spc="-20" dirty="0">
                <a:latin typeface="Arial"/>
                <a:cs typeface="Arial"/>
              </a:rPr>
              <a:t> </a:t>
            </a:r>
            <a:r>
              <a:rPr sz="1800" dirty="0">
                <a:latin typeface="Arial"/>
                <a:cs typeface="Arial"/>
              </a:rPr>
              <a:t>år</a:t>
            </a:r>
            <a:r>
              <a:rPr sz="1800" spc="-15" dirty="0">
                <a:latin typeface="Arial"/>
                <a:cs typeface="Arial"/>
              </a:rPr>
              <a:t> </a:t>
            </a:r>
            <a:r>
              <a:rPr sz="1800" dirty="0">
                <a:latin typeface="Arial"/>
                <a:cs typeface="Arial"/>
              </a:rPr>
              <a:t>för</a:t>
            </a:r>
            <a:r>
              <a:rPr sz="1800" spc="-25" dirty="0">
                <a:latin typeface="Arial"/>
                <a:cs typeface="Arial"/>
              </a:rPr>
              <a:t> </a:t>
            </a:r>
            <a:r>
              <a:rPr sz="1800" dirty="0">
                <a:latin typeface="Arial"/>
                <a:cs typeface="Arial"/>
              </a:rPr>
              <a:t>att</a:t>
            </a:r>
            <a:r>
              <a:rPr sz="1800" spc="-15" dirty="0">
                <a:latin typeface="Arial"/>
                <a:cs typeface="Arial"/>
              </a:rPr>
              <a:t> </a:t>
            </a:r>
            <a:r>
              <a:rPr sz="1800" dirty="0">
                <a:latin typeface="Arial"/>
                <a:cs typeface="Arial"/>
              </a:rPr>
              <a:t>år</a:t>
            </a:r>
            <a:r>
              <a:rPr sz="1800" spc="-15" dirty="0">
                <a:latin typeface="Arial"/>
                <a:cs typeface="Arial"/>
              </a:rPr>
              <a:t> </a:t>
            </a:r>
            <a:r>
              <a:rPr sz="1800" dirty="0">
                <a:latin typeface="Arial"/>
                <a:cs typeface="Arial"/>
              </a:rPr>
              <a:t>2030</a:t>
            </a:r>
            <a:r>
              <a:rPr sz="1800" spc="-5" dirty="0">
                <a:latin typeface="Arial"/>
                <a:cs typeface="Arial"/>
              </a:rPr>
              <a:t> </a:t>
            </a:r>
            <a:r>
              <a:rPr sz="1800" spc="-25" dirty="0">
                <a:latin typeface="Arial"/>
                <a:cs typeface="Arial"/>
              </a:rPr>
              <a:t>ha </a:t>
            </a:r>
            <a:r>
              <a:rPr sz="1800" spc="-10" dirty="0">
                <a:latin typeface="Arial"/>
                <a:cs typeface="Arial"/>
              </a:rPr>
              <a:t>netto-</a:t>
            </a:r>
            <a:r>
              <a:rPr sz="1800" dirty="0">
                <a:latin typeface="Arial"/>
                <a:cs typeface="Arial"/>
              </a:rPr>
              <a:t>noll</a:t>
            </a:r>
            <a:r>
              <a:rPr sz="1800" spc="30" dirty="0">
                <a:latin typeface="Arial"/>
                <a:cs typeface="Arial"/>
              </a:rPr>
              <a:t> </a:t>
            </a:r>
            <a:r>
              <a:rPr sz="1800" spc="-10" dirty="0">
                <a:latin typeface="Arial"/>
                <a:cs typeface="Arial"/>
              </a:rPr>
              <a:t>koldioxidutsläpp.</a:t>
            </a:r>
            <a:endParaRPr sz="1800">
              <a:latin typeface="Arial"/>
              <a:cs typeface="Arial"/>
            </a:endParaRPr>
          </a:p>
        </p:txBody>
      </p:sp>
      <p:pic>
        <p:nvPicPr>
          <p:cNvPr id="24" name="object 24"/>
          <p:cNvPicPr/>
          <p:nvPr/>
        </p:nvPicPr>
        <p:blipFill>
          <a:blip r:embed="rId9" cstate="email">
            <a:extLst>
              <a:ext uri="{28A0092B-C50C-407E-A947-70E740481C1C}">
                <a14:useLocalDpi xmlns:a14="http://schemas.microsoft.com/office/drawing/2010/main"/>
              </a:ext>
            </a:extLst>
          </a:blip>
          <a:stretch>
            <a:fillRect/>
          </a:stretch>
        </p:blipFill>
        <p:spPr>
          <a:xfrm>
            <a:off x="4054262" y="2803116"/>
            <a:ext cx="846499" cy="1227382"/>
          </a:xfrm>
          <a:prstGeom prst="rect">
            <a:avLst/>
          </a:prstGeom>
        </p:spPr>
      </p:pic>
      <p:sp>
        <p:nvSpPr>
          <p:cNvPr id="25" name="object 25"/>
          <p:cNvSpPr txBox="1"/>
          <p:nvPr/>
        </p:nvSpPr>
        <p:spPr>
          <a:xfrm>
            <a:off x="4970145" y="2858770"/>
            <a:ext cx="2908300" cy="848994"/>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…minskar</a:t>
            </a:r>
            <a:r>
              <a:rPr sz="1800" spc="-20" dirty="0">
                <a:latin typeface="Arial"/>
                <a:cs typeface="Arial"/>
              </a:rPr>
              <a:t> </a:t>
            </a:r>
            <a:r>
              <a:rPr sz="1800" dirty="0">
                <a:latin typeface="Arial"/>
                <a:cs typeface="Arial"/>
              </a:rPr>
              <a:t>så</a:t>
            </a:r>
            <a:r>
              <a:rPr sz="1800" spc="-20" dirty="0">
                <a:latin typeface="Arial"/>
                <a:cs typeface="Arial"/>
              </a:rPr>
              <a:t> </a:t>
            </a:r>
            <a:r>
              <a:rPr sz="1800" dirty="0">
                <a:latin typeface="Arial"/>
                <a:cs typeface="Arial"/>
              </a:rPr>
              <a:t>snabbt</a:t>
            </a:r>
            <a:r>
              <a:rPr sz="1800" spc="-15" dirty="0">
                <a:latin typeface="Arial"/>
                <a:cs typeface="Arial"/>
              </a:rPr>
              <a:t> </a:t>
            </a:r>
            <a:r>
              <a:rPr sz="1800" spc="-25" dirty="0">
                <a:latin typeface="Arial"/>
                <a:cs typeface="Arial"/>
              </a:rPr>
              <a:t>som </a:t>
            </a:r>
            <a:r>
              <a:rPr sz="1800" dirty="0">
                <a:latin typeface="Arial"/>
                <a:cs typeface="Arial"/>
              </a:rPr>
              <a:t>möjligt….senast</a:t>
            </a:r>
            <a:r>
              <a:rPr sz="1800" spc="-35" dirty="0">
                <a:latin typeface="Arial"/>
                <a:cs typeface="Arial"/>
              </a:rPr>
              <a:t> </a:t>
            </a:r>
            <a:r>
              <a:rPr sz="1800" dirty="0">
                <a:latin typeface="Arial"/>
                <a:cs typeface="Arial"/>
              </a:rPr>
              <a:t>år</a:t>
            </a:r>
            <a:r>
              <a:rPr sz="1800" spc="-45" dirty="0">
                <a:latin typeface="Arial"/>
                <a:cs typeface="Arial"/>
              </a:rPr>
              <a:t> </a:t>
            </a:r>
            <a:r>
              <a:rPr sz="1800" dirty="0">
                <a:latin typeface="Arial"/>
                <a:cs typeface="Arial"/>
              </a:rPr>
              <a:t>2030</a:t>
            </a:r>
            <a:r>
              <a:rPr sz="1800" spc="-35" dirty="0">
                <a:latin typeface="Arial"/>
                <a:cs typeface="Arial"/>
              </a:rPr>
              <a:t> </a:t>
            </a:r>
            <a:r>
              <a:rPr sz="1800" spc="-25" dirty="0">
                <a:latin typeface="Arial"/>
                <a:cs typeface="Arial"/>
              </a:rPr>
              <a:t>ska </a:t>
            </a:r>
            <a:r>
              <a:rPr sz="1800" dirty="0">
                <a:latin typeface="Arial"/>
                <a:cs typeface="Arial"/>
              </a:rPr>
              <a:t>våra</a:t>
            </a:r>
            <a:r>
              <a:rPr sz="1800" spc="-35" dirty="0">
                <a:latin typeface="Arial"/>
                <a:cs typeface="Arial"/>
              </a:rPr>
              <a:t> </a:t>
            </a:r>
            <a:r>
              <a:rPr sz="1800" dirty="0">
                <a:latin typeface="Arial"/>
                <a:cs typeface="Arial"/>
              </a:rPr>
              <a:t>utsläpp</a:t>
            </a:r>
            <a:r>
              <a:rPr sz="1800" spc="-15" dirty="0">
                <a:latin typeface="Arial"/>
                <a:cs typeface="Arial"/>
              </a:rPr>
              <a:t> </a:t>
            </a:r>
            <a:r>
              <a:rPr sz="1800" dirty="0">
                <a:latin typeface="Arial"/>
                <a:cs typeface="Arial"/>
              </a:rPr>
              <a:t>vara</a:t>
            </a:r>
            <a:r>
              <a:rPr sz="1800" spc="-15" dirty="0">
                <a:latin typeface="Arial"/>
                <a:cs typeface="Arial"/>
              </a:rPr>
              <a:t> </a:t>
            </a:r>
            <a:r>
              <a:rPr sz="1800" dirty="0">
                <a:latin typeface="Arial"/>
                <a:cs typeface="Arial"/>
              </a:rPr>
              <a:t>nära</a:t>
            </a:r>
            <a:r>
              <a:rPr sz="1800" spc="-20" dirty="0">
                <a:latin typeface="Arial"/>
                <a:cs typeface="Arial"/>
              </a:rPr>
              <a:t> noll</a:t>
            </a:r>
            <a:endParaRPr sz="180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FEF28501-A5C7-88F4-9277-3D8F6CD2DCF4}"/>
              </a:ext>
            </a:extLst>
          </p:cNvPr>
          <p:cNvSpPr>
            <a:spLocks noGrp="1"/>
          </p:cNvSpPr>
          <p:nvPr>
            <p:ph type="ctrTitle"/>
          </p:nvPr>
        </p:nvSpPr>
        <p:spPr>
          <a:xfrm>
            <a:off x="1837955" y="2140298"/>
            <a:ext cx="8206597" cy="1771225"/>
          </a:xfrm>
        </p:spPr>
        <p:txBody>
          <a:bodyPr/>
          <a:lstStyle/>
          <a:p>
            <a:pPr algn="ctr"/>
            <a:r>
              <a:rPr lang="sv-SE" dirty="0"/>
              <a:t>BLOCK TRÄ</a:t>
            </a:r>
          </a:p>
        </p:txBody>
      </p:sp>
    </p:spTree>
    <p:extLst>
      <p:ext uri="{BB962C8B-B14F-4D97-AF65-F5344CB8AC3E}">
        <p14:creationId xmlns:p14="http://schemas.microsoft.com/office/powerpoint/2010/main" val="9412680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11641835" y="6204203"/>
            <a:ext cx="394716" cy="509016"/>
          </a:xfrm>
          <a:prstGeom prst="rect">
            <a:avLst/>
          </a:prstGeom>
        </p:spPr>
      </p:pic>
      <p:sp>
        <p:nvSpPr>
          <p:cNvPr id="3" name="object 3"/>
          <p:cNvSpPr txBox="1">
            <a:spLocks noGrp="1"/>
          </p:cNvSpPr>
          <p:nvPr>
            <p:ph type="title"/>
          </p:nvPr>
        </p:nvSpPr>
        <p:spPr>
          <a:xfrm>
            <a:off x="155549" y="210692"/>
            <a:ext cx="10959465" cy="311150"/>
          </a:xfrm>
          <a:prstGeom prst="rect">
            <a:avLst/>
          </a:prstGeom>
        </p:spPr>
        <p:txBody>
          <a:bodyPr vert="horz" wrap="square" lIns="0" tIns="15240" rIns="0" bIns="0" rtlCol="0">
            <a:spAutoFit/>
          </a:bodyPr>
          <a:lstStyle/>
          <a:p>
            <a:pPr marL="12700">
              <a:lnSpc>
                <a:spcPct val="100000"/>
              </a:lnSpc>
              <a:spcBef>
                <a:spcPts val="120"/>
              </a:spcBef>
            </a:pPr>
            <a:r>
              <a:rPr sz="1850" dirty="0">
                <a:latin typeface="Arial"/>
                <a:cs typeface="Arial"/>
              </a:rPr>
              <a:t>BETCRETE</a:t>
            </a:r>
            <a:r>
              <a:rPr sz="1850" spc="10" dirty="0">
                <a:latin typeface="Arial"/>
                <a:cs typeface="Arial"/>
              </a:rPr>
              <a:t> </a:t>
            </a:r>
            <a:r>
              <a:rPr sz="1850" dirty="0">
                <a:latin typeface="Arial"/>
                <a:cs typeface="Arial"/>
              </a:rPr>
              <a:t>–</a:t>
            </a:r>
            <a:r>
              <a:rPr sz="1850" spc="35" dirty="0">
                <a:latin typeface="Arial"/>
                <a:cs typeface="Arial"/>
              </a:rPr>
              <a:t> </a:t>
            </a:r>
            <a:r>
              <a:rPr sz="1850" dirty="0">
                <a:latin typeface="Arial"/>
                <a:cs typeface="Arial"/>
              </a:rPr>
              <a:t>Databas för</a:t>
            </a:r>
            <a:r>
              <a:rPr sz="1850" spc="35" dirty="0">
                <a:latin typeface="Arial"/>
                <a:cs typeface="Arial"/>
              </a:rPr>
              <a:t> </a:t>
            </a:r>
            <a:r>
              <a:rPr sz="1850" dirty="0">
                <a:latin typeface="Arial"/>
                <a:cs typeface="Arial"/>
              </a:rPr>
              <a:t>betong</a:t>
            </a:r>
            <a:r>
              <a:rPr sz="1850" spc="35" dirty="0">
                <a:latin typeface="Arial"/>
                <a:cs typeface="Arial"/>
              </a:rPr>
              <a:t> </a:t>
            </a:r>
            <a:r>
              <a:rPr sz="1850" dirty="0">
                <a:latin typeface="Arial"/>
                <a:cs typeface="Arial"/>
              </a:rPr>
              <a:t>EPD:er</a:t>
            </a:r>
            <a:r>
              <a:rPr sz="1850" spc="20" dirty="0">
                <a:latin typeface="Arial"/>
                <a:cs typeface="Arial"/>
              </a:rPr>
              <a:t> </a:t>
            </a:r>
            <a:r>
              <a:rPr sz="1850" dirty="0">
                <a:latin typeface="Arial"/>
                <a:cs typeface="Arial"/>
              </a:rPr>
              <a:t>och</a:t>
            </a:r>
            <a:r>
              <a:rPr sz="1850" spc="25" dirty="0">
                <a:latin typeface="Arial"/>
                <a:cs typeface="Arial"/>
              </a:rPr>
              <a:t> </a:t>
            </a:r>
            <a:r>
              <a:rPr sz="1850" dirty="0">
                <a:latin typeface="Arial"/>
                <a:cs typeface="Arial"/>
              </a:rPr>
              <a:t>teknisk</a:t>
            </a:r>
            <a:r>
              <a:rPr sz="1850" spc="5" dirty="0">
                <a:latin typeface="Arial"/>
                <a:cs typeface="Arial"/>
              </a:rPr>
              <a:t> </a:t>
            </a:r>
            <a:r>
              <a:rPr sz="1850" dirty="0">
                <a:latin typeface="Arial"/>
                <a:cs typeface="Arial"/>
              </a:rPr>
              <a:t>information –</a:t>
            </a:r>
            <a:r>
              <a:rPr sz="1850" spc="35" dirty="0">
                <a:latin typeface="Arial"/>
                <a:cs typeface="Arial"/>
              </a:rPr>
              <a:t> </a:t>
            </a:r>
            <a:r>
              <a:rPr sz="1850" dirty="0">
                <a:latin typeface="Arial"/>
                <a:cs typeface="Arial"/>
              </a:rPr>
              <a:t>val</a:t>
            </a:r>
            <a:r>
              <a:rPr sz="1850" spc="60" dirty="0">
                <a:latin typeface="Arial"/>
                <a:cs typeface="Arial"/>
              </a:rPr>
              <a:t> </a:t>
            </a:r>
            <a:r>
              <a:rPr sz="1850" dirty="0">
                <a:latin typeface="Arial"/>
                <a:cs typeface="Arial"/>
              </a:rPr>
              <a:t>av</a:t>
            </a:r>
            <a:r>
              <a:rPr sz="1850" spc="20" dirty="0">
                <a:latin typeface="Arial"/>
                <a:cs typeface="Arial"/>
              </a:rPr>
              <a:t> </a:t>
            </a:r>
            <a:r>
              <a:rPr sz="1850" dirty="0">
                <a:latin typeface="Arial"/>
                <a:cs typeface="Arial"/>
              </a:rPr>
              <a:t>klimatförbättrad</a:t>
            </a:r>
            <a:r>
              <a:rPr sz="1850" spc="-10" dirty="0">
                <a:latin typeface="Arial"/>
                <a:cs typeface="Arial"/>
              </a:rPr>
              <a:t> betong</a:t>
            </a:r>
            <a:endParaRPr sz="1850">
              <a:latin typeface="Arial"/>
              <a:cs typeface="Arial"/>
            </a:endParaRPr>
          </a:p>
        </p:txBody>
      </p:sp>
      <p:pic>
        <p:nvPicPr>
          <p:cNvPr id="4" name="object 4"/>
          <p:cNvPicPr/>
          <p:nvPr/>
        </p:nvPicPr>
        <p:blipFill>
          <a:blip r:embed="rId3" cstate="print"/>
          <a:stretch>
            <a:fillRect/>
          </a:stretch>
        </p:blipFill>
        <p:spPr>
          <a:xfrm>
            <a:off x="254508" y="537972"/>
            <a:ext cx="9044940" cy="6189775"/>
          </a:xfrm>
          <a:prstGeom prst="rect">
            <a:avLst/>
          </a:prstGeom>
        </p:spPr>
      </p:pic>
      <p:sp>
        <p:nvSpPr>
          <p:cNvPr id="5" name="object 5"/>
          <p:cNvSpPr txBox="1"/>
          <p:nvPr/>
        </p:nvSpPr>
        <p:spPr>
          <a:xfrm>
            <a:off x="9664954" y="830961"/>
            <a:ext cx="1845945" cy="1448435"/>
          </a:xfrm>
          <a:prstGeom prst="rect">
            <a:avLst/>
          </a:prstGeom>
        </p:spPr>
        <p:txBody>
          <a:bodyPr vert="horz" wrap="square" lIns="0" tIns="16510" rIns="0" bIns="0" rtlCol="0">
            <a:spAutoFit/>
          </a:bodyPr>
          <a:lstStyle/>
          <a:p>
            <a:pPr marL="12700">
              <a:lnSpc>
                <a:spcPct val="100000"/>
              </a:lnSpc>
              <a:spcBef>
                <a:spcPts val="130"/>
              </a:spcBef>
            </a:pPr>
            <a:r>
              <a:rPr sz="1300" spc="-10" dirty="0">
                <a:latin typeface="Arial"/>
                <a:cs typeface="Arial"/>
              </a:rPr>
              <a:t>Faktorer:</a:t>
            </a:r>
            <a:endParaRPr sz="1300">
              <a:latin typeface="Arial"/>
              <a:cs typeface="Arial"/>
            </a:endParaRPr>
          </a:p>
          <a:p>
            <a:pPr marL="393065" indent="-380365">
              <a:lnSpc>
                <a:spcPct val="100000"/>
              </a:lnSpc>
              <a:spcBef>
                <a:spcPts val="35"/>
              </a:spcBef>
              <a:buChar char="•"/>
              <a:tabLst>
                <a:tab pos="393065" algn="l"/>
              </a:tabLst>
            </a:pPr>
            <a:r>
              <a:rPr sz="1300" spc="-25" dirty="0">
                <a:latin typeface="Arial"/>
                <a:cs typeface="Arial"/>
              </a:rPr>
              <a:t>CO2</a:t>
            </a:r>
            <a:endParaRPr sz="1300">
              <a:latin typeface="Arial"/>
              <a:cs typeface="Arial"/>
            </a:endParaRPr>
          </a:p>
          <a:p>
            <a:pPr marL="393065" indent="-380365">
              <a:lnSpc>
                <a:spcPct val="100000"/>
              </a:lnSpc>
              <a:spcBef>
                <a:spcPts val="55"/>
              </a:spcBef>
              <a:buChar char="•"/>
              <a:tabLst>
                <a:tab pos="393065" algn="l"/>
              </a:tabLst>
            </a:pPr>
            <a:r>
              <a:rPr sz="1300" spc="-10" dirty="0">
                <a:latin typeface="Arial"/>
                <a:cs typeface="Arial"/>
              </a:rPr>
              <a:t>Exponeringsklass</a:t>
            </a:r>
            <a:endParaRPr sz="1300">
              <a:latin typeface="Arial"/>
              <a:cs typeface="Arial"/>
            </a:endParaRPr>
          </a:p>
          <a:p>
            <a:pPr marL="393065" indent="-380365">
              <a:lnSpc>
                <a:spcPct val="100000"/>
              </a:lnSpc>
              <a:spcBef>
                <a:spcPts val="35"/>
              </a:spcBef>
              <a:buChar char="•"/>
              <a:tabLst>
                <a:tab pos="393065" algn="l"/>
              </a:tabLst>
            </a:pPr>
            <a:r>
              <a:rPr sz="1300" spc="-10" dirty="0">
                <a:latin typeface="Arial"/>
                <a:cs typeface="Arial"/>
              </a:rPr>
              <a:t>Tryckhållfasthet</a:t>
            </a:r>
            <a:endParaRPr sz="1300">
              <a:latin typeface="Arial"/>
              <a:cs typeface="Arial"/>
            </a:endParaRPr>
          </a:p>
          <a:p>
            <a:pPr marL="393700" marR="5080" indent="-381000">
              <a:lnSpc>
                <a:spcPct val="102299"/>
              </a:lnSpc>
              <a:buChar char="•"/>
              <a:tabLst>
                <a:tab pos="393700" algn="l"/>
              </a:tabLst>
            </a:pPr>
            <a:r>
              <a:rPr sz="1300" dirty="0">
                <a:latin typeface="Arial"/>
                <a:cs typeface="Arial"/>
              </a:rPr>
              <a:t>Mängd</a:t>
            </a:r>
            <a:r>
              <a:rPr sz="1300" spc="75" dirty="0">
                <a:latin typeface="Arial"/>
                <a:cs typeface="Arial"/>
              </a:rPr>
              <a:t> </a:t>
            </a:r>
            <a:r>
              <a:rPr sz="1300" dirty="0">
                <a:latin typeface="Arial"/>
                <a:cs typeface="Arial"/>
              </a:rPr>
              <a:t>cement</a:t>
            </a:r>
            <a:r>
              <a:rPr sz="1300" spc="60" dirty="0">
                <a:latin typeface="Arial"/>
                <a:cs typeface="Arial"/>
              </a:rPr>
              <a:t> </a:t>
            </a:r>
            <a:r>
              <a:rPr sz="1300" spc="-25" dirty="0">
                <a:latin typeface="Arial"/>
                <a:cs typeface="Arial"/>
              </a:rPr>
              <a:t>och </a:t>
            </a:r>
            <a:r>
              <a:rPr sz="1300" spc="-10" dirty="0">
                <a:latin typeface="Arial"/>
                <a:cs typeface="Arial"/>
              </a:rPr>
              <a:t>bindemedel</a:t>
            </a:r>
            <a:endParaRPr sz="1300">
              <a:latin typeface="Arial"/>
              <a:cs typeface="Arial"/>
            </a:endParaRPr>
          </a:p>
          <a:p>
            <a:pPr marL="393065" indent="-380365">
              <a:lnSpc>
                <a:spcPct val="100000"/>
              </a:lnSpc>
              <a:spcBef>
                <a:spcPts val="45"/>
              </a:spcBef>
              <a:buChar char="•"/>
              <a:tabLst>
                <a:tab pos="393065" algn="l"/>
              </a:tabLst>
            </a:pPr>
            <a:r>
              <a:rPr sz="1300" dirty="0">
                <a:latin typeface="Arial"/>
                <a:cs typeface="Arial"/>
              </a:rPr>
              <a:t>vct</a:t>
            </a:r>
            <a:r>
              <a:rPr sz="1300" spc="45" dirty="0">
                <a:latin typeface="Arial"/>
                <a:cs typeface="Arial"/>
              </a:rPr>
              <a:t> </a:t>
            </a:r>
            <a:r>
              <a:rPr sz="1300" dirty="0">
                <a:latin typeface="Arial"/>
                <a:cs typeface="Arial"/>
              </a:rPr>
              <a:t>och</a:t>
            </a:r>
            <a:r>
              <a:rPr sz="1300" spc="30" dirty="0">
                <a:latin typeface="Arial"/>
                <a:cs typeface="Arial"/>
              </a:rPr>
              <a:t> </a:t>
            </a:r>
            <a:r>
              <a:rPr sz="1300" spc="-25" dirty="0">
                <a:latin typeface="Arial"/>
                <a:cs typeface="Arial"/>
              </a:rPr>
              <a:t>vbt</a:t>
            </a:r>
            <a:endParaRPr sz="1300">
              <a:latin typeface="Arial"/>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11396471" y="5911596"/>
            <a:ext cx="542544" cy="697991"/>
          </a:xfrm>
          <a:prstGeom prst="rect">
            <a:avLst/>
          </a:prstGeom>
        </p:spPr>
      </p:pic>
      <p:sp>
        <p:nvSpPr>
          <p:cNvPr id="3" name="object 3"/>
          <p:cNvSpPr txBox="1"/>
          <p:nvPr/>
        </p:nvSpPr>
        <p:spPr>
          <a:xfrm>
            <a:off x="655726" y="6450584"/>
            <a:ext cx="168910" cy="168275"/>
          </a:xfrm>
          <a:prstGeom prst="rect">
            <a:avLst/>
          </a:prstGeom>
        </p:spPr>
        <p:txBody>
          <a:bodyPr vert="horz" wrap="square" lIns="0" tIns="17145" rIns="0" bIns="0" rtlCol="0">
            <a:spAutoFit/>
          </a:bodyPr>
          <a:lstStyle/>
          <a:p>
            <a:pPr marL="12700">
              <a:lnSpc>
                <a:spcPct val="100000"/>
              </a:lnSpc>
              <a:spcBef>
                <a:spcPts val="135"/>
              </a:spcBef>
            </a:pPr>
            <a:r>
              <a:rPr sz="900" spc="-25" dirty="0">
                <a:latin typeface="Courier New"/>
                <a:cs typeface="Courier New"/>
              </a:rPr>
              <a:t>20</a:t>
            </a:r>
            <a:endParaRPr sz="900">
              <a:latin typeface="Courier New"/>
              <a:cs typeface="Courier New"/>
            </a:endParaRPr>
          </a:p>
        </p:txBody>
      </p:sp>
      <p:sp>
        <p:nvSpPr>
          <p:cNvPr id="4" name="object 4"/>
          <p:cNvSpPr txBox="1">
            <a:spLocks noGrp="1"/>
          </p:cNvSpPr>
          <p:nvPr>
            <p:ph type="title"/>
          </p:nvPr>
        </p:nvSpPr>
        <p:spPr>
          <a:xfrm>
            <a:off x="740181" y="307834"/>
            <a:ext cx="9371646" cy="1121588"/>
          </a:xfrm>
          <a:prstGeom prst="rect">
            <a:avLst/>
          </a:prstGeom>
        </p:spPr>
        <p:txBody>
          <a:bodyPr vert="horz" wrap="square" lIns="0" tIns="649046" rIns="0" bIns="0" rtlCol="0">
            <a:spAutoFit/>
          </a:bodyPr>
          <a:lstStyle/>
          <a:p>
            <a:pPr marL="153035">
              <a:lnSpc>
                <a:spcPct val="100000"/>
              </a:lnSpc>
              <a:spcBef>
                <a:spcPts val="105"/>
              </a:spcBef>
            </a:pPr>
            <a:r>
              <a:rPr sz="3200" b="0" dirty="0">
                <a:latin typeface="Arial"/>
                <a:cs typeface="Arial"/>
              </a:rPr>
              <a:t>Ställ</a:t>
            </a:r>
            <a:r>
              <a:rPr sz="3200" b="0" spc="-40" dirty="0">
                <a:latin typeface="Arial"/>
                <a:cs typeface="Arial"/>
              </a:rPr>
              <a:t> </a:t>
            </a:r>
            <a:r>
              <a:rPr sz="3200" b="0" dirty="0">
                <a:latin typeface="Arial"/>
                <a:cs typeface="Arial"/>
              </a:rPr>
              <a:t>krav</a:t>
            </a:r>
            <a:r>
              <a:rPr sz="3200" b="0" spc="-55" dirty="0">
                <a:latin typeface="Arial"/>
                <a:cs typeface="Arial"/>
              </a:rPr>
              <a:t> </a:t>
            </a:r>
            <a:r>
              <a:rPr sz="3200" b="0" dirty="0">
                <a:latin typeface="Arial"/>
                <a:cs typeface="Arial"/>
              </a:rPr>
              <a:t>vid</a:t>
            </a:r>
            <a:r>
              <a:rPr sz="3200" b="0" spc="-55" dirty="0">
                <a:latin typeface="Arial"/>
                <a:cs typeface="Arial"/>
              </a:rPr>
              <a:t> </a:t>
            </a:r>
            <a:r>
              <a:rPr sz="3200" b="0" dirty="0">
                <a:latin typeface="Arial"/>
                <a:cs typeface="Arial"/>
              </a:rPr>
              <a:t>upphandling</a:t>
            </a:r>
            <a:r>
              <a:rPr sz="3200" b="0" spc="-40" dirty="0">
                <a:latin typeface="Arial"/>
                <a:cs typeface="Arial"/>
              </a:rPr>
              <a:t> </a:t>
            </a:r>
            <a:r>
              <a:rPr sz="3200" b="0" dirty="0">
                <a:latin typeface="Arial"/>
                <a:cs typeface="Arial"/>
              </a:rPr>
              <a:t>på</a:t>
            </a:r>
            <a:r>
              <a:rPr sz="3200" b="0" spc="-40" dirty="0">
                <a:latin typeface="Arial"/>
                <a:cs typeface="Arial"/>
              </a:rPr>
              <a:t> </a:t>
            </a:r>
            <a:r>
              <a:rPr sz="3200" b="0" spc="-10" dirty="0">
                <a:latin typeface="Arial"/>
                <a:cs typeface="Arial"/>
              </a:rPr>
              <a:t>klimatpåverkan</a:t>
            </a:r>
            <a:endParaRPr sz="3200" dirty="0">
              <a:latin typeface="Arial"/>
              <a:cs typeface="Arial"/>
            </a:endParaRPr>
          </a:p>
        </p:txBody>
      </p:sp>
      <p:pic>
        <p:nvPicPr>
          <p:cNvPr id="5" name="object 5"/>
          <p:cNvPicPr/>
          <p:nvPr/>
        </p:nvPicPr>
        <p:blipFill>
          <a:blip r:embed="rId3" cstate="email">
            <a:extLst>
              <a:ext uri="{28A0092B-C50C-407E-A947-70E740481C1C}">
                <a14:useLocalDpi xmlns:a14="http://schemas.microsoft.com/office/drawing/2010/main"/>
              </a:ext>
            </a:extLst>
          </a:blip>
          <a:stretch>
            <a:fillRect/>
          </a:stretch>
        </p:blipFill>
        <p:spPr>
          <a:xfrm>
            <a:off x="4223003" y="2609088"/>
            <a:ext cx="3203448" cy="2403348"/>
          </a:xfrm>
          <a:prstGeom prst="rect">
            <a:avLst/>
          </a:prstGeom>
        </p:spPr>
      </p:pic>
      <p:sp>
        <p:nvSpPr>
          <p:cNvPr id="6" name="object 6"/>
          <p:cNvSpPr txBox="1"/>
          <p:nvPr/>
        </p:nvSpPr>
        <p:spPr>
          <a:xfrm>
            <a:off x="4970526" y="2014854"/>
            <a:ext cx="1553210" cy="299720"/>
          </a:xfrm>
          <a:prstGeom prst="rect">
            <a:avLst/>
          </a:prstGeom>
        </p:spPr>
        <p:txBody>
          <a:bodyPr vert="horz" wrap="square" lIns="0" tIns="12700" rIns="0" bIns="0" rtlCol="0">
            <a:spAutoFit/>
          </a:bodyPr>
          <a:lstStyle/>
          <a:p>
            <a:pPr marL="12700">
              <a:lnSpc>
                <a:spcPct val="100000"/>
              </a:lnSpc>
              <a:spcBef>
                <a:spcPts val="100"/>
              </a:spcBef>
            </a:pPr>
            <a:r>
              <a:rPr sz="1800" spc="55" dirty="0">
                <a:latin typeface="Tahoma"/>
                <a:cs typeface="Tahoma"/>
              </a:rPr>
              <a:t>Modernt</a:t>
            </a:r>
            <a:r>
              <a:rPr sz="1800" spc="-204" dirty="0">
                <a:latin typeface="Tahoma"/>
                <a:cs typeface="Tahoma"/>
              </a:rPr>
              <a:t> </a:t>
            </a:r>
            <a:r>
              <a:rPr sz="1800" spc="-20" dirty="0">
                <a:latin typeface="Tahoma"/>
                <a:cs typeface="Tahoma"/>
              </a:rPr>
              <a:t>bygge</a:t>
            </a:r>
            <a:endParaRPr sz="1800">
              <a:latin typeface="Tahoma"/>
              <a:cs typeface="Tahoma"/>
            </a:endParaRPr>
          </a:p>
        </p:txBody>
      </p:sp>
      <p:pic>
        <p:nvPicPr>
          <p:cNvPr id="7" name="object 7"/>
          <p:cNvPicPr/>
          <p:nvPr/>
        </p:nvPicPr>
        <p:blipFill>
          <a:blip r:embed="rId4" cstate="email">
            <a:extLst>
              <a:ext uri="{28A0092B-C50C-407E-A947-70E740481C1C}">
                <a14:useLocalDpi xmlns:a14="http://schemas.microsoft.com/office/drawing/2010/main"/>
              </a:ext>
            </a:extLst>
          </a:blip>
          <a:stretch>
            <a:fillRect/>
          </a:stretch>
        </p:blipFill>
        <p:spPr>
          <a:xfrm>
            <a:off x="854963" y="2625851"/>
            <a:ext cx="3206495" cy="2380488"/>
          </a:xfrm>
          <a:prstGeom prst="rect">
            <a:avLst/>
          </a:prstGeom>
        </p:spPr>
      </p:pic>
      <p:sp>
        <p:nvSpPr>
          <p:cNvPr id="8" name="object 8"/>
          <p:cNvSpPr txBox="1"/>
          <p:nvPr/>
        </p:nvSpPr>
        <p:spPr>
          <a:xfrm>
            <a:off x="4276978" y="4992319"/>
            <a:ext cx="2653030" cy="1034415"/>
          </a:xfrm>
          <a:prstGeom prst="rect">
            <a:avLst/>
          </a:prstGeom>
        </p:spPr>
        <p:txBody>
          <a:bodyPr vert="horz" wrap="square" lIns="0" tIns="105410" rIns="0" bIns="0" rtlCol="0">
            <a:spAutoFit/>
          </a:bodyPr>
          <a:lstStyle/>
          <a:p>
            <a:pPr marL="38100" indent="306070">
              <a:lnSpc>
                <a:spcPct val="100000"/>
              </a:lnSpc>
              <a:spcBef>
                <a:spcPts val="830"/>
              </a:spcBef>
            </a:pPr>
            <a:r>
              <a:rPr sz="1800" dirty="0">
                <a:latin typeface="Tahoma"/>
                <a:cs typeface="Tahoma"/>
              </a:rPr>
              <a:t>300-</a:t>
            </a:r>
            <a:r>
              <a:rPr sz="1800" spc="55" dirty="0">
                <a:latin typeface="Tahoma"/>
                <a:cs typeface="Tahoma"/>
              </a:rPr>
              <a:t>400</a:t>
            </a:r>
            <a:r>
              <a:rPr sz="1800" spc="-105" dirty="0">
                <a:latin typeface="Tahoma"/>
                <a:cs typeface="Tahoma"/>
              </a:rPr>
              <a:t> </a:t>
            </a:r>
            <a:r>
              <a:rPr sz="1800" spc="-25" dirty="0">
                <a:latin typeface="Tahoma"/>
                <a:cs typeface="Tahoma"/>
              </a:rPr>
              <a:t>kg</a:t>
            </a:r>
            <a:r>
              <a:rPr sz="1800" spc="-130" dirty="0">
                <a:latin typeface="Tahoma"/>
                <a:cs typeface="Tahoma"/>
              </a:rPr>
              <a:t> </a:t>
            </a:r>
            <a:r>
              <a:rPr sz="1800" spc="-10" dirty="0">
                <a:latin typeface="Tahoma"/>
                <a:cs typeface="Tahoma"/>
              </a:rPr>
              <a:t>klinker/m</a:t>
            </a:r>
            <a:r>
              <a:rPr sz="1800" spc="-15" baseline="25462" dirty="0">
                <a:latin typeface="Tahoma"/>
                <a:cs typeface="Tahoma"/>
              </a:rPr>
              <a:t>3</a:t>
            </a:r>
            <a:endParaRPr sz="1800" baseline="25462">
              <a:latin typeface="Tahoma"/>
              <a:cs typeface="Tahoma"/>
            </a:endParaRPr>
          </a:p>
          <a:p>
            <a:pPr marL="38100" marR="30480">
              <a:lnSpc>
                <a:spcPct val="100000"/>
              </a:lnSpc>
              <a:spcBef>
                <a:spcPts val="735"/>
              </a:spcBef>
            </a:pPr>
            <a:r>
              <a:rPr sz="1800" dirty="0">
                <a:latin typeface="Tahoma"/>
                <a:cs typeface="Tahoma"/>
              </a:rPr>
              <a:t>Krav</a:t>
            </a:r>
            <a:r>
              <a:rPr sz="1800" spc="-135" dirty="0">
                <a:latin typeface="Tahoma"/>
                <a:cs typeface="Tahoma"/>
              </a:rPr>
              <a:t> </a:t>
            </a:r>
            <a:r>
              <a:rPr sz="1800" spc="-25" dirty="0">
                <a:latin typeface="Tahoma"/>
                <a:cs typeface="Tahoma"/>
              </a:rPr>
              <a:t>på</a:t>
            </a:r>
            <a:r>
              <a:rPr sz="1800" spc="-160" dirty="0">
                <a:latin typeface="Tahoma"/>
                <a:cs typeface="Tahoma"/>
              </a:rPr>
              <a:t> </a:t>
            </a:r>
            <a:r>
              <a:rPr sz="1800" spc="-25" dirty="0">
                <a:latin typeface="Tahoma"/>
                <a:cs typeface="Tahoma"/>
              </a:rPr>
              <a:t>snabb</a:t>
            </a:r>
            <a:r>
              <a:rPr sz="1800" spc="-160" dirty="0">
                <a:latin typeface="Tahoma"/>
                <a:cs typeface="Tahoma"/>
              </a:rPr>
              <a:t> </a:t>
            </a:r>
            <a:r>
              <a:rPr sz="1800" spc="-10" dirty="0">
                <a:latin typeface="Tahoma"/>
                <a:cs typeface="Tahoma"/>
              </a:rPr>
              <a:t>tillverkning </a:t>
            </a:r>
            <a:r>
              <a:rPr sz="1800" dirty="0">
                <a:latin typeface="Tahoma"/>
                <a:cs typeface="Tahoma"/>
              </a:rPr>
              <a:t>har</a:t>
            </a:r>
            <a:r>
              <a:rPr sz="1800" spc="-150" dirty="0">
                <a:latin typeface="Tahoma"/>
                <a:cs typeface="Tahoma"/>
              </a:rPr>
              <a:t> </a:t>
            </a:r>
            <a:r>
              <a:rPr sz="1800" dirty="0">
                <a:latin typeface="Tahoma"/>
                <a:cs typeface="Tahoma"/>
              </a:rPr>
              <a:t>ökat</a:t>
            </a:r>
            <a:r>
              <a:rPr sz="1800" spc="-155" dirty="0">
                <a:latin typeface="Tahoma"/>
                <a:cs typeface="Tahoma"/>
              </a:rPr>
              <a:t> </a:t>
            </a:r>
            <a:r>
              <a:rPr sz="1800" spc="-10" dirty="0">
                <a:latin typeface="Tahoma"/>
                <a:cs typeface="Tahoma"/>
              </a:rPr>
              <a:t>klinkerinnehållet</a:t>
            </a:r>
            <a:endParaRPr sz="1800">
              <a:latin typeface="Tahoma"/>
              <a:cs typeface="Tahoma"/>
            </a:endParaRPr>
          </a:p>
        </p:txBody>
      </p:sp>
      <p:sp>
        <p:nvSpPr>
          <p:cNvPr id="9" name="object 9"/>
          <p:cNvSpPr txBox="1"/>
          <p:nvPr/>
        </p:nvSpPr>
        <p:spPr>
          <a:xfrm>
            <a:off x="865428" y="2069084"/>
            <a:ext cx="28067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Tahoma"/>
                <a:cs typeface="Tahoma"/>
              </a:rPr>
              <a:t>CBI</a:t>
            </a:r>
            <a:r>
              <a:rPr sz="1800" spc="-140" dirty="0">
                <a:latin typeface="Tahoma"/>
                <a:cs typeface="Tahoma"/>
              </a:rPr>
              <a:t> </a:t>
            </a:r>
            <a:r>
              <a:rPr sz="1800" dirty="0">
                <a:latin typeface="Tahoma"/>
                <a:cs typeface="Tahoma"/>
              </a:rPr>
              <a:t>Stockholm</a:t>
            </a:r>
            <a:r>
              <a:rPr sz="1800" spc="-145" dirty="0">
                <a:latin typeface="Tahoma"/>
                <a:cs typeface="Tahoma"/>
              </a:rPr>
              <a:t> </a:t>
            </a:r>
            <a:r>
              <a:rPr sz="1800" spc="-25" dirty="0">
                <a:latin typeface="Tahoma"/>
                <a:cs typeface="Tahoma"/>
              </a:rPr>
              <a:t>byggår</a:t>
            </a:r>
            <a:r>
              <a:rPr sz="1800" spc="-135" dirty="0">
                <a:latin typeface="Tahoma"/>
                <a:cs typeface="Tahoma"/>
              </a:rPr>
              <a:t> </a:t>
            </a:r>
            <a:r>
              <a:rPr sz="1800" spc="35" dirty="0">
                <a:latin typeface="Tahoma"/>
                <a:cs typeface="Tahoma"/>
              </a:rPr>
              <a:t>1944</a:t>
            </a:r>
            <a:endParaRPr sz="1800">
              <a:latin typeface="Tahoma"/>
              <a:cs typeface="Tahoma"/>
            </a:endParaRPr>
          </a:p>
        </p:txBody>
      </p:sp>
      <p:sp>
        <p:nvSpPr>
          <p:cNvPr id="10" name="object 10"/>
          <p:cNvSpPr txBox="1"/>
          <p:nvPr/>
        </p:nvSpPr>
        <p:spPr>
          <a:xfrm>
            <a:off x="1430400" y="5068951"/>
            <a:ext cx="1841500" cy="299720"/>
          </a:xfrm>
          <a:prstGeom prst="rect">
            <a:avLst/>
          </a:prstGeom>
        </p:spPr>
        <p:txBody>
          <a:bodyPr vert="horz" wrap="square" lIns="0" tIns="12700" rIns="0" bIns="0" rtlCol="0">
            <a:spAutoFit/>
          </a:bodyPr>
          <a:lstStyle/>
          <a:p>
            <a:pPr marL="38100">
              <a:lnSpc>
                <a:spcPct val="100000"/>
              </a:lnSpc>
              <a:spcBef>
                <a:spcPts val="100"/>
              </a:spcBef>
            </a:pPr>
            <a:r>
              <a:rPr sz="1800" spc="55" dirty="0">
                <a:latin typeface="Tahoma"/>
                <a:cs typeface="Tahoma"/>
              </a:rPr>
              <a:t>275</a:t>
            </a:r>
            <a:r>
              <a:rPr sz="1800" spc="-185" dirty="0">
                <a:latin typeface="Tahoma"/>
                <a:cs typeface="Tahoma"/>
              </a:rPr>
              <a:t> </a:t>
            </a:r>
            <a:r>
              <a:rPr sz="1800" spc="-25" dirty="0">
                <a:latin typeface="Tahoma"/>
                <a:cs typeface="Tahoma"/>
              </a:rPr>
              <a:t>kg</a:t>
            </a:r>
            <a:r>
              <a:rPr sz="1800" spc="-210" dirty="0">
                <a:latin typeface="Tahoma"/>
                <a:cs typeface="Tahoma"/>
              </a:rPr>
              <a:t> </a:t>
            </a:r>
            <a:r>
              <a:rPr sz="1800" spc="-10" dirty="0">
                <a:latin typeface="Tahoma"/>
                <a:cs typeface="Tahoma"/>
              </a:rPr>
              <a:t>klinker/m</a:t>
            </a:r>
            <a:r>
              <a:rPr sz="1800" spc="-15" baseline="25462" dirty="0">
                <a:latin typeface="Tahoma"/>
                <a:cs typeface="Tahoma"/>
              </a:rPr>
              <a:t>3</a:t>
            </a:r>
            <a:endParaRPr sz="1800" baseline="25462">
              <a:latin typeface="Tahoma"/>
              <a:cs typeface="Tahoma"/>
            </a:endParaRPr>
          </a:p>
        </p:txBody>
      </p:sp>
      <p:pic>
        <p:nvPicPr>
          <p:cNvPr id="11" name="object 11"/>
          <p:cNvPicPr/>
          <p:nvPr/>
        </p:nvPicPr>
        <p:blipFill>
          <a:blip r:embed="rId5" cstate="email">
            <a:extLst>
              <a:ext uri="{28A0092B-C50C-407E-A947-70E740481C1C}">
                <a14:useLocalDpi xmlns:a14="http://schemas.microsoft.com/office/drawing/2010/main"/>
              </a:ext>
            </a:extLst>
          </a:blip>
          <a:stretch>
            <a:fillRect/>
          </a:stretch>
        </p:blipFill>
        <p:spPr>
          <a:xfrm>
            <a:off x="7633716" y="2625851"/>
            <a:ext cx="2403348" cy="2403348"/>
          </a:xfrm>
          <a:prstGeom prst="rect">
            <a:avLst/>
          </a:prstGeom>
        </p:spPr>
      </p:pic>
      <p:sp>
        <p:nvSpPr>
          <p:cNvPr id="12" name="object 12"/>
          <p:cNvSpPr txBox="1"/>
          <p:nvPr/>
        </p:nvSpPr>
        <p:spPr>
          <a:xfrm>
            <a:off x="7541132" y="2010536"/>
            <a:ext cx="2437765" cy="574675"/>
          </a:xfrm>
          <a:prstGeom prst="rect">
            <a:avLst/>
          </a:prstGeom>
        </p:spPr>
        <p:txBody>
          <a:bodyPr vert="horz" wrap="square" lIns="0" tIns="12700" rIns="0" bIns="0" rtlCol="0">
            <a:spAutoFit/>
          </a:bodyPr>
          <a:lstStyle/>
          <a:p>
            <a:pPr marL="12700">
              <a:lnSpc>
                <a:spcPct val="100000"/>
              </a:lnSpc>
              <a:spcBef>
                <a:spcPts val="100"/>
              </a:spcBef>
            </a:pPr>
            <a:r>
              <a:rPr sz="1800" dirty="0">
                <a:latin typeface="Tahoma"/>
                <a:cs typeface="Tahoma"/>
              </a:rPr>
              <a:t>Hållbart</a:t>
            </a:r>
            <a:r>
              <a:rPr sz="1800" spc="-20" dirty="0">
                <a:latin typeface="Tahoma"/>
                <a:cs typeface="Tahoma"/>
              </a:rPr>
              <a:t> </a:t>
            </a:r>
            <a:r>
              <a:rPr sz="1800" spc="-35" dirty="0">
                <a:latin typeface="Tahoma"/>
                <a:cs typeface="Tahoma"/>
              </a:rPr>
              <a:t>byggande</a:t>
            </a:r>
            <a:r>
              <a:rPr sz="1800" spc="-60" dirty="0">
                <a:latin typeface="Tahoma"/>
                <a:cs typeface="Tahoma"/>
              </a:rPr>
              <a:t> </a:t>
            </a:r>
            <a:r>
              <a:rPr sz="1800" spc="35" dirty="0">
                <a:latin typeface="Tahoma"/>
                <a:cs typeface="Tahoma"/>
              </a:rPr>
              <a:t>2017</a:t>
            </a:r>
            <a:endParaRPr sz="1800">
              <a:latin typeface="Tahoma"/>
              <a:cs typeface="Tahoma"/>
            </a:endParaRPr>
          </a:p>
          <a:p>
            <a:pPr marL="12700">
              <a:lnSpc>
                <a:spcPct val="100000"/>
              </a:lnSpc>
            </a:pPr>
            <a:r>
              <a:rPr sz="1800" spc="70" dirty="0">
                <a:latin typeface="Tahoma"/>
                <a:cs typeface="Tahoma"/>
              </a:rPr>
              <a:t>BRF</a:t>
            </a:r>
            <a:r>
              <a:rPr sz="1800" spc="-210" dirty="0">
                <a:latin typeface="Tahoma"/>
                <a:cs typeface="Tahoma"/>
              </a:rPr>
              <a:t> </a:t>
            </a:r>
            <a:r>
              <a:rPr sz="1800" spc="-20" dirty="0">
                <a:latin typeface="Tahoma"/>
                <a:cs typeface="Tahoma"/>
              </a:rPr>
              <a:t>Viva</a:t>
            </a:r>
            <a:endParaRPr sz="1800">
              <a:latin typeface="Tahoma"/>
              <a:cs typeface="Tahoma"/>
            </a:endParaRPr>
          </a:p>
        </p:txBody>
      </p:sp>
      <p:sp>
        <p:nvSpPr>
          <p:cNvPr id="13" name="object 13"/>
          <p:cNvSpPr txBox="1"/>
          <p:nvPr/>
        </p:nvSpPr>
        <p:spPr>
          <a:xfrm>
            <a:off x="7848345" y="5068951"/>
            <a:ext cx="2321560" cy="299720"/>
          </a:xfrm>
          <a:prstGeom prst="rect">
            <a:avLst/>
          </a:prstGeom>
        </p:spPr>
        <p:txBody>
          <a:bodyPr vert="horz" wrap="square" lIns="0" tIns="12700" rIns="0" bIns="0" rtlCol="0">
            <a:spAutoFit/>
          </a:bodyPr>
          <a:lstStyle/>
          <a:p>
            <a:pPr marL="38100">
              <a:lnSpc>
                <a:spcPct val="100000"/>
              </a:lnSpc>
              <a:spcBef>
                <a:spcPts val="100"/>
              </a:spcBef>
            </a:pPr>
            <a:r>
              <a:rPr sz="1800" dirty="0">
                <a:latin typeface="Tahoma"/>
                <a:cs typeface="Tahoma"/>
              </a:rPr>
              <a:t>220-</a:t>
            </a:r>
            <a:r>
              <a:rPr sz="1800" spc="55" dirty="0">
                <a:latin typeface="Tahoma"/>
                <a:cs typeface="Tahoma"/>
              </a:rPr>
              <a:t>300</a:t>
            </a:r>
            <a:r>
              <a:rPr sz="1800" spc="-105" dirty="0">
                <a:latin typeface="Tahoma"/>
                <a:cs typeface="Tahoma"/>
              </a:rPr>
              <a:t> </a:t>
            </a:r>
            <a:r>
              <a:rPr sz="1800" spc="-25" dirty="0">
                <a:latin typeface="Tahoma"/>
                <a:cs typeface="Tahoma"/>
              </a:rPr>
              <a:t>kg</a:t>
            </a:r>
            <a:r>
              <a:rPr sz="1800" spc="-130" dirty="0">
                <a:latin typeface="Tahoma"/>
                <a:cs typeface="Tahoma"/>
              </a:rPr>
              <a:t> </a:t>
            </a:r>
            <a:r>
              <a:rPr sz="1800" spc="-10" dirty="0">
                <a:latin typeface="Tahoma"/>
                <a:cs typeface="Tahoma"/>
              </a:rPr>
              <a:t>klinker/m</a:t>
            </a:r>
            <a:r>
              <a:rPr sz="1800" spc="-15" baseline="25462" dirty="0">
                <a:latin typeface="Tahoma"/>
                <a:cs typeface="Tahoma"/>
              </a:rPr>
              <a:t>3</a:t>
            </a:r>
            <a:endParaRPr sz="1800" baseline="25462">
              <a:latin typeface="Tahoma"/>
              <a:cs typeface="Tahom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11641835" y="6204203"/>
            <a:ext cx="394716" cy="509016"/>
          </a:xfrm>
          <a:prstGeom prst="rect">
            <a:avLst/>
          </a:prstGeom>
        </p:spPr>
      </p:pic>
      <p:sp>
        <p:nvSpPr>
          <p:cNvPr id="3" name="object 3"/>
          <p:cNvSpPr txBox="1"/>
          <p:nvPr/>
        </p:nvSpPr>
        <p:spPr>
          <a:xfrm>
            <a:off x="538378" y="1060656"/>
            <a:ext cx="9370060" cy="3226435"/>
          </a:xfrm>
          <a:prstGeom prst="rect">
            <a:avLst/>
          </a:prstGeom>
        </p:spPr>
        <p:txBody>
          <a:bodyPr vert="horz" wrap="square" lIns="0" tIns="164465" rIns="0" bIns="0" rtlCol="0">
            <a:spAutoFit/>
          </a:bodyPr>
          <a:lstStyle/>
          <a:p>
            <a:pPr marL="240665" indent="-227965">
              <a:lnSpc>
                <a:spcPct val="100000"/>
              </a:lnSpc>
              <a:spcBef>
                <a:spcPts val="1295"/>
              </a:spcBef>
              <a:buClr>
                <a:srgbClr val="BDBC00"/>
              </a:buClr>
              <a:buFont typeface="Wingdings"/>
              <a:buChar char=""/>
              <a:tabLst>
                <a:tab pos="240665" algn="l"/>
              </a:tabLst>
            </a:pPr>
            <a:r>
              <a:rPr sz="2000" dirty="0">
                <a:solidFill>
                  <a:srgbClr val="404040"/>
                </a:solidFill>
                <a:latin typeface="Georgia"/>
                <a:cs typeface="Georgia"/>
              </a:rPr>
              <a:t>Klimatförbättrad</a:t>
            </a:r>
            <a:r>
              <a:rPr sz="2000" spc="-65" dirty="0">
                <a:solidFill>
                  <a:srgbClr val="404040"/>
                </a:solidFill>
                <a:latin typeface="Georgia"/>
                <a:cs typeface="Georgia"/>
              </a:rPr>
              <a:t> </a:t>
            </a:r>
            <a:r>
              <a:rPr sz="2000" spc="-10" dirty="0">
                <a:solidFill>
                  <a:srgbClr val="404040"/>
                </a:solidFill>
                <a:latin typeface="Georgia"/>
                <a:cs typeface="Georgia"/>
              </a:rPr>
              <a:t>betong</a:t>
            </a:r>
            <a:endParaRPr sz="2000" dirty="0">
              <a:latin typeface="Georgia"/>
              <a:cs typeface="Georgia"/>
            </a:endParaRPr>
          </a:p>
          <a:p>
            <a:pPr marL="240665" indent="-227965">
              <a:lnSpc>
                <a:spcPct val="100000"/>
              </a:lnSpc>
              <a:spcBef>
                <a:spcPts val="1200"/>
              </a:spcBef>
              <a:buClr>
                <a:srgbClr val="BDBC00"/>
              </a:buClr>
              <a:buFont typeface="Wingdings"/>
              <a:buChar char=""/>
              <a:tabLst>
                <a:tab pos="240665" algn="l"/>
              </a:tabLst>
            </a:pPr>
            <a:r>
              <a:rPr sz="2000" dirty="0">
                <a:solidFill>
                  <a:srgbClr val="404040"/>
                </a:solidFill>
                <a:latin typeface="Georgia"/>
                <a:cs typeface="Georgia"/>
              </a:rPr>
              <a:t>Resurseffektiv</a:t>
            </a:r>
            <a:r>
              <a:rPr sz="2000" spc="-90" dirty="0">
                <a:solidFill>
                  <a:srgbClr val="404040"/>
                </a:solidFill>
                <a:latin typeface="Georgia"/>
                <a:cs typeface="Georgia"/>
              </a:rPr>
              <a:t> </a:t>
            </a:r>
            <a:r>
              <a:rPr sz="2000" spc="-10" dirty="0">
                <a:solidFill>
                  <a:srgbClr val="404040"/>
                </a:solidFill>
                <a:latin typeface="Georgia"/>
                <a:cs typeface="Georgia"/>
              </a:rPr>
              <a:t>konstruktion</a:t>
            </a:r>
            <a:endParaRPr sz="2000" dirty="0">
              <a:latin typeface="Georgia"/>
              <a:cs typeface="Georgia"/>
            </a:endParaRPr>
          </a:p>
          <a:p>
            <a:pPr marL="240665" indent="-227965">
              <a:lnSpc>
                <a:spcPct val="100000"/>
              </a:lnSpc>
              <a:spcBef>
                <a:spcPts val="1200"/>
              </a:spcBef>
              <a:buClr>
                <a:srgbClr val="BDBC00"/>
              </a:buClr>
              <a:buFont typeface="Wingdings"/>
              <a:buChar char=""/>
              <a:tabLst>
                <a:tab pos="240665" algn="l"/>
              </a:tabLst>
            </a:pPr>
            <a:r>
              <a:rPr sz="2000" dirty="0">
                <a:solidFill>
                  <a:srgbClr val="404040"/>
                </a:solidFill>
                <a:latin typeface="Georgia"/>
                <a:cs typeface="Georgia"/>
              </a:rPr>
              <a:t>Rätt</a:t>
            </a:r>
            <a:r>
              <a:rPr sz="2000" spc="-20" dirty="0">
                <a:solidFill>
                  <a:srgbClr val="404040"/>
                </a:solidFill>
                <a:latin typeface="Georgia"/>
                <a:cs typeface="Georgia"/>
              </a:rPr>
              <a:t> </a:t>
            </a:r>
            <a:r>
              <a:rPr sz="2000" dirty="0">
                <a:solidFill>
                  <a:srgbClr val="404040"/>
                </a:solidFill>
                <a:latin typeface="Georgia"/>
                <a:cs typeface="Georgia"/>
              </a:rPr>
              <a:t>betong</a:t>
            </a:r>
            <a:r>
              <a:rPr sz="2000" spc="-35" dirty="0">
                <a:solidFill>
                  <a:srgbClr val="404040"/>
                </a:solidFill>
                <a:latin typeface="Georgia"/>
                <a:cs typeface="Georgia"/>
              </a:rPr>
              <a:t> </a:t>
            </a:r>
            <a:r>
              <a:rPr sz="2000" dirty="0">
                <a:solidFill>
                  <a:srgbClr val="404040"/>
                </a:solidFill>
                <a:latin typeface="Georgia"/>
                <a:cs typeface="Georgia"/>
              </a:rPr>
              <a:t>på</a:t>
            </a:r>
            <a:r>
              <a:rPr sz="2000" spc="-5" dirty="0">
                <a:solidFill>
                  <a:srgbClr val="404040"/>
                </a:solidFill>
                <a:latin typeface="Georgia"/>
                <a:cs typeface="Georgia"/>
              </a:rPr>
              <a:t> </a:t>
            </a:r>
            <a:r>
              <a:rPr sz="2000" dirty="0">
                <a:solidFill>
                  <a:srgbClr val="404040"/>
                </a:solidFill>
                <a:latin typeface="Georgia"/>
                <a:cs typeface="Georgia"/>
              </a:rPr>
              <a:t>rätt </a:t>
            </a:r>
            <a:r>
              <a:rPr sz="2000" spc="-10" dirty="0">
                <a:solidFill>
                  <a:srgbClr val="404040"/>
                </a:solidFill>
                <a:latin typeface="Georgia"/>
                <a:cs typeface="Georgia"/>
              </a:rPr>
              <a:t>plats</a:t>
            </a:r>
            <a:endParaRPr sz="2000" dirty="0">
              <a:latin typeface="Georgia"/>
              <a:cs typeface="Georgia"/>
            </a:endParaRPr>
          </a:p>
          <a:p>
            <a:pPr marL="240665" indent="-227965">
              <a:lnSpc>
                <a:spcPct val="100000"/>
              </a:lnSpc>
              <a:spcBef>
                <a:spcPts val="1200"/>
              </a:spcBef>
              <a:buClr>
                <a:srgbClr val="BDBC00"/>
              </a:buClr>
              <a:buFont typeface="Wingdings"/>
              <a:buChar char=""/>
              <a:tabLst>
                <a:tab pos="240665" algn="l"/>
              </a:tabLst>
            </a:pPr>
            <a:r>
              <a:rPr sz="2000" dirty="0">
                <a:solidFill>
                  <a:srgbClr val="404040"/>
                </a:solidFill>
                <a:latin typeface="Georgia"/>
                <a:cs typeface="Georgia"/>
              </a:rPr>
              <a:t>Samverkan</a:t>
            </a:r>
            <a:r>
              <a:rPr sz="2000" spc="-5" dirty="0">
                <a:solidFill>
                  <a:srgbClr val="404040"/>
                </a:solidFill>
                <a:latin typeface="Georgia"/>
                <a:cs typeface="Georgia"/>
              </a:rPr>
              <a:t> </a:t>
            </a:r>
            <a:r>
              <a:rPr sz="2000" dirty="0">
                <a:solidFill>
                  <a:srgbClr val="404040"/>
                </a:solidFill>
                <a:latin typeface="Georgia"/>
                <a:cs typeface="Georgia"/>
              </a:rPr>
              <a:t>från</a:t>
            </a:r>
            <a:r>
              <a:rPr sz="2000" spc="10" dirty="0">
                <a:solidFill>
                  <a:srgbClr val="404040"/>
                </a:solidFill>
                <a:latin typeface="Georgia"/>
                <a:cs typeface="Georgia"/>
              </a:rPr>
              <a:t> </a:t>
            </a:r>
            <a:r>
              <a:rPr sz="2000" spc="-10" dirty="0">
                <a:solidFill>
                  <a:srgbClr val="404040"/>
                </a:solidFill>
                <a:latin typeface="Georgia"/>
                <a:cs typeface="Georgia"/>
              </a:rPr>
              <a:t>start</a:t>
            </a:r>
            <a:endParaRPr sz="2000" dirty="0">
              <a:latin typeface="Georgia"/>
              <a:cs typeface="Georgia"/>
            </a:endParaRPr>
          </a:p>
          <a:p>
            <a:pPr marL="240665" indent="-227965">
              <a:lnSpc>
                <a:spcPct val="100000"/>
              </a:lnSpc>
              <a:spcBef>
                <a:spcPts val="1205"/>
              </a:spcBef>
              <a:buClr>
                <a:srgbClr val="BDBC00"/>
              </a:buClr>
              <a:buFont typeface="Wingdings"/>
              <a:buChar char=""/>
              <a:tabLst>
                <a:tab pos="240665" algn="l"/>
              </a:tabLst>
            </a:pPr>
            <a:r>
              <a:rPr sz="2000" dirty="0">
                <a:solidFill>
                  <a:srgbClr val="404040"/>
                </a:solidFill>
                <a:latin typeface="Georgia"/>
                <a:cs typeface="Georgia"/>
              </a:rPr>
              <a:t>Låt</a:t>
            </a:r>
            <a:r>
              <a:rPr sz="2000" spc="-30" dirty="0">
                <a:solidFill>
                  <a:srgbClr val="404040"/>
                </a:solidFill>
                <a:latin typeface="Georgia"/>
                <a:cs typeface="Georgia"/>
              </a:rPr>
              <a:t> </a:t>
            </a:r>
            <a:r>
              <a:rPr sz="2000" dirty="0">
                <a:solidFill>
                  <a:srgbClr val="404040"/>
                </a:solidFill>
                <a:latin typeface="Georgia"/>
                <a:cs typeface="Georgia"/>
              </a:rPr>
              <a:t>beslut</a:t>
            </a:r>
            <a:r>
              <a:rPr sz="2000" spc="-30" dirty="0">
                <a:solidFill>
                  <a:srgbClr val="404040"/>
                </a:solidFill>
                <a:latin typeface="Georgia"/>
                <a:cs typeface="Georgia"/>
              </a:rPr>
              <a:t> </a:t>
            </a:r>
            <a:r>
              <a:rPr sz="2000" dirty="0">
                <a:solidFill>
                  <a:srgbClr val="404040"/>
                </a:solidFill>
                <a:latin typeface="Georgia"/>
                <a:cs typeface="Georgia"/>
              </a:rPr>
              <a:t>och</a:t>
            </a:r>
            <a:r>
              <a:rPr sz="2000" spc="-15" dirty="0">
                <a:solidFill>
                  <a:srgbClr val="404040"/>
                </a:solidFill>
                <a:latin typeface="Georgia"/>
                <a:cs typeface="Georgia"/>
              </a:rPr>
              <a:t> </a:t>
            </a:r>
            <a:r>
              <a:rPr sz="2000" dirty="0">
                <a:solidFill>
                  <a:srgbClr val="404040"/>
                </a:solidFill>
                <a:latin typeface="Georgia"/>
                <a:cs typeface="Georgia"/>
              </a:rPr>
              <a:t>projektering</a:t>
            </a:r>
            <a:r>
              <a:rPr sz="2000" spc="-35" dirty="0">
                <a:solidFill>
                  <a:srgbClr val="404040"/>
                </a:solidFill>
                <a:latin typeface="Georgia"/>
                <a:cs typeface="Georgia"/>
              </a:rPr>
              <a:t> </a:t>
            </a:r>
            <a:r>
              <a:rPr sz="2000" dirty="0">
                <a:solidFill>
                  <a:srgbClr val="404040"/>
                </a:solidFill>
                <a:latin typeface="Georgia"/>
                <a:cs typeface="Georgia"/>
              </a:rPr>
              <a:t>styras</a:t>
            </a:r>
            <a:r>
              <a:rPr sz="2000" spc="-15" dirty="0">
                <a:solidFill>
                  <a:srgbClr val="404040"/>
                </a:solidFill>
                <a:latin typeface="Georgia"/>
                <a:cs typeface="Georgia"/>
              </a:rPr>
              <a:t> </a:t>
            </a:r>
            <a:r>
              <a:rPr sz="2000" dirty="0">
                <a:solidFill>
                  <a:srgbClr val="404040"/>
                </a:solidFill>
                <a:latin typeface="Georgia"/>
                <a:cs typeface="Georgia"/>
              </a:rPr>
              <a:t>av</a:t>
            </a:r>
            <a:r>
              <a:rPr sz="2000" spc="-15" dirty="0">
                <a:solidFill>
                  <a:srgbClr val="404040"/>
                </a:solidFill>
                <a:latin typeface="Georgia"/>
                <a:cs typeface="Georgia"/>
              </a:rPr>
              <a:t> </a:t>
            </a:r>
            <a:r>
              <a:rPr sz="2000" spc="-10" dirty="0">
                <a:solidFill>
                  <a:srgbClr val="404040"/>
                </a:solidFill>
                <a:latin typeface="Georgia"/>
                <a:cs typeface="Georgia"/>
              </a:rPr>
              <a:t>klimatet</a:t>
            </a:r>
            <a:endParaRPr sz="2000" dirty="0">
              <a:latin typeface="Georgia"/>
              <a:cs typeface="Georgia"/>
            </a:endParaRPr>
          </a:p>
          <a:p>
            <a:pPr marL="240665" indent="-227965">
              <a:lnSpc>
                <a:spcPct val="100000"/>
              </a:lnSpc>
              <a:spcBef>
                <a:spcPts val="1200"/>
              </a:spcBef>
              <a:buClr>
                <a:srgbClr val="BDBC00"/>
              </a:buClr>
              <a:buFont typeface="Wingdings"/>
              <a:buChar char=""/>
              <a:tabLst>
                <a:tab pos="240665" algn="l"/>
              </a:tabLst>
            </a:pPr>
            <a:r>
              <a:rPr sz="2000" dirty="0">
                <a:solidFill>
                  <a:srgbClr val="404040"/>
                </a:solidFill>
                <a:latin typeface="Georgia"/>
                <a:cs typeface="Georgia"/>
              </a:rPr>
              <a:t>Sök</a:t>
            </a:r>
            <a:r>
              <a:rPr sz="2000" spc="-5" dirty="0">
                <a:solidFill>
                  <a:srgbClr val="404040"/>
                </a:solidFill>
                <a:latin typeface="Georgia"/>
                <a:cs typeface="Georgia"/>
              </a:rPr>
              <a:t> </a:t>
            </a:r>
            <a:r>
              <a:rPr sz="2000" dirty="0">
                <a:solidFill>
                  <a:srgbClr val="404040"/>
                </a:solidFill>
                <a:latin typeface="Georgia"/>
                <a:cs typeface="Georgia"/>
              </a:rPr>
              <a:t>kunskap,</a:t>
            </a:r>
            <a:r>
              <a:rPr sz="2000" spc="-5" dirty="0">
                <a:solidFill>
                  <a:srgbClr val="404040"/>
                </a:solidFill>
                <a:latin typeface="Georgia"/>
                <a:cs typeface="Georgia"/>
              </a:rPr>
              <a:t> </a:t>
            </a:r>
            <a:r>
              <a:rPr sz="2000" dirty="0">
                <a:solidFill>
                  <a:srgbClr val="404040"/>
                </a:solidFill>
                <a:latin typeface="Georgia"/>
                <a:cs typeface="Georgia"/>
              </a:rPr>
              <a:t>sök</a:t>
            </a:r>
            <a:r>
              <a:rPr sz="2000" spc="-5" dirty="0">
                <a:solidFill>
                  <a:srgbClr val="404040"/>
                </a:solidFill>
                <a:latin typeface="Georgia"/>
                <a:cs typeface="Georgia"/>
              </a:rPr>
              <a:t> </a:t>
            </a:r>
            <a:r>
              <a:rPr sz="2000" spc="-10" dirty="0">
                <a:solidFill>
                  <a:srgbClr val="404040"/>
                </a:solidFill>
                <a:latin typeface="Georgia"/>
                <a:cs typeface="Georgia"/>
              </a:rPr>
              <a:t>hjälp</a:t>
            </a:r>
            <a:endParaRPr sz="2000" dirty="0">
              <a:latin typeface="Georgia"/>
              <a:cs typeface="Georgia"/>
            </a:endParaRPr>
          </a:p>
          <a:p>
            <a:pPr marL="240665" indent="-227965">
              <a:lnSpc>
                <a:spcPct val="100000"/>
              </a:lnSpc>
              <a:spcBef>
                <a:spcPts val="1200"/>
              </a:spcBef>
              <a:buClr>
                <a:srgbClr val="BDBC00"/>
              </a:buClr>
              <a:buFont typeface="Wingdings"/>
              <a:buChar char=""/>
              <a:tabLst>
                <a:tab pos="240665" algn="l"/>
              </a:tabLst>
            </a:pPr>
            <a:r>
              <a:rPr sz="2000" dirty="0">
                <a:solidFill>
                  <a:srgbClr val="404040"/>
                </a:solidFill>
                <a:latin typeface="Georgia"/>
                <a:cs typeface="Georgia"/>
              </a:rPr>
              <a:t>Säkerställ</a:t>
            </a:r>
            <a:r>
              <a:rPr sz="2000" spc="-20" dirty="0">
                <a:solidFill>
                  <a:srgbClr val="404040"/>
                </a:solidFill>
                <a:latin typeface="Georgia"/>
                <a:cs typeface="Georgia"/>
              </a:rPr>
              <a:t> </a:t>
            </a:r>
            <a:r>
              <a:rPr sz="2000" dirty="0">
                <a:solidFill>
                  <a:srgbClr val="404040"/>
                </a:solidFill>
                <a:latin typeface="Georgia"/>
                <a:cs typeface="Georgia"/>
              </a:rPr>
              <a:t>att</a:t>
            </a:r>
            <a:r>
              <a:rPr sz="2000" spc="-30" dirty="0">
                <a:solidFill>
                  <a:srgbClr val="404040"/>
                </a:solidFill>
                <a:latin typeface="Georgia"/>
                <a:cs typeface="Georgia"/>
              </a:rPr>
              <a:t> </a:t>
            </a:r>
            <a:r>
              <a:rPr sz="2000" dirty="0">
                <a:solidFill>
                  <a:srgbClr val="404040"/>
                </a:solidFill>
                <a:latin typeface="Georgia"/>
                <a:cs typeface="Georgia"/>
              </a:rPr>
              <a:t>beslut</a:t>
            </a:r>
            <a:r>
              <a:rPr sz="2000" spc="-25" dirty="0">
                <a:solidFill>
                  <a:srgbClr val="404040"/>
                </a:solidFill>
                <a:latin typeface="Georgia"/>
                <a:cs typeface="Georgia"/>
              </a:rPr>
              <a:t> </a:t>
            </a:r>
            <a:r>
              <a:rPr sz="2000" dirty="0">
                <a:solidFill>
                  <a:srgbClr val="404040"/>
                </a:solidFill>
                <a:latin typeface="Georgia"/>
                <a:cs typeface="Georgia"/>
              </a:rPr>
              <a:t>följs</a:t>
            </a:r>
            <a:r>
              <a:rPr sz="2000" spc="-20" dirty="0">
                <a:solidFill>
                  <a:srgbClr val="404040"/>
                </a:solidFill>
                <a:latin typeface="Georgia"/>
                <a:cs typeface="Georgia"/>
              </a:rPr>
              <a:t> </a:t>
            </a:r>
            <a:r>
              <a:rPr sz="2000" dirty="0">
                <a:solidFill>
                  <a:srgbClr val="404040"/>
                </a:solidFill>
                <a:latin typeface="Georgia"/>
                <a:cs typeface="Georgia"/>
              </a:rPr>
              <a:t>kring</a:t>
            </a:r>
            <a:r>
              <a:rPr sz="2000" spc="-10" dirty="0">
                <a:solidFill>
                  <a:srgbClr val="404040"/>
                </a:solidFill>
                <a:latin typeface="Georgia"/>
                <a:cs typeface="Georgia"/>
              </a:rPr>
              <a:t> </a:t>
            </a:r>
            <a:r>
              <a:rPr sz="2000" dirty="0">
                <a:solidFill>
                  <a:srgbClr val="404040"/>
                </a:solidFill>
                <a:latin typeface="Georgia"/>
                <a:cs typeface="Georgia"/>
              </a:rPr>
              <a:t>materialval,</a:t>
            </a:r>
            <a:r>
              <a:rPr sz="2000" spc="-20" dirty="0">
                <a:solidFill>
                  <a:srgbClr val="404040"/>
                </a:solidFill>
                <a:latin typeface="Georgia"/>
                <a:cs typeface="Georgia"/>
              </a:rPr>
              <a:t> </a:t>
            </a:r>
            <a:r>
              <a:rPr sz="2000" dirty="0">
                <a:solidFill>
                  <a:srgbClr val="404040"/>
                </a:solidFill>
                <a:latin typeface="Georgia"/>
                <a:cs typeface="Georgia"/>
              </a:rPr>
              <a:t>kvalitéer</a:t>
            </a:r>
            <a:r>
              <a:rPr sz="2000" spc="-35" dirty="0">
                <a:solidFill>
                  <a:srgbClr val="404040"/>
                </a:solidFill>
                <a:latin typeface="Georgia"/>
                <a:cs typeface="Georgia"/>
              </a:rPr>
              <a:t> </a:t>
            </a:r>
            <a:r>
              <a:rPr sz="2000" dirty="0">
                <a:solidFill>
                  <a:srgbClr val="404040"/>
                </a:solidFill>
                <a:latin typeface="Georgia"/>
                <a:cs typeface="Georgia"/>
              </a:rPr>
              <a:t>och</a:t>
            </a:r>
            <a:r>
              <a:rPr sz="2000" spc="-20" dirty="0">
                <a:solidFill>
                  <a:srgbClr val="404040"/>
                </a:solidFill>
                <a:latin typeface="Georgia"/>
                <a:cs typeface="Georgia"/>
              </a:rPr>
              <a:t> </a:t>
            </a:r>
            <a:r>
              <a:rPr sz="2000" dirty="0">
                <a:solidFill>
                  <a:srgbClr val="404040"/>
                </a:solidFill>
                <a:latin typeface="Georgia"/>
                <a:cs typeface="Georgia"/>
              </a:rPr>
              <a:t>låt</a:t>
            </a:r>
            <a:r>
              <a:rPr sz="2000" spc="-20" dirty="0">
                <a:solidFill>
                  <a:srgbClr val="404040"/>
                </a:solidFill>
                <a:latin typeface="Georgia"/>
                <a:cs typeface="Georgia"/>
              </a:rPr>
              <a:t> </a:t>
            </a:r>
            <a:r>
              <a:rPr sz="2000" dirty="0">
                <a:solidFill>
                  <a:srgbClr val="404040"/>
                </a:solidFill>
                <a:latin typeface="Georgia"/>
                <a:cs typeface="Georgia"/>
              </a:rPr>
              <a:t>inte</a:t>
            </a:r>
            <a:r>
              <a:rPr sz="2000" spc="-30" dirty="0">
                <a:solidFill>
                  <a:srgbClr val="404040"/>
                </a:solidFill>
                <a:latin typeface="Georgia"/>
                <a:cs typeface="Georgia"/>
              </a:rPr>
              <a:t> </a:t>
            </a:r>
            <a:r>
              <a:rPr sz="2000" dirty="0">
                <a:solidFill>
                  <a:srgbClr val="404040"/>
                </a:solidFill>
                <a:latin typeface="Georgia"/>
                <a:cs typeface="Georgia"/>
              </a:rPr>
              <a:t>tidspressen</a:t>
            </a:r>
            <a:r>
              <a:rPr sz="2000" spc="-30" dirty="0">
                <a:solidFill>
                  <a:srgbClr val="404040"/>
                </a:solidFill>
                <a:latin typeface="Georgia"/>
                <a:cs typeface="Georgia"/>
              </a:rPr>
              <a:t> </a:t>
            </a:r>
            <a:r>
              <a:rPr sz="2000" spc="-10" dirty="0">
                <a:solidFill>
                  <a:srgbClr val="404040"/>
                </a:solidFill>
                <a:latin typeface="Georgia"/>
                <a:cs typeface="Georgia"/>
              </a:rPr>
              <a:t>styra</a:t>
            </a:r>
            <a:endParaRPr sz="2000" dirty="0">
              <a:latin typeface="Georgia"/>
              <a:cs typeface="Georgia"/>
            </a:endParaRPr>
          </a:p>
        </p:txBody>
      </p:sp>
      <p:sp>
        <p:nvSpPr>
          <p:cNvPr id="4" name="object 4"/>
          <p:cNvSpPr txBox="1">
            <a:spLocks noGrp="1"/>
          </p:cNvSpPr>
          <p:nvPr>
            <p:ph type="title"/>
          </p:nvPr>
        </p:nvSpPr>
        <p:spPr>
          <a:xfrm>
            <a:off x="538378" y="380238"/>
            <a:ext cx="7314565" cy="513715"/>
          </a:xfrm>
          <a:prstGeom prst="rect">
            <a:avLst/>
          </a:prstGeom>
        </p:spPr>
        <p:txBody>
          <a:bodyPr vert="horz" wrap="square" lIns="0" tIns="13335" rIns="0" bIns="0" rtlCol="0">
            <a:spAutoFit/>
          </a:bodyPr>
          <a:lstStyle/>
          <a:p>
            <a:pPr marL="12700">
              <a:lnSpc>
                <a:spcPct val="100000"/>
              </a:lnSpc>
              <a:spcBef>
                <a:spcPts val="105"/>
              </a:spcBef>
            </a:pPr>
            <a:r>
              <a:rPr sz="3200" b="0" dirty="0">
                <a:latin typeface="Arial"/>
                <a:cs typeface="Arial"/>
              </a:rPr>
              <a:t>Betong,</a:t>
            </a:r>
            <a:r>
              <a:rPr sz="3200" b="0" spc="-45" dirty="0">
                <a:latin typeface="Arial"/>
                <a:cs typeface="Arial"/>
              </a:rPr>
              <a:t> </a:t>
            </a:r>
            <a:r>
              <a:rPr sz="3200" b="0" dirty="0">
                <a:latin typeface="Arial"/>
                <a:cs typeface="Arial"/>
              </a:rPr>
              <a:t>klimatet</a:t>
            </a:r>
            <a:r>
              <a:rPr sz="3200" b="0" spc="-50" dirty="0">
                <a:latin typeface="Arial"/>
                <a:cs typeface="Arial"/>
              </a:rPr>
              <a:t> </a:t>
            </a:r>
            <a:r>
              <a:rPr sz="3200" b="0" dirty="0">
                <a:latin typeface="Arial"/>
                <a:cs typeface="Arial"/>
              </a:rPr>
              <a:t>och</a:t>
            </a:r>
            <a:r>
              <a:rPr sz="3200" b="0" spc="-50" dirty="0">
                <a:latin typeface="Arial"/>
                <a:cs typeface="Arial"/>
              </a:rPr>
              <a:t> </a:t>
            </a:r>
            <a:r>
              <a:rPr sz="3200" b="0" spc="-10" dirty="0">
                <a:latin typeface="Arial"/>
                <a:cs typeface="Arial"/>
              </a:rPr>
              <a:t>samhällsbyggandet</a:t>
            </a:r>
            <a:endParaRPr sz="3200">
              <a:latin typeface="Arial"/>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215128" y="1822704"/>
            <a:ext cx="6977380" cy="4780915"/>
            <a:chOff x="5215128" y="1822704"/>
            <a:chExt cx="6977380" cy="4780915"/>
          </a:xfrm>
        </p:grpSpPr>
        <p:sp>
          <p:nvSpPr>
            <p:cNvPr id="3" name="object 3"/>
            <p:cNvSpPr/>
            <p:nvPr/>
          </p:nvSpPr>
          <p:spPr>
            <a:xfrm>
              <a:off x="11432032" y="5954268"/>
              <a:ext cx="505459" cy="649605"/>
            </a:xfrm>
            <a:custGeom>
              <a:avLst/>
              <a:gdLst/>
              <a:ahLst/>
              <a:cxnLst/>
              <a:rect l="l" t="t" r="r" b="b"/>
              <a:pathLst>
                <a:path w="505459" h="649604">
                  <a:moveTo>
                    <a:pt x="505333" y="331330"/>
                  </a:moveTo>
                  <a:lnTo>
                    <a:pt x="284352" y="331330"/>
                  </a:lnTo>
                  <a:lnTo>
                    <a:pt x="284352" y="642200"/>
                  </a:lnTo>
                  <a:lnTo>
                    <a:pt x="505333" y="642200"/>
                  </a:lnTo>
                  <a:lnTo>
                    <a:pt x="505333" y="584682"/>
                  </a:lnTo>
                  <a:lnTo>
                    <a:pt x="352806" y="584682"/>
                  </a:lnTo>
                  <a:lnTo>
                    <a:pt x="352806" y="508469"/>
                  </a:lnTo>
                  <a:lnTo>
                    <a:pt x="496189" y="508469"/>
                  </a:lnTo>
                  <a:lnTo>
                    <a:pt x="496189" y="455371"/>
                  </a:lnTo>
                  <a:lnTo>
                    <a:pt x="352806" y="455371"/>
                  </a:lnTo>
                  <a:lnTo>
                    <a:pt x="352806" y="388721"/>
                  </a:lnTo>
                  <a:lnTo>
                    <a:pt x="505333" y="388721"/>
                  </a:lnTo>
                  <a:lnTo>
                    <a:pt x="505333" y="331330"/>
                  </a:lnTo>
                  <a:close/>
                </a:path>
                <a:path w="505459" h="649604">
                  <a:moveTo>
                    <a:pt x="505333" y="230720"/>
                  </a:moveTo>
                  <a:lnTo>
                    <a:pt x="425069" y="230720"/>
                  </a:lnTo>
                  <a:lnTo>
                    <a:pt x="425069" y="310883"/>
                  </a:lnTo>
                  <a:lnTo>
                    <a:pt x="505333" y="310883"/>
                  </a:lnTo>
                  <a:lnTo>
                    <a:pt x="505333" y="230720"/>
                  </a:lnTo>
                  <a:close/>
                </a:path>
                <a:path w="505459" h="649604">
                  <a:moveTo>
                    <a:pt x="183642" y="0"/>
                  </a:moveTo>
                  <a:lnTo>
                    <a:pt x="15875" y="0"/>
                  </a:lnTo>
                  <a:lnTo>
                    <a:pt x="15875" y="310883"/>
                  </a:lnTo>
                  <a:lnTo>
                    <a:pt x="84327" y="310883"/>
                  </a:lnTo>
                  <a:lnTo>
                    <a:pt x="84327" y="189420"/>
                  </a:lnTo>
                  <a:lnTo>
                    <a:pt x="257637" y="189420"/>
                  </a:lnTo>
                  <a:lnTo>
                    <a:pt x="256174" y="186245"/>
                  </a:lnTo>
                  <a:lnTo>
                    <a:pt x="242298" y="172115"/>
                  </a:lnTo>
                  <a:lnTo>
                    <a:pt x="225551" y="164604"/>
                  </a:lnTo>
                  <a:lnTo>
                    <a:pt x="225551" y="163715"/>
                  </a:lnTo>
                  <a:lnTo>
                    <a:pt x="241931" y="155399"/>
                  </a:lnTo>
                  <a:lnTo>
                    <a:pt x="257905" y="140971"/>
                  </a:lnTo>
                  <a:lnTo>
                    <a:pt x="258063" y="140677"/>
                  </a:lnTo>
                  <a:lnTo>
                    <a:pt x="84327" y="140677"/>
                  </a:lnTo>
                  <a:lnTo>
                    <a:pt x="84327" y="53098"/>
                  </a:lnTo>
                  <a:lnTo>
                    <a:pt x="268150" y="53098"/>
                  </a:lnTo>
                  <a:lnTo>
                    <a:pt x="267384" y="49345"/>
                  </a:lnTo>
                  <a:lnTo>
                    <a:pt x="247380" y="22409"/>
                  </a:lnTo>
                  <a:lnTo>
                    <a:pt x="218303" y="5721"/>
                  </a:lnTo>
                  <a:lnTo>
                    <a:pt x="183642" y="0"/>
                  </a:lnTo>
                  <a:close/>
                </a:path>
                <a:path w="505459" h="649604">
                  <a:moveTo>
                    <a:pt x="257637" y="189420"/>
                  </a:moveTo>
                  <a:lnTo>
                    <a:pt x="152781" y="189420"/>
                  </a:lnTo>
                  <a:lnTo>
                    <a:pt x="178825" y="194132"/>
                  </a:lnTo>
                  <a:lnTo>
                    <a:pt x="194071" y="205905"/>
                  </a:lnTo>
                  <a:lnTo>
                    <a:pt x="205837" y="245889"/>
                  </a:lnTo>
                  <a:lnTo>
                    <a:pt x="208534" y="275704"/>
                  </a:lnTo>
                  <a:lnTo>
                    <a:pt x="209466" y="285551"/>
                  </a:lnTo>
                  <a:lnTo>
                    <a:pt x="210947" y="294722"/>
                  </a:lnTo>
                  <a:lnTo>
                    <a:pt x="212998" y="303179"/>
                  </a:lnTo>
                  <a:lnTo>
                    <a:pt x="215646" y="310883"/>
                  </a:lnTo>
                  <a:lnTo>
                    <a:pt x="283845" y="310883"/>
                  </a:lnTo>
                  <a:lnTo>
                    <a:pt x="278749" y="301740"/>
                  </a:lnTo>
                  <a:lnTo>
                    <a:pt x="275272" y="287478"/>
                  </a:lnTo>
                  <a:lnTo>
                    <a:pt x="272843" y="266533"/>
                  </a:lnTo>
                  <a:lnTo>
                    <a:pt x="270891" y="237337"/>
                  </a:lnTo>
                  <a:lnTo>
                    <a:pt x="266074" y="207738"/>
                  </a:lnTo>
                  <a:lnTo>
                    <a:pt x="257637" y="189420"/>
                  </a:lnTo>
                  <a:close/>
                </a:path>
                <a:path w="505459" h="649604">
                  <a:moveTo>
                    <a:pt x="268150" y="53098"/>
                  </a:moveTo>
                  <a:lnTo>
                    <a:pt x="159385" y="53098"/>
                  </a:lnTo>
                  <a:lnTo>
                    <a:pt x="181246" y="56024"/>
                  </a:lnTo>
                  <a:lnTo>
                    <a:pt x="195786" y="64496"/>
                  </a:lnTo>
                  <a:lnTo>
                    <a:pt x="203872" y="78055"/>
                  </a:lnTo>
                  <a:lnTo>
                    <a:pt x="206375" y="96240"/>
                  </a:lnTo>
                  <a:lnTo>
                    <a:pt x="203979" y="114628"/>
                  </a:lnTo>
                  <a:lnTo>
                    <a:pt x="196072" y="128631"/>
                  </a:lnTo>
                  <a:lnTo>
                    <a:pt x="181568" y="137549"/>
                  </a:lnTo>
                  <a:lnTo>
                    <a:pt x="159385" y="140677"/>
                  </a:lnTo>
                  <a:lnTo>
                    <a:pt x="258063" y="140677"/>
                  </a:lnTo>
                  <a:lnTo>
                    <a:pt x="270021" y="118440"/>
                  </a:lnTo>
                  <a:lnTo>
                    <a:pt x="274827" y="85813"/>
                  </a:lnTo>
                  <a:lnTo>
                    <a:pt x="268150" y="53098"/>
                  </a:lnTo>
                  <a:close/>
                </a:path>
                <a:path w="505459" h="649604">
                  <a:moveTo>
                    <a:pt x="384683" y="0"/>
                  </a:moveTo>
                  <a:lnTo>
                    <a:pt x="316229" y="0"/>
                  </a:lnTo>
                  <a:lnTo>
                    <a:pt x="316229" y="310883"/>
                  </a:lnTo>
                  <a:lnTo>
                    <a:pt x="384683" y="310883"/>
                  </a:lnTo>
                  <a:lnTo>
                    <a:pt x="384683" y="0"/>
                  </a:lnTo>
                  <a:close/>
                </a:path>
                <a:path w="505459" h="649604">
                  <a:moveTo>
                    <a:pt x="66294" y="538937"/>
                  </a:moveTo>
                  <a:lnTo>
                    <a:pt x="0" y="538937"/>
                  </a:lnTo>
                  <a:lnTo>
                    <a:pt x="9786" y="587818"/>
                  </a:lnTo>
                  <a:lnTo>
                    <a:pt x="38671" y="622190"/>
                  </a:lnTo>
                  <a:lnTo>
                    <a:pt x="81367" y="642491"/>
                  </a:lnTo>
                  <a:lnTo>
                    <a:pt x="132588" y="649160"/>
                  </a:lnTo>
                  <a:lnTo>
                    <a:pt x="185598" y="642519"/>
                  </a:lnTo>
                  <a:lnTo>
                    <a:pt x="226441" y="623181"/>
                  </a:lnTo>
                  <a:lnTo>
                    <a:pt x="248959" y="596468"/>
                  </a:lnTo>
                  <a:lnTo>
                    <a:pt x="135127" y="596468"/>
                  </a:lnTo>
                  <a:lnTo>
                    <a:pt x="107227" y="592818"/>
                  </a:lnTo>
                  <a:lnTo>
                    <a:pt x="85471" y="581942"/>
                  </a:lnTo>
                  <a:lnTo>
                    <a:pt x="71334" y="563946"/>
                  </a:lnTo>
                  <a:lnTo>
                    <a:pt x="66294" y="538937"/>
                  </a:lnTo>
                  <a:close/>
                </a:path>
                <a:path w="505459" h="649604">
                  <a:moveTo>
                    <a:pt x="126873" y="323900"/>
                  </a:moveTo>
                  <a:lnTo>
                    <a:pt x="82442" y="330170"/>
                  </a:lnTo>
                  <a:lnTo>
                    <a:pt x="45370" y="348451"/>
                  </a:lnTo>
                  <a:lnTo>
                    <a:pt x="19966" y="377955"/>
                  </a:lnTo>
                  <a:lnTo>
                    <a:pt x="10541" y="417893"/>
                  </a:lnTo>
                  <a:lnTo>
                    <a:pt x="16883" y="450612"/>
                  </a:lnTo>
                  <a:lnTo>
                    <a:pt x="35083" y="475389"/>
                  </a:lnTo>
                  <a:lnTo>
                    <a:pt x="63904" y="493485"/>
                  </a:lnTo>
                  <a:lnTo>
                    <a:pt x="102108" y="506158"/>
                  </a:lnTo>
                  <a:lnTo>
                    <a:pt x="138684" y="515429"/>
                  </a:lnTo>
                  <a:lnTo>
                    <a:pt x="162990" y="522708"/>
                  </a:lnTo>
                  <a:lnTo>
                    <a:pt x="180927" y="531569"/>
                  </a:lnTo>
                  <a:lnTo>
                    <a:pt x="192029" y="542924"/>
                  </a:lnTo>
                  <a:lnTo>
                    <a:pt x="195834" y="557682"/>
                  </a:lnTo>
                  <a:lnTo>
                    <a:pt x="191135" y="574956"/>
                  </a:lnTo>
                  <a:lnTo>
                    <a:pt x="178244" y="587043"/>
                  </a:lnTo>
                  <a:lnTo>
                    <a:pt x="158972" y="594145"/>
                  </a:lnTo>
                  <a:lnTo>
                    <a:pt x="135127" y="596468"/>
                  </a:lnTo>
                  <a:lnTo>
                    <a:pt x="248959" y="596468"/>
                  </a:lnTo>
                  <a:lnTo>
                    <a:pt x="252710" y="592019"/>
                  </a:lnTo>
                  <a:lnTo>
                    <a:pt x="262000" y="549909"/>
                  </a:lnTo>
                  <a:lnTo>
                    <a:pt x="256865" y="518624"/>
                  </a:lnTo>
                  <a:lnTo>
                    <a:pt x="240252" y="492991"/>
                  </a:lnTo>
                  <a:lnTo>
                    <a:pt x="210351" y="472764"/>
                  </a:lnTo>
                  <a:lnTo>
                    <a:pt x="165353" y="457695"/>
                  </a:lnTo>
                  <a:lnTo>
                    <a:pt x="135000" y="450468"/>
                  </a:lnTo>
                  <a:lnTo>
                    <a:pt x="109071" y="443783"/>
                  </a:lnTo>
                  <a:lnTo>
                    <a:pt x="90820" y="436359"/>
                  </a:lnTo>
                  <a:lnTo>
                    <a:pt x="80119" y="426430"/>
                  </a:lnTo>
                  <a:lnTo>
                    <a:pt x="76835" y="412229"/>
                  </a:lnTo>
                  <a:lnTo>
                    <a:pt x="80928" y="396270"/>
                  </a:lnTo>
                  <a:lnTo>
                    <a:pt x="91678" y="385344"/>
                  </a:lnTo>
                  <a:lnTo>
                    <a:pt x="106785" y="379069"/>
                  </a:lnTo>
                  <a:lnTo>
                    <a:pt x="123951" y="377062"/>
                  </a:lnTo>
                  <a:lnTo>
                    <a:pt x="240066" y="377062"/>
                  </a:lnTo>
                  <a:lnTo>
                    <a:pt x="215138" y="347926"/>
                  </a:lnTo>
                  <a:lnTo>
                    <a:pt x="175506" y="329779"/>
                  </a:lnTo>
                  <a:lnTo>
                    <a:pt x="126873" y="323900"/>
                  </a:lnTo>
                  <a:close/>
                </a:path>
                <a:path w="505459" h="649604">
                  <a:moveTo>
                    <a:pt x="240066" y="377062"/>
                  </a:moveTo>
                  <a:lnTo>
                    <a:pt x="123951" y="377062"/>
                  </a:lnTo>
                  <a:lnTo>
                    <a:pt x="140805" y="378037"/>
                  </a:lnTo>
                  <a:lnTo>
                    <a:pt x="160480" y="383579"/>
                  </a:lnTo>
                  <a:lnTo>
                    <a:pt x="177226" y="397620"/>
                  </a:lnTo>
                  <a:lnTo>
                    <a:pt x="185293" y="424091"/>
                  </a:lnTo>
                  <a:lnTo>
                    <a:pt x="251587" y="424091"/>
                  </a:lnTo>
                  <a:lnTo>
                    <a:pt x="241815" y="379107"/>
                  </a:lnTo>
                  <a:lnTo>
                    <a:pt x="240066" y="377062"/>
                  </a:lnTo>
                  <a:close/>
                </a:path>
              </a:pathLst>
            </a:custGeom>
            <a:solidFill>
              <a:srgbClr val="040505"/>
            </a:solidFill>
          </p:spPr>
          <p:txBody>
            <a:bodyPr wrap="square" lIns="0" tIns="0" rIns="0" bIns="0" rtlCol="0"/>
            <a:lstStyle/>
            <a:p>
              <a:endParaRPr/>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5215128" y="1822704"/>
              <a:ext cx="6976872" cy="4529328"/>
            </a:xfrm>
            <a:prstGeom prst="rect">
              <a:avLst/>
            </a:prstGeom>
          </p:spPr>
        </p:pic>
      </p:grpSp>
      <p:sp>
        <p:nvSpPr>
          <p:cNvPr id="5" name="object 5"/>
          <p:cNvSpPr txBox="1">
            <a:spLocks noGrp="1"/>
          </p:cNvSpPr>
          <p:nvPr>
            <p:ph type="title"/>
          </p:nvPr>
        </p:nvSpPr>
        <p:spPr>
          <a:xfrm>
            <a:off x="1486916" y="995552"/>
            <a:ext cx="5812155" cy="671195"/>
          </a:xfrm>
          <a:prstGeom prst="rect">
            <a:avLst/>
          </a:prstGeom>
        </p:spPr>
        <p:txBody>
          <a:bodyPr vert="horz" wrap="square" lIns="0" tIns="17145" rIns="0" bIns="0" rtlCol="0">
            <a:spAutoFit/>
          </a:bodyPr>
          <a:lstStyle/>
          <a:p>
            <a:pPr marL="12700">
              <a:lnSpc>
                <a:spcPct val="100000"/>
              </a:lnSpc>
              <a:spcBef>
                <a:spcPts val="135"/>
              </a:spcBef>
            </a:pPr>
            <a:r>
              <a:rPr spc="-20" dirty="0"/>
              <a:t>En</a:t>
            </a:r>
            <a:r>
              <a:rPr spc="-175" dirty="0"/>
              <a:t> </a:t>
            </a:r>
            <a:r>
              <a:rPr spc="175" dirty="0"/>
              <a:t>del</a:t>
            </a:r>
            <a:r>
              <a:rPr spc="-140" dirty="0"/>
              <a:t> </a:t>
            </a:r>
            <a:r>
              <a:rPr spc="370" dirty="0"/>
              <a:t>av</a:t>
            </a:r>
            <a:r>
              <a:rPr spc="-140" dirty="0"/>
              <a:t> </a:t>
            </a:r>
            <a:r>
              <a:rPr spc="-265" dirty="0"/>
              <a:t>BETCRET</a:t>
            </a:r>
            <a:r>
              <a:rPr spc="-130" dirty="0"/>
              <a:t> </a:t>
            </a:r>
            <a:r>
              <a:rPr spc="90" dirty="0"/>
              <a:t>3.0</a:t>
            </a:r>
          </a:p>
        </p:txBody>
      </p:sp>
      <p:sp>
        <p:nvSpPr>
          <p:cNvPr id="6" name="object 6"/>
          <p:cNvSpPr txBox="1"/>
          <p:nvPr/>
        </p:nvSpPr>
        <p:spPr>
          <a:xfrm>
            <a:off x="1506092" y="2468956"/>
            <a:ext cx="3848735" cy="1854835"/>
          </a:xfrm>
          <a:prstGeom prst="rect">
            <a:avLst/>
          </a:prstGeom>
        </p:spPr>
        <p:txBody>
          <a:bodyPr vert="horz" wrap="square" lIns="0" tIns="12065" rIns="0" bIns="0" rtlCol="0">
            <a:spAutoFit/>
          </a:bodyPr>
          <a:lstStyle/>
          <a:p>
            <a:pPr marL="12700" marR="510540">
              <a:lnSpc>
                <a:spcPct val="100000"/>
              </a:lnSpc>
              <a:spcBef>
                <a:spcPts val="95"/>
              </a:spcBef>
            </a:pPr>
            <a:r>
              <a:rPr sz="4000" b="1" spc="80" dirty="0">
                <a:latin typeface="Gill Sans MT"/>
                <a:cs typeface="Gill Sans MT"/>
              </a:rPr>
              <a:t>Betongforum </a:t>
            </a:r>
            <a:r>
              <a:rPr sz="4000" b="1" spc="55" dirty="0">
                <a:latin typeface="Gill Sans MT"/>
                <a:cs typeface="Gill Sans MT"/>
              </a:rPr>
              <a:t>eller</a:t>
            </a:r>
            <a:endParaRPr sz="4000">
              <a:latin typeface="Gill Sans MT"/>
              <a:cs typeface="Gill Sans MT"/>
            </a:endParaRPr>
          </a:p>
          <a:p>
            <a:pPr marL="12700">
              <a:lnSpc>
                <a:spcPct val="100000"/>
              </a:lnSpc>
              <a:spcBef>
                <a:spcPts val="5"/>
              </a:spcBef>
            </a:pPr>
            <a:r>
              <a:rPr sz="4000" b="1" spc="80" dirty="0">
                <a:latin typeface="Gill Sans MT"/>
                <a:cs typeface="Gill Sans MT"/>
              </a:rPr>
              <a:t>Advisory</a:t>
            </a:r>
            <a:r>
              <a:rPr sz="4000" b="1" spc="-70" dirty="0">
                <a:latin typeface="Gill Sans MT"/>
                <a:cs typeface="Gill Sans MT"/>
              </a:rPr>
              <a:t> </a:t>
            </a:r>
            <a:r>
              <a:rPr sz="4000" b="1" spc="55" dirty="0">
                <a:latin typeface="Gill Sans MT"/>
                <a:cs typeface="Gill Sans MT"/>
              </a:rPr>
              <a:t>Board</a:t>
            </a:r>
            <a:endParaRPr sz="4000">
              <a:latin typeface="Gill Sans MT"/>
              <a:cs typeface="Gill Sans M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2031" y="5954267"/>
            <a:ext cx="505459" cy="649605"/>
          </a:xfrm>
          <a:custGeom>
            <a:avLst/>
            <a:gdLst/>
            <a:ahLst/>
            <a:cxnLst/>
            <a:rect l="l" t="t" r="r" b="b"/>
            <a:pathLst>
              <a:path w="505459" h="649604">
                <a:moveTo>
                  <a:pt x="505333" y="331330"/>
                </a:moveTo>
                <a:lnTo>
                  <a:pt x="284352" y="331330"/>
                </a:lnTo>
                <a:lnTo>
                  <a:pt x="284352" y="642200"/>
                </a:lnTo>
                <a:lnTo>
                  <a:pt x="505333" y="642200"/>
                </a:lnTo>
                <a:lnTo>
                  <a:pt x="505333" y="584682"/>
                </a:lnTo>
                <a:lnTo>
                  <a:pt x="352806" y="584682"/>
                </a:lnTo>
                <a:lnTo>
                  <a:pt x="352806" y="508469"/>
                </a:lnTo>
                <a:lnTo>
                  <a:pt x="496189" y="508469"/>
                </a:lnTo>
                <a:lnTo>
                  <a:pt x="496189" y="455371"/>
                </a:lnTo>
                <a:lnTo>
                  <a:pt x="352806" y="455371"/>
                </a:lnTo>
                <a:lnTo>
                  <a:pt x="352806" y="388721"/>
                </a:lnTo>
                <a:lnTo>
                  <a:pt x="505333" y="388721"/>
                </a:lnTo>
                <a:lnTo>
                  <a:pt x="505333" y="331330"/>
                </a:lnTo>
                <a:close/>
              </a:path>
              <a:path w="505459" h="649604">
                <a:moveTo>
                  <a:pt x="505333" y="230720"/>
                </a:moveTo>
                <a:lnTo>
                  <a:pt x="425069" y="230720"/>
                </a:lnTo>
                <a:lnTo>
                  <a:pt x="425069" y="310883"/>
                </a:lnTo>
                <a:lnTo>
                  <a:pt x="505333" y="310883"/>
                </a:lnTo>
                <a:lnTo>
                  <a:pt x="505333" y="230720"/>
                </a:lnTo>
                <a:close/>
              </a:path>
              <a:path w="505459" h="649604">
                <a:moveTo>
                  <a:pt x="183642" y="0"/>
                </a:moveTo>
                <a:lnTo>
                  <a:pt x="15875" y="0"/>
                </a:lnTo>
                <a:lnTo>
                  <a:pt x="15875" y="310883"/>
                </a:lnTo>
                <a:lnTo>
                  <a:pt x="84327" y="310883"/>
                </a:lnTo>
                <a:lnTo>
                  <a:pt x="84327" y="189420"/>
                </a:lnTo>
                <a:lnTo>
                  <a:pt x="257637" y="189420"/>
                </a:lnTo>
                <a:lnTo>
                  <a:pt x="256174" y="186245"/>
                </a:lnTo>
                <a:lnTo>
                  <a:pt x="242298" y="172115"/>
                </a:lnTo>
                <a:lnTo>
                  <a:pt x="225551" y="164604"/>
                </a:lnTo>
                <a:lnTo>
                  <a:pt x="225551" y="163715"/>
                </a:lnTo>
                <a:lnTo>
                  <a:pt x="241931" y="155399"/>
                </a:lnTo>
                <a:lnTo>
                  <a:pt x="257905" y="140971"/>
                </a:lnTo>
                <a:lnTo>
                  <a:pt x="258063" y="140677"/>
                </a:lnTo>
                <a:lnTo>
                  <a:pt x="84327" y="140677"/>
                </a:lnTo>
                <a:lnTo>
                  <a:pt x="84327" y="53098"/>
                </a:lnTo>
                <a:lnTo>
                  <a:pt x="268150" y="53098"/>
                </a:lnTo>
                <a:lnTo>
                  <a:pt x="267384" y="49345"/>
                </a:lnTo>
                <a:lnTo>
                  <a:pt x="247380" y="22409"/>
                </a:lnTo>
                <a:lnTo>
                  <a:pt x="218303" y="5721"/>
                </a:lnTo>
                <a:lnTo>
                  <a:pt x="183642" y="0"/>
                </a:lnTo>
                <a:close/>
              </a:path>
              <a:path w="505459" h="649604">
                <a:moveTo>
                  <a:pt x="257637" y="189420"/>
                </a:moveTo>
                <a:lnTo>
                  <a:pt x="152781" y="189420"/>
                </a:lnTo>
                <a:lnTo>
                  <a:pt x="178825" y="194132"/>
                </a:lnTo>
                <a:lnTo>
                  <a:pt x="194071" y="205905"/>
                </a:lnTo>
                <a:lnTo>
                  <a:pt x="205837" y="245889"/>
                </a:lnTo>
                <a:lnTo>
                  <a:pt x="208534" y="275704"/>
                </a:lnTo>
                <a:lnTo>
                  <a:pt x="209466" y="285551"/>
                </a:lnTo>
                <a:lnTo>
                  <a:pt x="210947" y="294722"/>
                </a:lnTo>
                <a:lnTo>
                  <a:pt x="212998" y="303179"/>
                </a:lnTo>
                <a:lnTo>
                  <a:pt x="215646" y="310883"/>
                </a:lnTo>
                <a:lnTo>
                  <a:pt x="283845" y="310883"/>
                </a:lnTo>
                <a:lnTo>
                  <a:pt x="278749" y="301740"/>
                </a:lnTo>
                <a:lnTo>
                  <a:pt x="275272" y="287478"/>
                </a:lnTo>
                <a:lnTo>
                  <a:pt x="272843" y="266533"/>
                </a:lnTo>
                <a:lnTo>
                  <a:pt x="270891" y="237337"/>
                </a:lnTo>
                <a:lnTo>
                  <a:pt x="266074" y="207738"/>
                </a:lnTo>
                <a:lnTo>
                  <a:pt x="257637" y="189420"/>
                </a:lnTo>
                <a:close/>
              </a:path>
              <a:path w="505459" h="649604">
                <a:moveTo>
                  <a:pt x="268150" y="53098"/>
                </a:moveTo>
                <a:lnTo>
                  <a:pt x="159385" y="53098"/>
                </a:lnTo>
                <a:lnTo>
                  <a:pt x="181246" y="56024"/>
                </a:lnTo>
                <a:lnTo>
                  <a:pt x="195786" y="64496"/>
                </a:lnTo>
                <a:lnTo>
                  <a:pt x="203872" y="78055"/>
                </a:lnTo>
                <a:lnTo>
                  <a:pt x="206375" y="96240"/>
                </a:lnTo>
                <a:lnTo>
                  <a:pt x="203979" y="114628"/>
                </a:lnTo>
                <a:lnTo>
                  <a:pt x="196072" y="128631"/>
                </a:lnTo>
                <a:lnTo>
                  <a:pt x="181568" y="137549"/>
                </a:lnTo>
                <a:lnTo>
                  <a:pt x="159385" y="140677"/>
                </a:lnTo>
                <a:lnTo>
                  <a:pt x="258063" y="140677"/>
                </a:lnTo>
                <a:lnTo>
                  <a:pt x="270021" y="118440"/>
                </a:lnTo>
                <a:lnTo>
                  <a:pt x="274827" y="85813"/>
                </a:lnTo>
                <a:lnTo>
                  <a:pt x="268150" y="53098"/>
                </a:lnTo>
                <a:close/>
              </a:path>
              <a:path w="505459" h="649604">
                <a:moveTo>
                  <a:pt x="384683" y="0"/>
                </a:moveTo>
                <a:lnTo>
                  <a:pt x="316229" y="0"/>
                </a:lnTo>
                <a:lnTo>
                  <a:pt x="316229" y="310883"/>
                </a:lnTo>
                <a:lnTo>
                  <a:pt x="384683" y="310883"/>
                </a:lnTo>
                <a:lnTo>
                  <a:pt x="384683" y="0"/>
                </a:lnTo>
                <a:close/>
              </a:path>
              <a:path w="505459" h="649604">
                <a:moveTo>
                  <a:pt x="66294" y="538937"/>
                </a:moveTo>
                <a:lnTo>
                  <a:pt x="0" y="538937"/>
                </a:lnTo>
                <a:lnTo>
                  <a:pt x="9786" y="587818"/>
                </a:lnTo>
                <a:lnTo>
                  <a:pt x="38671" y="622190"/>
                </a:lnTo>
                <a:lnTo>
                  <a:pt x="81367" y="642491"/>
                </a:lnTo>
                <a:lnTo>
                  <a:pt x="132588" y="649160"/>
                </a:lnTo>
                <a:lnTo>
                  <a:pt x="185598" y="642519"/>
                </a:lnTo>
                <a:lnTo>
                  <a:pt x="226441" y="623181"/>
                </a:lnTo>
                <a:lnTo>
                  <a:pt x="248959" y="596468"/>
                </a:lnTo>
                <a:lnTo>
                  <a:pt x="135127" y="596468"/>
                </a:lnTo>
                <a:lnTo>
                  <a:pt x="107227" y="592818"/>
                </a:lnTo>
                <a:lnTo>
                  <a:pt x="85471" y="581942"/>
                </a:lnTo>
                <a:lnTo>
                  <a:pt x="71334" y="563946"/>
                </a:lnTo>
                <a:lnTo>
                  <a:pt x="66294" y="538937"/>
                </a:lnTo>
                <a:close/>
              </a:path>
              <a:path w="505459" h="649604">
                <a:moveTo>
                  <a:pt x="126873" y="323900"/>
                </a:moveTo>
                <a:lnTo>
                  <a:pt x="82442" y="330170"/>
                </a:lnTo>
                <a:lnTo>
                  <a:pt x="45370" y="348451"/>
                </a:lnTo>
                <a:lnTo>
                  <a:pt x="19966" y="377955"/>
                </a:lnTo>
                <a:lnTo>
                  <a:pt x="10541" y="417893"/>
                </a:lnTo>
                <a:lnTo>
                  <a:pt x="16883" y="450612"/>
                </a:lnTo>
                <a:lnTo>
                  <a:pt x="35083" y="475389"/>
                </a:lnTo>
                <a:lnTo>
                  <a:pt x="63904" y="493485"/>
                </a:lnTo>
                <a:lnTo>
                  <a:pt x="102108" y="506158"/>
                </a:lnTo>
                <a:lnTo>
                  <a:pt x="138684" y="515429"/>
                </a:lnTo>
                <a:lnTo>
                  <a:pt x="162990" y="522708"/>
                </a:lnTo>
                <a:lnTo>
                  <a:pt x="180927" y="531569"/>
                </a:lnTo>
                <a:lnTo>
                  <a:pt x="192029" y="542924"/>
                </a:lnTo>
                <a:lnTo>
                  <a:pt x="195834" y="557682"/>
                </a:lnTo>
                <a:lnTo>
                  <a:pt x="191135" y="574956"/>
                </a:lnTo>
                <a:lnTo>
                  <a:pt x="178244" y="587043"/>
                </a:lnTo>
                <a:lnTo>
                  <a:pt x="158972" y="594145"/>
                </a:lnTo>
                <a:lnTo>
                  <a:pt x="135127" y="596468"/>
                </a:lnTo>
                <a:lnTo>
                  <a:pt x="248959" y="596468"/>
                </a:lnTo>
                <a:lnTo>
                  <a:pt x="252710" y="592019"/>
                </a:lnTo>
                <a:lnTo>
                  <a:pt x="262000" y="549909"/>
                </a:lnTo>
                <a:lnTo>
                  <a:pt x="256865" y="518624"/>
                </a:lnTo>
                <a:lnTo>
                  <a:pt x="240252" y="492991"/>
                </a:lnTo>
                <a:lnTo>
                  <a:pt x="210351" y="472764"/>
                </a:lnTo>
                <a:lnTo>
                  <a:pt x="165353" y="457695"/>
                </a:lnTo>
                <a:lnTo>
                  <a:pt x="135000" y="450468"/>
                </a:lnTo>
                <a:lnTo>
                  <a:pt x="109071" y="443783"/>
                </a:lnTo>
                <a:lnTo>
                  <a:pt x="90820" y="436359"/>
                </a:lnTo>
                <a:lnTo>
                  <a:pt x="80119" y="426430"/>
                </a:lnTo>
                <a:lnTo>
                  <a:pt x="76835" y="412229"/>
                </a:lnTo>
                <a:lnTo>
                  <a:pt x="80928" y="396270"/>
                </a:lnTo>
                <a:lnTo>
                  <a:pt x="91678" y="385344"/>
                </a:lnTo>
                <a:lnTo>
                  <a:pt x="106785" y="379069"/>
                </a:lnTo>
                <a:lnTo>
                  <a:pt x="123951" y="377062"/>
                </a:lnTo>
                <a:lnTo>
                  <a:pt x="240066" y="377062"/>
                </a:lnTo>
                <a:lnTo>
                  <a:pt x="215138" y="347926"/>
                </a:lnTo>
                <a:lnTo>
                  <a:pt x="175506" y="329779"/>
                </a:lnTo>
                <a:lnTo>
                  <a:pt x="126873" y="323900"/>
                </a:lnTo>
                <a:close/>
              </a:path>
              <a:path w="505459" h="649604">
                <a:moveTo>
                  <a:pt x="240066" y="377062"/>
                </a:moveTo>
                <a:lnTo>
                  <a:pt x="123951" y="377062"/>
                </a:lnTo>
                <a:lnTo>
                  <a:pt x="140805" y="378037"/>
                </a:lnTo>
                <a:lnTo>
                  <a:pt x="160480" y="383579"/>
                </a:lnTo>
                <a:lnTo>
                  <a:pt x="177226" y="397620"/>
                </a:lnTo>
                <a:lnTo>
                  <a:pt x="185293" y="424091"/>
                </a:lnTo>
                <a:lnTo>
                  <a:pt x="251587" y="424091"/>
                </a:lnTo>
                <a:lnTo>
                  <a:pt x="241815" y="379107"/>
                </a:lnTo>
                <a:lnTo>
                  <a:pt x="240066" y="377062"/>
                </a:lnTo>
                <a:close/>
              </a:path>
            </a:pathLst>
          </a:custGeom>
          <a:solidFill>
            <a:srgbClr val="040505"/>
          </a:solidFill>
        </p:spPr>
        <p:txBody>
          <a:bodyPr wrap="square" lIns="0" tIns="0" rIns="0" bIns="0" rtlCol="0"/>
          <a:lstStyle/>
          <a:p>
            <a:endParaRPr/>
          </a:p>
        </p:txBody>
      </p:sp>
      <p:sp>
        <p:nvSpPr>
          <p:cNvPr id="3" name="object 3"/>
          <p:cNvSpPr txBox="1">
            <a:spLocks noGrp="1"/>
          </p:cNvSpPr>
          <p:nvPr>
            <p:ph type="title"/>
          </p:nvPr>
        </p:nvSpPr>
        <p:spPr>
          <a:xfrm>
            <a:off x="747765" y="483378"/>
            <a:ext cx="9371646" cy="1121588"/>
          </a:xfrm>
          <a:prstGeom prst="rect">
            <a:avLst/>
          </a:prstGeom>
        </p:spPr>
        <p:txBody>
          <a:bodyPr vert="horz" wrap="square" lIns="0" tIns="768172" rIns="0" bIns="0" rtlCol="0">
            <a:spAutoFit/>
          </a:bodyPr>
          <a:lstStyle/>
          <a:p>
            <a:pPr marL="912494">
              <a:lnSpc>
                <a:spcPct val="100000"/>
              </a:lnSpc>
              <a:spcBef>
                <a:spcPts val="135"/>
              </a:spcBef>
            </a:pPr>
            <a:r>
              <a:rPr spc="235" dirty="0"/>
              <a:t>Syfte</a:t>
            </a:r>
          </a:p>
        </p:txBody>
      </p:sp>
      <p:grpSp>
        <p:nvGrpSpPr>
          <p:cNvPr id="4" name="object 4"/>
          <p:cNvGrpSpPr/>
          <p:nvPr/>
        </p:nvGrpSpPr>
        <p:grpSpPr>
          <a:xfrm>
            <a:off x="1427988" y="2476918"/>
            <a:ext cx="6117590" cy="4572000"/>
            <a:chOff x="1427988" y="2286000"/>
            <a:chExt cx="6117590" cy="4572000"/>
          </a:xfrm>
        </p:grpSpPr>
        <p:pic>
          <p:nvPicPr>
            <p:cNvPr id="5" name="object 5"/>
            <p:cNvPicPr/>
            <p:nvPr/>
          </p:nvPicPr>
          <p:blipFill>
            <a:blip r:embed="rId2" cstate="email">
              <a:extLst>
                <a:ext uri="{28A0092B-C50C-407E-A947-70E740481C1C}">
                  <a14:useLocalDpi xmlns:a14="http://schemas.microsoft.com/office/drawing/2010/main"/>
                </a:ext>
              </a:extLst>
            </a:blip>
            <a:stretch>
              <a:fillRect/>
            </a:stretch>
          </p:blipFill>
          <p:spPr>
            <a:xfrm>
              <a:off x="1427988" y="2286000"/>
              <a:ext cx="4710684" cy="2651760"/>
            </a:xfrm>
            <a:prstGeom prst="rect">
              <a:avLst/>
            </a:prstGeom>
          </p:spPr>
        </p:pic>
        <p:pic>
          <p:nvPicPr>
            <p:cNvPr id="6" name="object 6"/>
            <p:cNvPicPr/>
            <p:nvPr/>
          </p:nvPicPr>
          <p:blipFill>
            <a:blip r:embed="rId3" cstate="email">
              <a:extLst>
                <a:ext uri="{28A0092B-C50C-407E-A947-70E740481C1C}">
                  <a14:useLocalDpi xmlns:a14="http://schemas.microsoft.com/office/drawing/2010/main"/>
                </a:ext>
              </a:extLst>
            </a:blip>
            <a:stretch>
              <a:fillRect/>
            </a:stretch>
          </p:blipFill>
          <p:spPr>
            <a:xfrm>
              <a:off x="2500884" y="3611878"/>
              <a:ext cx="5044440" cy="3246118"/>
            </a:xfrm>
            <a:prstGeom prst="rect">
              <a:avLst/>
            </a:prstGeom>
          </p:spPr>
        </p:pic>
      </p:grpSp>
      <p:sp>
        <p:nvSpPr>
          <p:cNvPr id="9" name="textruta 8">
            <a:extLst>
              <a:ext uri="{FF2B5EF4-FFF2-40B4-BE49-F238E27FC236}">
                <a16:creationId xmlns:a16="http://schemas.microsoft.com/office/drawing/2014/main" id="{19D0D454-8BC8-1E66-0F2D-A4BC134F8149}"/>
              </a:ext>
            </a:extLst>
          </p:cNvPr>
          <p:cNvSpPr txBox="1"/>
          <p:nvPr/>
        </p:nvSpPr>
        <p:spPr>
          <a:xfrm>
            <a:off x="1427987" y="1707636"/>
            <a:ext cx="6359485" cy="646331"/>
          </a:xfrm>
          <a:prstGeom prst="rect">
            <a:avLst/>
          </a:prstGeom>
          <a:noFill/>
        </p:spPr>
        <p:txBody>
          <a:bodyPr wrap="square">
            <a:spAutoFit/>
          </a:bodyPr>
          <a:lstStyle/>
          <a:p>
            <a:pPr marL="12700" marR="1116965">
              <a:lnSpc>
                <a:spcPct val="100000"/>
              </a:lnSpc>
              <a:spcBef>
                <a:spcPts val="100"/>
              </a:spcBef>
            </a:pPr>
            <a:r>
              <a:rPr lang="sv-SE" spc="-114" dirty="0"/>
              <a:t>Stötta,</a:t>
            </a:r>
            <a:r>
              <a:rPr lang="sv-SE" spc="-135" dirty="0"/>
              <a:t> </a:t>
            </a:r>
            <a:r>
              <a:rPr lang="sv-SE" spc="-110" dirty="0"/>
              <a:t>informera</a:t>
            </a:r>
            <a:r>
              <a:rPr lang="sv-SE" spc="-135" dirty="0"/>
              <a:t> </a:t>
            </a:r>
            <a:r>
              <a:rPr lang="sv-SE" spc="-114" dirty="0"/>
              <a:t>och</a:t>
            </a:r>
            <a:r>
              <a:rPr lang="sv-SE" spc="-130" dirty="0"/>
              <a:t> </a:t>
            </a:r>
            <a:r>
              <a:rPr lang="sv-SE" spc="-140" dirty="0"/>
              <a:t>guida</a:t>
            </a:r>
            <a:r>
              <a:rPr lang="sv-SE" spc="-150" dirty="0"/>
              <a:t> </a:t>
            </a:r>
            <a:r>
              <a:rPr lang="sv-SE" spc="-130" dirty="0"/>
              <a:t>byggherrarna</a:t>
            </a:r>
            <a:r>
              <a:rPr lang="sv-SE" spc="-135" dirty="0"/>
              <a:t> </a:t>
            </a:r>
            <a:r>
              <a:rPr lang="sv-SE" spc="-65" dirty="0"/>
              <a:t>i</a:t>
            </a:r>
            <a:r>
              <a:rPr lang="sv-SE" spc="-140" dirty="0"/>
              <a:t> </a:t>
            </a:r>
            <a:r>
              <a:rPr lang="sv-SE" spc="-130" dirty="0"/>
              <a:t>Masthuggskajen</a:t>
            </a:r>
            <a:r>
              <a:rPr lang="sv-SE" spc="-160" dirty="0"/>
              <a:t> </a:t>
            </a:r>
            <a:r>
              <a:rPr lang="sv-SE" spc="-150" dirty="0"/>
              <a:t>så</a:t>
            </a:r>
            <a:r>
              <a:rPr lang="sv-SE" spc="-140" dirty="0"/>
              <a:t> </a:t>
            </a:r>
            <a:r>
              <a:rPr lang="sv-SE" spc="-95" dirty="0"/>
              <a:t>att</a:t>
            </a:r>
            <a:r>
              <a:rPr lang="sv-SE" spc="-140" dirty="0"/>
              <a:t> </a:t>
            </a:r>
            <a:r>
              <a:rPr lang="sv-SE" spc="-120" dirty="0"/>
              <a:t>lägre</a:t>
            </a:r>
            <a:r>
              <a:rPr lang="sv-SE" spc="-145" dirty="0"/>
              <a:t> </a:t>
            </a:r>
            <a:r>
              <a:rPr lang="sv-SE" spc="-90" dirty="0"/>
              <a:t>klimatpåverkan </a:t>
            </a:r>
            <a:r>
              <a:rPr lang="sv-SE" spc="-105" dirty="0"/>
              <a:t>från</a:t>
            </a:r>
            <a:r>
              <a:rPr lang="sv-SE" spc="-150" dirty="0"/>
              <a:t> </a:t>
            </a:r>
            <a:r>
              <a:rPr lang="sv-SE" spc="-130" dirty="0"/>
              <a:t>betongen</a:t>
            </a:r>
            <a:r>
              <a:rPr lang="sv-SE" spc="-114" dirty="0"/>
              <a:t> </a:t>
            </a:r>
            <a:r>
              <a:rPr lang="sv-SE" spc="-10" dirty="0"/>
              <a:t>erhålls</a:t>
            </a:r>
          </a:p>
        </p:txBody>
      </p:sp>
      <p:sp>
        <p:nvSpPr>
          <p:cNvPr id="15" name="textruta 14">
            <a:extLst>
              <a:ext uri="{FF2B5EF4-FFF2-40B4-BE49-F238E27FC236}">
                <a16:creationId xmlns:a16="http://schemas.microsoft.com/office/drawing/2014/main" id="{17B8BEA7-DF0F-D49B-D305-1220E1B312B8}"/>
              </a:ext>
            </a:extLst>
          </p:cNvPr>
          <p:cNvSpPr txBox="1"/>
          <p:nvPr/>
        </p:nvSpPr>
        <p:spPr>
          <a:xfrm>
            <a:off x="6708950" y="2592130"/>
            <a:ext cx="5336031" cy="923330"/>
          </a:xfrm>
          <a:prstGeom prst="rect">
            <a:avLst/>
          </a:prstGeom>
          <a:noFill/>
        </p:spPr>
        <p:txBody>
          <a:bodyPr wrap="square">
            <a:spAutoFit/>
          </a:bodyPr>
          <a:lstStyle/>
          <a:p>
            <a:r>
              <a:rPr lang="sv-SE" sz="1800" b="0" i="0" u="none" strike="noStrike" baseline="0" dirty="0">
                <a:solidFill>
                  <a:srgbClr val="000000"/>
                </a:solidFill>
                <a:latin typeface="Lato" panose="020F0502020204030203" pitchFamily="34" charset="0"/>
              </a:rPr>
              <a:t>Hjälpen sker projektspecifikt mellan byggherrens utvalda personer och kompetens från deltagarna i BETCRET 3.0</a:t>
            </a:r>
            <a:endParaRPr lang="sv-SE"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426719"/>
            <a:ext cx="12192000" cy="6274435"/>
            <a:chOff x="0" y="426719"/>
            <a:chExt cx="12192000" cy="6274435"/>
          </a:xfrm>
        </p:grpSpPr>
        <p:sp>
          <p:nvSpPr>
            <p:cNvPr id="3" name="object 3"/>
            <p:cNvSpPr/>
            <p:nvPr/>
          </p:nvSpPr>
          <p:spPr>
            <a:xfrm>
              <a:off x="11432031" y="5954267"/>
              <a:ext cx="505459" cy="649605"/>
            </a:xfrm>
            <a:custGeom>
              <a:avLst/>
              <a:gdLst/>
              <a:ahLst/>
              <a:cxnLst/>
              <a:rect l="l" t="t" r="r" b="b"/>
              <a:pathLst>
                <a:path w="505459" h="649604">
                  <a:moveTo>
                    <a:pt x="505333" y="331330"/>
                  </a:moveTo>
                  <a:lnTo>
                    <a:pt x="284352" y="331330"/>
                  </a:lnTo>
                  <a:lnTo>
                    <a:pt x="284352" y="642200"/>
                  </a:lnTo>
                  <a:lnTo>
                    <a:pt x="505333" y="642200"/>
                  </a:lnTo>
                  <a:lnTo>
                    <a:pt x="505333" y="584682"/>
                  </a:lnTo>
                  <a:lnTo>
                    <a:pt x="352806" y="584682"/>
                  </a:lnTo>
                  <a:lnTo>
                    <a:pt x="352806" y="508469"/>
                  </a:lnTo>
                  <a:lnTo>
                    <a:pt x="496189" y="508469"/>
                  </a:lnTo>
                  <a:lnTo>
                    <a:pt x="496189" y="455371"/>
                  </a:lnTo>
                  <a:lnTo>
                    <a:pt x="352806" y="455371"/>
                  </a:lnTo>
                  <a:lnTo>
                    <a:pt x="352806" y="388721"/>
                  </a:lnTo>
                  <a:lnTo>
                    <a:pt x="505333" y="388721"/>
                  </a:lnTo>
                  <a:lnTo>
                    <a:pt x="505333" y="331330"/>
                  </a:lnTo>
                  <a:close/>
                </a:path>
                <a:path w="505459" h="649604">
                  <a:moveTo>
                    <a:pt x="505333" y="230720"/>
                  </a:moveTo>
                  <a:lnTo>
                    <a:pt x="425069" y="230720"/>
                  </a:lnTo>
                  <a:lnTo>
                    <a:pt x="425069" y="310883"/>
                  </a:lnTo>
                  <a:lnTo>
                    <a:pt x="505333" y="310883"/>
                  </a:lnTo>
                  <a:lnTo>
                    <a:pt x="505333" y="230720"/>
                  </a:lnTo>
                  <a:close/>
                </a:path>
                <a:path w="505459" h="649604">
                  <a:moveTo>
                    <a:pt x="183642" y="0"/>
                  </a:moveTo>
                  <a:lnTo>
                    <a:pt x="15875" y="0"/>
                  </a:lnTo>
                  <a:lnTo>
                    <a:pt x="15875" y="310883"/>
                  </a:lnTo>
                  <a:lnTo>
                    <a:pt x="84327" y="310883"/>
                  </a:lnTo>
                  <a:lnTo>
                    <a:pt x="84327" y="189420"/>
                  </a:lnTo>
                  <a:lnTo>
                    <a:pt x="257637" y="189420"/>
                  </a:lnTo>
                  <a:lnTo>
                    <a:pt x="256174" y="186245"/>
                  </a:lnTo>
                  <a:lnTo>
                    <a:pt x="242298" y="172115"/>
                  </a:lnTo>
                  <a:lnTo>
                    <a:pt x="225551" y="164604"/>
                  </a:lnTo>
                  <a:lnTo>
                    <a:pt x="225551" y="163715"/>
                  </a:lnTo>
                  <a:lnTo>
                    <a:pt x="241931" y="155399"/>
                  </a:lnTo>
                  <a:lnTo>
                    <a:pt x="257905" y="140971"/>
                  </a:lnTo>
                  <a:lnTo>
                    <a:pt x="258063" y="140677"/>
                  </a:lnTo>
                  <a:lnTo>
                    <a:pt x="84327" y="140677"/>
                  </a:lnTo>
                  <a:lnTo>
                    <a:pt x="84327" y="53098"/>
                  </a:lnTo>
                  <a:lnTo>
                    <a:pt x="268150" y="53098"/>
                  </a:lnTo>
                  <a:lnTo>
                    <a:pt x="267384" y="49345"/>
                  </a:lnTo>
                  <a:lnTo>
                    <a:pt x="247380" y="22409"/>
                  </a:lnTo>
                  <a:lnTo>
                    <a:pt x="218303" y="5721"/>
                  </a:lnTo>
                  <a:lnTo>
                    <a:pt x="183642" y="0"/>
                  </a:lnTo>
                  <a:close/>
                </a:path>
                <a:path w="505459" h="649604">
                  <a:moveTo>
                    <a:pt x="257637" y="189420"/>
                  </a:moveTo>
                  <a:lnTo>
                    <a:pt x="152781" y="189420"/>
                  </a:lnTo>
                  <a:lnTo>
                    <a:pt x="178825" y="194132"/>
                  </a:lnTo>
                  <a:lnTo>
                    <a:pt x="194071" y="205905"/>
                  </a:lnTo>
                  <a:lnTo>
                    <a:pt x="205837" y="245889"/>
                  </a:lnTo>
                  <a:lnTo>
                    <a:pt x="208534" y="275704"/>
                  </a:lnTo>
                  <a:lnTo>
                    <a:pt x="209466" y="285551"/>
                  </a:lnTo>
                  <a:lnTo>
                    <a:pt x="210947" y="294722"/>
                  </a:lnTo>
                  <a:lnTo>
                    <a:pt x="212998" y="303179"/>
                  </a:lnTo>
                  <a:lnTo>
                    <a:pt x="215646" y="310883"/>
                  </a:lnTo>
                  <a:lnTo>
                    <a:pt x="283845" y="310883"/>
                  </a:lnTo>
                  <a:lnTo>
                    <a:pt x="278749" y="301740"/>
                  </a:lnTo>
                  <a:lnTo>
                    <a:pt x="275272" y="287478"/>
                  </a:lnTo>
                  <a:lnTo>
                    <a:pt x="272843" y="266533"/>
                  </a:lnTo>
                  <a:lnTo>
                    <a:pt x="270891" y="237337"/>
                  </a:lnTo>
                  <a:lnTo>
                    <a:pt x="266074" y="207738"/>
                  </a:lnTo>
                  <a:lnTo>
                    <a:pt x="257637" y="189420"/>
                  </a:lnTo>
                  <a:close/>
                </a:path>
                <a:path w="505459" h="649604">
                  <a:moveTo>
                    <a:pt x="268150" y="53098"/>
                  </a:moveTo>
                  <a:lnTo>
                    <a:pt x="159385" y="53098"/>
                  </a:lnTo>
                  <a:lnTo>
                    <a:pt x="181246" y="56024"/>
                  </a:lnTo>
                  <a:lnTo>
                    <a:pt x="195786" y="64496"/>
                  </a:lnTo>
                  <a:lnTo>
                    <a:pt x="203872" y="78055"/>
                  </a:lnTo>
                  <a:lnTo>
                    <a:pt x="206375" y="96240"/>
                  </a:lnTo>
                  <a:lnTo>
                    <a:pt x="203979" y="114628"/>
                  </a:lnTo>
                  <a:lnTo>
                    <a:pt x="196072" y="128631"/>
                  </a:lnTo>
                  <a:lnTo>
                    <a:pt x="181568" y="137549"/>
                  </a:lnTo>
                  <a:lnTo>
                    <a:pt x="159385" y="140677"/>
                  </a:lnTo>
                  <a:lnTo>
                    <a:pt x="258063" y="140677"/>
                  </a:lnTo>
                  <a:lnTo>
                    <a:pt x="270021" y="118440"/>
                  </a:lnTo>
                  <a:lnTo>
                    <a:pt x="274827" y="85813"/>
                  </a:lnTo>
                  <a:lnTo>
                    <a:pt x="268150" y="53098"/>
                  </a:lnTo>
                  <a:close/>
                </a:path>
                <a:path w="505459" h="649604">
                  <a:moveTo>
                    <a:pt x="384683" y="0"/>
                  </a:moveTo>
                  <a:lnTo>
                    <a:pt x="316229" y="0"/>
                  </a:lnTo>
                  <a:lnTo>
                    <a:pt x="316229" y="310883"/>
                  </a:lnTo>
                  <a:lnTo>
                    <a:pt x="384683" y="310883"/>
                  </a:lnTo>
                  <a:lnTo>
                    <a:pt x="384683" y="0"/>
                  </a:lnTo>
                  <a:close/>
                </a:path>
                <a:path w="505459" h="649604">
                  <a:moveTo>
                    <a:pt x="66294" y="538937"/>
                  </a:moveTo>
                  <a:lnTo>
                    <a:pt x="0" y="538937"/>
                  </a:lnTo>
                  <a:lnTo>
                    <a:pt x="9786" y="587818"/>
                  </a:lnTo>
                  <a:lnTo>
                    <a:pt x="38671" y="622190"/>
                  </a:lnTo>
                  <a:lnTo>
                    <a:pt x="81367" y="642491"/>
                  </a:lnTo>
                  <a:lnTo>
                    <a:pt x="132588" y="649160"/>
                  </a:lnTo>
                  <a:lnTo>
                    <a:pt x="185598" y="642519"/>
                  </a:lnTo>
                  <a:lnTo>
                    <a:pt x="226441" y="623181"/>
                  </a:lnTo>
                  <a:lnTo>
                    <a:pt x="248959" y="596468"/>
                  </a:lnTo>
                  <a:lnTo>
                    <a:pt x="135127" y="596468"/>
                  </a:lnTo>
                  <a:lnTo>
                    <a:pt x="107227" y="592818"/>
                  </a:lnTo>
                  <a:lnTo>
                    <a:pt x="85471" y="581942"/>
                  </a:lnTo>
                  <a:lnTo>
                    <a:pt x="71334" y="563946"/>
                  </a:lnTo>
                  <a:lnTo>
                    <a:pt x="66294" y="538937"/>
                  </a:lnTo>
                  <a:close/>
                </a:path>
                <a:path w="505459" h="649604">
                  <a:moveTo>
                    <a:pt x="126873" y="323900"/>
                  </a:moveTo>
                  <a:lnTo>
                    <a:pt x="82442" y="330170"/>
                  </a:lnTo>
                  <a:lnTo>
                    <a:pt x="45370" y="348451"/>
                  </a:lnTo>
                  <a:lnTo>
                    <a:pt x="19966" y="377955"/>
                  </a:lnTo>
                  <a:lnTo>
                    <a:pt x="10541" y="417893"/>
                  </a:lnTo>
                  <a:lnTo>
                    <a:pt x="16883" y="450612"/>
                  </a:lnTo>
                  <a:lnTo>
                    <a:pt x="35083" y="475389"/>
                  </a:lnTo>
                  <a:lnTo>
                    <a:pt x="63904" y="493485"/>
                  </a:lnTo>
                  <a:lnTo>
                    <a:pt x="102108" y="506158"/>
                  </a:lnTo>
                  <a:lnTo>
                    <a:pt x="138684" y="515429"/>
                  </a:lnTo>
                  <a:lnTo>
                    <a:pt x="162990" y="522708"/>
                  </a:lnTo>
                  <a:lnTo>
                    <a:pt x="180927" y="531569"/>
                  </a:lnTo>
                  <a:lnTo>
                    <a:pt x="192029" y="542924"/>
                  </a:lnTo>
                  <a:lnTo>
                    <a:pt x="195834" y="557682"/>
                  </a:lnTo>
                  <a:lnTo>
                    <a:pt x="191135" y="574956"/>
                  </a:lnTo>
                  <a:lnTo>
                    <a:pt x="178244" y="587043"/>
                  </a:lnTo>
                  <a:lnTo>
                    <a:pt x="158972" y="594145"/>
                  </a:lnTo>
                  <a:lnTo>
                    <a:pt x="135127" y="596468"/>
                  </a:lnTo>
                  <a:lnTo>
                    <a:pt x="248959" y="596468"/>
                  </a:lnTo>
                  <a:lnTo>
                    <a:pt x="252710" y="592019"/>
                  </a:lnTo>
                  <a:lnTo>
                    <a:pt x="262000" y="549909"/>
                  </a:lnTo>
                  <a:lnTo>
                    <a:pt x="256865" y="518624"/>
                  </a:lnTo>
                  <a:lnTo>
                    <a:pt x="240252" y="492991"/>
                  </a:lnTo>
                  <a:lnTo>
                    <a:pt x="210351" y="472764"/>
                  </a:lnTo>
                  <a:lnTo>
                    <a:pt x="165353" y="457695"/>
                  </a:lnTo>
                  <a:lnTo>
                    <a:pt x="135000" y="450468"/>
                  </a:lnTo>
                  <a:lnTo>
                    <a:pt x="109071" y="443783"/>
                  </a:lnTo>
                  <a:lnTo>
                    <a:pt x="90820" y="436359"/>
                  </a:lnTo>
                  <a:lnTo>
                    <a:pt x="80119" y="426430"/>
                  </a:lnTo>
                  <a:lnTo>
                    <a:pt x="76835" y="412229"/>
                  </a:lnTo>
                  <a:lnTo>
                    <a:pt x="80928" y="396270"/>
                  </a:lnTo>
                  <a:lnTo>
                    <a:pt x="91678" y="385344"/>
                  </a:lnTo>
                  <a:lnTo>
                    <a:pt x="106785" y="379069"/>
                  </a:lnTo>
                  <a:lnTo>
                    <a:pt x="123951" y="377062"/>
                  </a:lnTo>
                  <a:lnTo>
                    <a:pt x="240066" y="377062"/>
                  </a:lnTo>
                  <a:lnTo>
                    <a:pt x="215138" y="347926"/>
                  </a:lnTo>
                  <a:lnTo>
                    <a:pt x="175506" y="329779"/>
                  </a:lnTo>
                  <a:lnTo>
                    <a:pt x="126873" y="323900"/>
                  </a:lnTo>
                  <a:close/>
                </a:path>
                <a:path w="505459" h="649604">
                  <a:moveTo>
                    <a:pt x="240066" y="377062"/>
                  </a:moveTo>
                  <a:lnTo>
                    <a:pt x="123951" y="377062"/>
                  </a:lnTo>
                  <a:lnTo>
                    <a:pt x="140805" y="378037"/>
                  </a:lnTo>
                  <a:lnTo>
                    <a:pt x="160480" y="383579"/>
                  </a:lnTo>
                  <a:lnTo>
                    <a:pt x="177226" y="397620"/>
                  </a:lnTo>
                  <a:lnTo>
                    <a:pt x="185293" y="424091"/>
                  </a:lnTo>
                  <a:lnTo>
                    <a:pt x="251587" y="424091"/>
                  </a:lnTo>
                  <a:lnTo>
                    <a:pt x="241815" y="379107"/>
                  </a:lnTo>
                  <a:lnTo>
                    <a:pt x="240066" y="377062"/>
                  </a:lnTo>
                  <a:close/>
                </a:path>
              </a:pathLst>
            </a:custGeom>
            <a:solidFill>
              <a:srgbClr val="040505"/>
            </a:solidFill>
          </p:spPr>
          <p:txBody>
            <a:bodyPr wrap="square" lIns="0" tIns="0" rIns="0" bIns="0" rtlCol="0"/>
            <a:lstStyle/>
            <a:p>
              <a:endParaRPr/>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0" y="426719"/>
              <a:ext cx="12191999" cy="6274308"/>
            </a:xfrm>
            <a:prstGeom prst="rect">
              <a:avLst/>
            </a:prstGeom>
          </p:spPr>
        </p:pic>
      </p:grpSp>
      <p:sp>
        <p:nvSpPr>
          <p:cNvPr id="5" name="object 5"/>
          <p:cNvSpPr txBox="1">
            <a:spLocks noGrp="1"/>
          </p:cNvSpPr>
          <p:nvPr>
            <p:ph type="title"/>
          </p:nvPr>
        </p:nvSpPr>
        <p:spPr>
          <a:prstGeom prst="rect">
            <a:avLst/>
          </a:prstGeom>
        </p:spPr>
        <p:txBody>
          <a:bodyPr vert="horz" wrap="square" lIns="0" tIns="734567" rIns="0" bIns="0" rtlCol="0">
            <a:spAutoFit/>
          </a:bodyPr>
          <a:lstStyle/>
          <a:p>
            <a:pPr marL="742315">
              <a:lnSpc>
                <a:spcPct val="100000"/>
              </a:lnSpc>
              <a:spcBef>
                <a:spcPts val="135"/>
              </a:spcBef>
            </a:pPr>
            <a:r>
              <a:rPr spc="85" dirty="0"/>
              <a:t>Önskemål</a:t>
            </a:r>
          </a:p>
        </p:txBody>
      </p:sp>
      <p:grpSp>
        <p:nvGrpSpPr>
          <p:cNvPr id="6" name="object 6"/>
          <p:cNvGrpSpPr/>
          <p:nvPr/>
        </p:nvGrpSpPr>
        <p:grpSpPr>
          <a:xfrm>
            <a:off x="1654619" y="650684"/>
            <a:ext cx="9386570" cy="5956300"/>
            <a:chOff x="1654619" y="650684"/>
            <a:chExt cx="9386570" cy="5956300"/>
          </a:xfrm>
        </p:grpSpPr>
        <p:sp>
          <p:nvSpPr>
            <p:cNvPr id="7" name="object 7"/>
            <p:cNvSpPr/>
            <p:nvPr/>
          </p:nvSpPr>
          <p:spPr>
            <a:xfrm>
              <a:off x="1659382" y="655447"/>
              <a:ext cx="9377045" cy="5946775"/>
            </a:xfrm>
            <a:custGeom>
              <a:avLst/>
              <a:gdLst/>
              <a:ahLst/>
              <a:cxnLst/>
              <a:rect l="l" t="t" r="r" b="b"/>
              <a:pathLst>
                <a:path w="9377045" h="5946775">
                  <a:moveTo>
                    <a:pt x="8396478" y="0"/>
                  </a:moveTo>
                  <a:lnTo>
                    <a:pt x="0" y="2194305"/>
                  </a:lnTo>
                  <a:lnTo>
                    <a:pt x="980567" y="5946254"/>
                  </a:lnTo>
                  <a:lnTo>
                    <a:pt x="9377045" y="3751960"/>
                  </a:lnTo>
                  <a:lnTo>
                    <a:pt x="8396478" y="0"/>
                  </a:lnTo>
                  <a:close/>
                </a:path>
              </a:pathLst>
            </a:custGeom>
            <a:solidFill>
              <a:srgbClr val="FFF7DD"/>
            </a:solidFill>
          </p:spPr>
          <p:txBody>
            <a:bodyPr wrap="square" lIns="0" tIns="0" rIns="0" bIns="0" rtlCol="0"/>
            <a:lstStyle/>
            <a:p>
              <a:endParaRPr/>
            </a:p>
          </p:txBody>
        </p:sp>
        <p:sp>
          <p:nvSpPr>
            <p:cNvPr id="8" name="object 8"/>
            <p:cNvSpPr/>
            <p:nvPr/>
          </p:nvSpPr>
          <p:spPr>
            <a:xfrm>
              <a:off x="1659382" y="655447"/>
              <a:ext cx="9377045" cy="5946775"/>
            </a:xfrm>
            <a:custGeom>
              <a:avLst/>
              <a:gdLst/>
              <a:ahLst/>
              <a:cxnLst/>
              <a:rect l="l" t="t" r="r" b="b"/>
              <a:pathLst>
                <a:path w="9377045" h="5946775">
                  <a:moveTo>
                    <a:pt x="0" y="2194305"/>
                  </a:moveTo>
                  <a:lnTo>
                    <a:pt x="8396478" y="0"/>
                  </a:lnTo>
                  <a:lnTo>
                    <a:pt x="9377045" y="3751960"/>
                  </a:lnTo>
                  <a:lnTo>
                    <a:pt x="980567" y="5946254"/>
                  </a:lnTo>
                  <a:lnTo>
                    <a:pt x="0" y="2194305"/>
                  </a:lnTo>
                  <a:close/>
                </a:path>
              </a:pathLst>
            </a:custGeom>
            <a:ln w="9525">
              <a:solidFill>
                <a:srgbClr val="009BA4"/>
              </a:solidFill>
            </a:ln>
          </p:spPr>
          <p:txBody>
            <a:bodyPr wrap="square" lIns="0" tIns="0" rIns="0" bIns="0" rtlCol="0"/>
            <a:lstStyle/>
            <a:p>
              <a:endParaRPr/>
            </a:p>
          </p:txBody>
        </p:sp>
        <p:pic>
          <p:nvPicPr>
            <p:cNvPr id="9" name="object 9"/>
            <p:cNvPicPr/>
            <p:nvPr/>
          </p:nvPicPr>
          <p:blipFill>
            <a:blip r:embed="rId3" cstate="email">
              <a:extLst>
                <a:ext uri="{28A0092B-C50C-407E-A947-70E740481C1C}">
                  <a14:useLocalDpi xmlns:a14="http://schemas.microsoft.com/office/drawing/2010/main"/>
                </a:ext>
              </a:extLst>
            </a:blip>
            <a:stretch>
              <a:fillRect/>
            </a:stretch>
          </p:blipFill>
          <p:spPr>
            <a:xfrm>
              <a:off x="1712722" y="1427606"/>
              <a:ext cx="9034018" cy="4992388"/>
            </a:xfrm>
            <a:prstGeom prst="rect">
              <a:avLst/>
            </a:prstGeom>
          </p:spPr>
        </p:pic>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2031" y="5954267"/>
            <a:ext cx="505459" cy="649605"/>
          </a:xfrm>
          <a:custGeom>
            <a:avLst/>
            <a:gdLst/>
            <a:ahLst/>
            <a:cxnLst/>
            <a:rect l="l" t="t" r="r" b="b"/>
            <a:pathLst>
              <a:path w="505459" h="649604">
                <a:moveTo>
                  <a:pt x="505333" y="331330"/>
                </a:moveTo>
                <a:lnTo>
                  <a:pt x="284352" y="331330"/>
                </a:lnTo>
                <a:lnTo>
                  <a:pt x="284352" y="642200"/>
                </a:lnTo>
                <a:lnTo>
                  <a:pt x="505333" y="642200"/>
                </a:lnTo>
                <a:lnTo>
                  <a:pt x="505333" y="584682"/>
                </a:lnTo>
                <a:lnTo>
                  <a:pt x="352806" y="584682"/>
                </a:lnTo>
                <a:lnTo>
                  <a:pt x="352806" y="508469"/>
                </a:lnTo>
                <a:lnTo>
                  <a:pt x="496189" y="508469"/>
                </a:lnTo>
                <a:lnTo>
                  <a:pt x="496189" y="455371"/>
                </a:lnTo>
                <a:lnTo>
                  <a:pt x="352806" y="455371"/>
                </a:lnTo>
                <a:lnTo>
                  <a:pt x="352806" y="388721"/>
                </a:lnTo>
                <a:lnTo>
                  <a:pt x="505333" y="388721"/>
                </a:lnTo>
                <a:lnTo>
                  <a:pt x="505333" y="331330"/>
                </a:lnTo>
                <a:close/>
              </a:path>
              <a:path w="505459" h="649604">
                <a:moveTo>
                  <a:pt x="505333" y="230720"/>
                </a:moveTo>
                <a:lnTo>
                  <a:pt x="425069" y="230720"/>
                </a:lnTo>
                <a:lnTo>
                  <a:pt x="425069" y="310883"/>
                </a:lnTo>
                <a:lnTo>
                  <a:pt x="505333" y="310883"/>
                </a:lnTo>
                <a:lnTo>
                  <a:pt x="505333" y="230720"/>
                </a:lnTo>
                <a:close/>
              </a:path>
              <a:path w="505459" h="649604">
                <a:moveTo>
                  <a:pt x="183642" y="0"/>
                </a:moveTo>
                <a:lnTo>
                  <a:pt x="15875" y="0"/>
                </a:lnTo>
                <a:lnTo>
                  <a:pt x="15875" y="310883"/>
                </a:lnTo>
                <a:lnTo>
                  <a:pt x="84327" y="310883"/>
                </a:lnTo>
                <a:lnTo>
                  <a:pt x="84327" y="189420"/>
                </a:lnTo>
                <a:lnTo>
                  <a:pt x="257637" y="189420"/>
                </a:lnTo>
                <a:lnTo>
                  <a:pt x="256174" y="186245"/>
                </a:lnTo>
                <a:lnTo>
                  <a:pt x="242298" y="172115"/>
                </a:lnTo>
                <a:lnTo>
                  <a:pt x="225551" y="164604"/>
                </a:lnTo>
                <a:lnTo>
                  <a:pt x="225551" y="163715"/>
                </a:lnTo>
                <a:lnTo>
                  <a:pt x="241931" y="155399"/>
                </a:lnTo>
                <a:lnTo>
                  <a:pt x="257905" y="140971"/>
                </a:lnTo>
                <a:lnTo>
                  <a:pt x="258063" y="140677"/>
                </a:lnTo>
                <a:lnTo>
                  <a:pt x="84327" y="140677"/>
                </a:lnTo>
                <a:lnTo>
                  <a:pt x="84327" y="53098"/>
                </a:lnTo>
                <a:lnTo>
                  <a:pt x="268150" y="53098"/>
                </a:lnTo>
                <a:lnTo>
                  <a:pt x="267384" y="49345"/>
                </a:lnTo>
                <a:lnTo>
                  <a:pt x="247380" y="22409"/>
                </a:lnTo>
                <a:lnTo>
                  <a:pt x="218303" y="5721"/>
                </a:lnTo>
                <a:lnTo>
                  <a:pt x="183642" y="0"/>
                </a:lnTo>
                <a:close/>
              </a:path>
              <a:path w="505459" h="649604">
                <a:moveTo>
                  <a:pt x="257637" y="189420"/>
                </a:moveTo>
                <a:lnTo>
                  <a:pt x="152781" y="189420"/>
                </a:lnTo>
                <a:lnTo>
                  <a:pt x="178825" y="194132"/>
                </a:lnTo>
                <a:lnTo>
                  <a:pt x="194071" y="205905"/>
                </a:lnTo>
                <a:lnTo>
                  <a:pt x="205837" y="245889"/>
                </a:lnTo>
                <a:lnTo>
                  <a:pt x="208534" y="275704"/>
                </a:lnTo>
                <a:lnTo>
                  <a:pt x="209466" y="285551"/>
                </a:lnTo>
                <a:lnTo>
                  <a:pt x="210947" y="294722"/>
                </a:lnTo>
                <a:lnTo>
                  <a:pt x="212998" y="303179"/>
                </a:lnTo>
                <a:lnTo>
                  <a:pt x="215646" y="310883"/>
                </a:lnTo>
                <a:lnTo>
                  <a:pt x="283845" y="310883"/>
                </a:lnTo>
                <a:lnTo>
                  <a:pt x="278749" y="301740"/>
                </a:lnTo>
                <a:lnTo>
                  <a:pt x="275272" y="287478"/>
                </a:lnTo>
                <a:lnTo>
                  <a:pt x="272843" y="266533"/>
                </a:lnTo>
                <a:lnTo>
                  <a:pt x="270891" y="237337"/>
                </a:lnTo>
                <a:lnTo>
                  <a:pt x="266074" y="207738"/>
                </a:lnTo>
                <a:lnTo>
                  <a:pt x="257637" y="189420"/>
                </a:lnTo>
                <a:close/>
              </a:path>
              <a:path w="505459" h="649604">
                <a:moveTo>
                  <a:pt x="268150" y="53098"/>
                </a:moveTo>
                <a:lnTo>
                  <a:pt x="159385" y="53098"/>
                </a:lnTo>
                <a:lnTo>
                  <a:pt x="181246" y="56024"/>
                </a:lnTo>
                <a:lnTo>
                  <a:pt x="195786" y="64496"/>
                </a:lnTo>
                <a:lnTo>
                  <a:pt x="203872" y="78055"/>
                </a:lnTo>
                <a:lnTo>
                  <a:pt x="206375" y="96240"/>
                </a:lnTo>
                <a:lnTo>
                  <a:pt x="203979" y="114628"/>
                </a:lnTo>
                <a:lnTo>
                  <a:pt x="196072" y="128631"/>
                </a:lnTo>
                <a:lnTo>
                  <a:pt x="181568" y="137549"/>
                </a:lnTo>
                <a:lnTo>
                  <a:pt x="159385" y="140677"/>
                </a:lnTo>
                <a:lnTo>
                  <a:pt x="258063" y="140677"/>
                </a:lnTo>
                <a:lnTo>
                  <a:pt x="270021" y="118440"/>
                </a:lnTo>
                <a:lnTo>
                  <a:pt x="274827" y="85813"/>
                </a:lnTo>
                <a:lnTo>
                  <a:pt x="268150" y="53098"/>
                </a:lnTo>
                <a:close/>
              </a:path>
              <a:path w="505459" h="649604">
                <a:moveTo>
                  <a:pt x="384683" y="0"/>
                </a:moveTo>
                <a:lnTo>
                  <a:pt x="316229" y="0"/>
                </a:lnTo>
                <a:lnTo>
                  <a:pt x="316229" y="310883"/>
                </a:lnTo>
                <a:lnTo>
                  <a:pt x="384683" y="310883"/>
                </a:lnTo>
                <a:lnTo>
                  <a:pt x="384683" y="0"/>
                </a:lnTo>
                <a:close/>
              </a:path>
              <a:path w="505459" h="649604">
                <a:moveTo>
                  <a:pt x="66294" y="538937"/>
                </a:moveTo>
                <a:lnTo>
                  <a:pt x="0" y="538937"/>
                </a:lnTo>
                <a:lnTo>
                  <a:pt x="9786" y="587818"/>
                </a:lnTo>
                <a:lnTo>
                  <a:pt x="38671" y="622190"/>
                </a:lnTo>
                <a:lnTo>
                  <a:pt x="81367" y="642491"/>
                </a:lnTo>
                <a:lnTo>
                  <a:pt x="132588" y="649160"/>
                </a:lnTo>
                <a:lnTo>
                  <a:pt x="185598" y="642519"/>
                </a:lnTo>
                <a:lnTo>
                  <a:pt x="226441" y="623181"/>
                </a:lnTo>
                <a:lnTo>
                  <a:pt x="248959" y="596468"/>
                </a:lnTo>
                <a:lnTo>
                  <a:pt x="135127" y="596468"/>
                </a:lnTo>
                <a:lnTo>
                  <a:pt x="107227" y="592818"/>
                </a:lnTo>
                <a:lnTo>
                  <a:pt x="85471" y="581942"/>
                </a:lnTo>
                <a:lnTo>
                  <a:pt x="71334" y="563946"/>
                </a:lnTo>
                <a:lnTo>
                  <a:pt x="66294" y="538937"/>
                </a:lnTo>
                <a:close/>
              </a:path>
              <a:path w="505459" h="649604">
                <a:moveTo>
                  <a:pt x="126873" y="323900"/>
                </a:moveTo>
                <a:lnTo>
                  <a:pt x="82442" y="330170"/>
                </a:lnTo>
                <a:lnTo>
                  <a:pt x="45370" y="348451"/>
                </a:lnTo>
                <a:lnTo>
                  <a:pt x="19966" y="377955"/>
                </a:lnTo>
                <a:lnTo>
                  <a:pt x="10541" y="417893"/>
                </a:lnTo>
                <a:lnTo>
                  <a:pt x="16883" y="450612"/>
                </a:lnTo>
                <a:lnTo>
                  <a:pt x="35083" y="475389"/>
                </a:lnTo>
                <a:lnTo>
                  <a:pt x="63904" y="493485"/>
                </a:lnTo>
                <a:lnTo>
                  <a:pt x="102108" y="506158"/>
                </a:lnTo>
                <a:lnTo>
                  <a:pt x="138684" y="515429"/>
                </a:lnTo>
                <a:lnTo>
                  <a:pt x="162990" y="522708"/>
                </a:lnTo>
                <a:lnTo>
                  <a:pt x="180927" y="531569"/>
                </a:lnTo>
                <a:lnTo>
                  <a:pt x="192029" y="542924"/>
                </a:lnTo>
                <a:lnTo>
                  <a:pt x="195834" y="557682"/>
                </a:lnTo>
                <a:lnTo>
                  <a:pt x="191135" y="574956"/>
                </a:lnTo>
                <a:lnTo>
                  <a:pt x="178244" y="587043"/>
                </a:lnTo>
                <a:lnTo>
                  <a:pt x="158972" y="594145"/>
                </a:lnTo>
                <a:lnTo>
                  <a:pt x="135127" y="596468"/>
                </a:lnTo>
                <a:lnTo>
                  <a:pt x="248959" y="596468"/>
                </a:lnTo>
                <a:lnTo>
                  <a:pt x="252710" y="592019"/>
                </a:lnTo>
                <a:lnTo>
                  <a:pt x="262000" y="549909"/>
                </a:lnTo>
                <a:lnTo>
                  <a:pt x="256865" y="518624"/>
                </a:lnTo>
                <a:lnTo>
                  <a:pt x="240252" y="492991"/>
                </a:lnTo>
                <a:lnTo>
                  <a:pt x="210351" y="472764"/>
                </a:lnTo>
                <a:lnTo>
                  <a:pt x="165353" y="457695"/>
                </a:lnTo>
                <a:lnTo>
                  <a:pt x="135000" y="450468"/>
                </a:lnTo>
                <a:lnTo>
                  <a:pt x="109071" y="443783"/>
                </a:lnTo>
                <a:lnTo>
                  <a:pt x="90820" y="436359"/>
                </a:lnTo>
                <a:lnTo>
                  <a:pt x="80119" y="426430"/>
                </a:lnTo>
                <a:lnTo>
                  <a:pt x="76835" y="412229"/>
                </a:lnTo>
                <a:lnTo>
                  <a:pt x="80928" y="396270"/>
                </a:lnTo>
                <a:lnTo>
                  <a:pt x="91678" y="385344"/>
                </a:lnTo>
                <a:lnTo>
                  <a:pt x="106785" y="379069"/>
                </a:lnTo>
                <a:lnTo>
                  <a:pt x="123951" y="377062"/>
                </a:lnTo>
                <a:lnTo>
                  <a:pt x="240066" y="377062"/>
                </a:lnTo>
                <a:lnTo>
                  <a:pt x="215138" y="347926"/>
                </a:lnTo>
                <a:lnTo>
                  <a:pt x="175506" y="329779"/>
                </a:lnTo>
                <a:lnTo>
                  <a:pt x="126873" y="323900"/>
                </a:lnTo>
                <a:close/>
              </a:path>
              <a:path w="505459" h="649604">
                <a:moveTo>
                  <a:pt x="240066" y="377062"/>
                </a:moveTo>
                <a:lnTo>
                  <a:pt x="123951" y="377062"/>
                </a:lnTo>
                <a:lnTo>
                  <a:pt x="140805" y="378037"/>
                </a:lnTo>
                <a:lnTo>
                  <a:pt x="160480" y="383579"/>
                </a:lnTo>
                <a:lnTo>
                  <a:pt x="177226" y="397620"/>
                </a:lnTo>
                <a:lnTo>
                  <a:pt x="185293" y="424091"/>
                </a:lnTo>
                <a:lnTo>
                  <a:pt x="251587" y="424091"/>
                </a:lnTo>
                <a:lnTo>
                  <a:pt x="241815" y="379107"/>
                </a:lnTo>
                <a:lnTo>
                  <a:pt x="240066" y="377062"/>
                </a:lnTo>
                <a:close/>
              </a:path>
            </a:pathLst>
          </a:custGeom>
          <a:solidFill>
            <a:srgbClr val="040505"/>
          </a:solidFill>
        </p:spPr>
        <p:txBody>
          <a:bodyPr wrap="square" lIns="0" tIns="0" rIns="0" bIns="0" rtlCol="0"/>
          <a:lstStyle/>
          <a:p>
            <a:endParaRPr/>
          </a:p>
        </p:txBody>
      </p:sp>
      <p:sp>
        <p:nvSpPr>
          <p:cNvPr id="3" name="object 3"/>
          <p:cNvSpPr txBox="1"/>
          <p:nvPr/>
        </p:nvSpPr>
        <p:spPr>
          <a:xfrm>
            <a:off x="1277874" y="2162835"/>
            <a:ext cx="6209665" cy="611505"/>
          </a:xfrm>
          <a:prstGeom prst="rect">
            <a:avLst/>
          </a:prstGeom>
        </p:spPr>
        <p:txBody>
          <a:bodyPr vert="horz" wrap="square" lIns="0" tIns="12700" rIns="0" bIns="0" rtlCol="0">
            <a:spAutoFit/>
          </a:bodyPr>
          <a:lstStyle/>
          <a:p>
            <a:pPr marL="355600" marR="5080" indent="-342900">
              <a:lnSpc>
                <a:spcPct val="120200"/>
              </a:lnSpc>
              <a:spcBef>
                <a:spcPts val="100"/>
              </a:spcBef>
              <a:tabLst>
                <a:tab pos="354965" algn="l"/>
              </a:tabLst>
            </a:pPr>
            <a:r>
              <a:rPr sz="1600" spc="-25" dirty="0">
                <a:latin typeface="Calibri"/>
                <a:cs typeface="Calibri"/>
              </a:rPr>
              <a:t>1.</a:t>
            </a:r>
            <a:r>
              <a:rPr sz="1600" dirty="0">
                <a:latin typeface="Calibri"/>
                <a:cs typeface="Calibri"/>
              </a:rPr>
              <a:t>	</a:t>
            </a:r>
            <a:r>
              <a:rPr sz="1600" spc="-10" dirty="0">
                <a:latin typeface="Calibri"/>
                <a:cs typeface="Calibri"/>
              </a:rPr>
              <a:t>Projektbeskrivning </a:t>
            </a:r>
            <a:r>
              <a:rPr sz="1600" dirty="0">
                <a:latin typeface="Calibri"/>
                <a:cs typeface="Calibri"/>
              </a:rPr>
              <a:t>med</a:t>
            </a:r>
            <a:r>
              <a:rPr sz="1600" spc="-35" dirty="0">
                <a:latin typeface="Calibri"/>
                <a:cs typeface="Calibri"/>
              </a:rPr>
              <a:t> </a:t>
            </a:r>
            <a:r>
              <a:rPr sz="1600" spc="-10" dirty="0">
                <a:latin typeface="Calibri"/>
                <a:cs typeface="Calibri"/>
              </a:rPr>
              <a:t>information</a:t>
            </a:r>
            <a:r>
              <a:rPr sz="1600" spc="-45" dirty="0">
                <a:latin typeface="Calibri"/>
                <a:cs typeface="Calibri"/>
              </a:rPr>
              <a:t> </a:t>
            </a:r>
            <a:r>
              <a:rPr sz="1600" dirty="0">
                <a:latin typeface="Calibri"/>
                <a:cs typeface="Calibri"/>
              </a:rPr>
              <a:t>om</a:t>
            </a:r>
            <a:r>
              <a:rPr sz="1600" spc="-30" dirty="0">
                <a:latin typeface="Calibri"/>
                <a:cs typeface="Calibri"/>
              </a:rPr>
              <a:t> </a:t>
            </a:r>
            <a:r>
              <a:rPr sz="1600" spc="-10" dirty="0">
                <a:latin typeface="Calibri"/>
                <a:cs typeface="Calibri"/>
              </a:rPr>
              <a:t>vilket</a:t>
            </a:r>
            <a:r>
              <a:rPr sz="1600" spc="-40" dirty="0">
                <a:latin typeface="Calibri"/>
                <a:cs typeface="Calibri"/>
              </a:rPr>
              <a:t> </a:t>
            </a:r>
            <a:r>
              <a:rPr sz="1600" dirty="0">
                <a:latin typeface="Calibri"/>
                <a:cs typeface="Calibri"/>
              </a:rPr>
              <a:t>skede</a:t>
            </a:r>
            <a:r>
              <a:rPr sz="1600" spc="-25" dirty="0">
                <a:latin typeface="Calibri"/>
                <a:cs typeface="Calibri"/>
              </a:rPr>
              <a:t> </a:t>
            </a:r>
            <a:r>
              <a:rPr sz="1600" spc="-10" dirty="0">
                <a:latin typeface="Calibri"/>
                <a:cs typeface="Calibri"/>
              </a:rPr>
              <a:t>projektet befinner </a:t>
            </a:r>
            <a:r>
              <a:rPr sz="1600" dirty="0">
                <a:latin typeface="Calibri"/>
                <a:cs typeface="Calibri"/>
              </a:rPr>
              <a:t>sig</a:t>
            </a:r>
            <a:r>
              <a:rPr sz="1600" spc="-30" dirty="0">
                <a:latin typeface="Calibri"/>
                <a:cs typeface="Calibri"/>
              </a:rPr>
              <a:t> </a:t>
            </a:r>
            <a:r>
              <a:rPr sz="1600" spc="-25" dirty="0">
                <a:latin typeface="Calibri"/>
                <a:cs typeface="Calibri"/>
              </a:rPr>
              <a:t>i.</a:t>
            </a:r>
            <a:endParaRPr sz="1600">
              <a:latin typeface="Calibri"/>
              <a:cs typeface="Calibri"/>
            </a:endParaRPr>
          </a:p>
        </p:txBody>
      </p:sp>
      <p:sp>
        <p:nvSpPr>
          <p:cNvPr id="4" name="object 4"/>
          <p:cNvSpPr txBox="1"/>
          <p:nvPr/>
        </p:nvSpPr>
        <p:spPr>
          <a:xfrm>
            <a:off x="1277874" y="2950591"/>
            <a:ext cx="4041775" cy="269240"/>
          </a:xfrm>
          <a:prstGeom prst="rect">
            <a:avLst/>
          </a:prstGeom>
        </p:spPr>
        <p:txBody>
          <a:bodyPr vert="horz" wrap="square" lIns="0" tIns="12065" rIns="0" bIns="0" rtlCol="0">
            <a:spAutoFit/>
          </a:bodyPr>
          <a:lstStyle/>
          <a:p>
            <a:pPr marL="12700">
              <a:lnSpc>
                <a:spcPct val="100000"/>
              </a:lnSpc>
              <a:spcBef>
                <a:spcPts val="95"/>
              </a:spcBef>
              <a:tabLst>
                <a:tab pos="354965" algn="l"/>
              </a:tabLst>
            </a:pPr>
            <a:r>
              <a:rPr sz="1600" spc="-25" dirty="0">
                <a:latin typeface="Calibri"/>
                <a:cs typeface="Calibri"/>
              </a:rPr>
              <a:t>2.</a:t>
            </a:r>
            <a:r>
              <a:rPr sz="1600" dirty="0">
                <a:latin typeface="Calibri"/>
                <a:cs typeface="Calibri"/>
              </a:rPr>
              <a:t>	</a:t>
            </a:r>
            <a:r>
              <a:rPr sz="1600" spc="-10" dirty="0">
                <a:latin typeface="Calibri"/>
                <a:cs typeface="Calibri"/>
              </a:rPr>
              <a:t>Materielmängder</a:t>
            </a:r>
            <a:r>
              <a:rPr sz="1600" spc="-55" dirty="0">
                <a:latin typeface="Calibri"/>
                <a:cs typeface="Calibri"/>
              </a:rPr>
              <a:t> </a:t>
            </a:r>
            <a:r>
              <a:rPr sz="1600" dirty="0">
                <a:latin typeface="Calibri"/>
                <a:cs typeface="Calibri"/>
              </a:rPr>
              <a:t>uppdelat</a:t>
            </a:r>
            <a:r>
              <a:rPr sz="1600" spc="-40" dirty="0">
                <a:latin typeface="Calibri"/>
                <a:cs typeface="Calibri"/>
              </a:rPr>
              <a:t> </a:t>
            </a:r>
            <a:r>
              <a:rPr sz="1600" dirty="0">
                <a:latin typeface="Calibri"/>
                <a:cs typeface="Calibri"/>
              </a:rPr>
              <a:t>per</a:t>
            </a:r>
            <a:r>
              <a:rPr sz="1600" spc="-25" dirty="0">
                <a:latin typeface="Calibri"/>
                <a:cs typeface="Calibri"/>
              </a:rPr>
              <a:t> </a:t>
            </a:r>
            <a:r>
              <a:rPr sz="1600" spc="-10" dirty="0">
                <a:latin typeface="Calibri"/>
                <a:cs typeface="Calibri"/>
              </a:rPr>
              <a:t>byggnadsdel.</a:t>
            </a:r>
            <a:endParaRPr sz="1600">
              <a:latin typeface="Calibri"/>
              <a:cs typeface="Calibri"/>
            </a:endParaRPr>
          </a:p>
        </p:txBody>
      </p:sp>
      <p:sp>
        <p:nvSpPr>
          <p:cNvPr id="5" name="object 5"/>
          <p:cNvSpPr txBox="1"/>
          <p:nvPr/>
        </p:nvSpPr>
        <p:spPr>
          <a:xfrm>
            <a:off x="1277874" y="3345967"/>
            <a:ext cx="6273800" cy="1196340"/>
          </a:xfrm>
          <a:prstGeom prst="rect">
            <a:avLst/>
          </a:prstGeom>
        </p:spPr>
        <p:txBody>
          <a:bodyPr vert="horz" wrap="square" lIns="0" tIns="12700" rIns="0" bIns="0" rtlCol="0">
            <a:spAutoFit/>
          </a:bodyPr>
          <a:lstStyle/>
          <a:p>
            <a:pPr marL="355600" marR="5080" indent="-342900">
              <a:lnSpc>
                <a:spcPct val="120000"/>
              </a:lnSpc>
              <a:spcBef>
                <a:spcPts val="100"/>
              </a:spcBef>
              <a:tabLst>
                <a:tab pos="354965" algn="l"/>
              </a:tabLst>
            </a:pPr>
            <a:r>
              <a:rPr sz="1600" spc="-25" dirty="0">
                <a:latin typeface="Calibri"/>
                <a:cs typeface="Calibri"/>
              </a:rPr>
              <a:t>3.</a:t>
            </a:r>
            <a:r>
              <a:rPr sz="1600" dirty="0">
                <a:latin typeface="Calibri"/>
                <a:cs typeface="Calibri"/>
              </a:rPr>
              <a:t>	Initial</a:t>
            </a:r>
            <a:r>
              <a:rPr sz="1600" spc="-80" dirty="0">
                <a:latin typeface="Calibri"/>
                <a:cs typeface="Calibri"/>
              </a:rPr>
              <a:t> </a:t>
            </a:r>
            <a:r>
              <a:rPr sz="1600" spc="-10" dirty="0">
                <a:latin typeface="Calibri"/>
                <a:cs typeface="Calibri"/>
              </a:rPr>
              <a:t>beräkning</a:t>
            </a:r>
            <a:r>
              <a:rPr sz="1600" spc="-45" dirty="0">
                <a:latin typeface="Calibri"/>
                <a:cs typeface="Calibri"/>
              </a:rPr>
              <a:t> </a:t>
            </a:r>
            <a:r>
              <a:rPr sz="1600" dirty="0">
                <a:latin typeface="Calibri"/>
                <a:cs typeface="Calibri"/>
              </a:rPr>
              <a:t>av</a:t>
            </a:r>
            <a:r>
              <a:rPr sz="1600" spc="-40" dirty="0">
                <a:latin typeface="Calibri"/>
                <a:cs typeface="Calibri"/>
              </a:rPr>
              <a:t> </a:t>
            </a:r>
            <a:r>
              <a:rPr sz="1600" spc="-10" dirty="0">
                <a:latin typeface="Calibri"/>
                <a:cs typeface="Calibri"/>
              </a:rPr>
              <a:t>klimatpåverkan</a:t>
            </a:r>
            <a:r>
              <a:rPr sz="1600" spc="-50" dirty="0">
                <a:latin typeface="Calibri"/>
                <a:cs typeface="Calibri"/>
              </a:rPr>
              <a:t> </a:t>
            </a:r>
            <a:r>
              <a:rPr sz="1600" dirty="0">
                <a:latin typeface="Calibri"/>
                <a:cs typeface="Calibri"/>
              </a:rPr>
              <a:t>för</a:t>
            </a:r>
            <a:r>
              <a:rPr sz="1600" spc="-25" dirty="0">
                <a:latin typeface="Calibri"/>
                <a:cs typeface="Calibri"/>
              </a:rPr>
              <a:t> </a:t>
            </a:r>
            <a:r>
              <a:rPr sz="1600" spc="-10" dirty="0">
                <a:latin typeface="Calibri"/>
                <a:cs typeface="Calibri"/>
              </a:rPr>
              <a:t>byggnaden,</a:t>
            </a:r>
            <a:r>
              <a:rPr sz="1600" spc="-40" dirty="0">
                <a:latin typeface="Calibri"/>
                <a:cs typeface="Calibri"/>
              </a:rPr>
              <a:t> </a:t>
            </a:r>
            <a:r>
              <a:rPr sz="1600" spc="-10" dirty="0">
                <a:latin typeface="Calibri"/>
                <a:cs typeface="Calibri"/>
              </a:rPr>
              <a:t>redovisas</a:t>
            </a:r>
            <a:r>
              <a:rPr sz="1600" spc="-25" dirty="0">
                <a:latin typeface="Calibri"/>
                <a:cs typeface="Calibri"/>
              </a:rPr>
              <a:t> </a:t>
            </a:r>
            <a:r>
              <a:rPr sz="1600" dirty="0">
                <a:latin typeface="Calibri"/>
                <a:cs typeface="Calibri"/>
              </a:rPr>
              <a:t>som</a:t>
            </a:r>
            <a:r>
              <a:rPr sz="1600" spc="-25" dirty="0">
                <a:latin typeface="Calibri"/>
                <a:cs typeface="Calibri"/>
              </a:rPr>
              <a:t> </a:t>
            </a:r>
            <a:r>
              <a:rPr sz="1600" spc="-10" dirty="0">
                <a:latin typeface="Calibri"/>
                <a:cs typeface="Calibri"/>
              </a:rPr>
              <a:t>total klimatpåverkan</a:t>
            </a:r>
            <a:r>
              <a:rPr sz="1600" spc="-30" dirty="0">
                <a:latin typeface="Calibri"/>
                <a:cs typeface="Calibri"/>
              </a:rPr>
              <a:t> </a:t>
            </a:r>
            <a:r>
              <a:rPr sz="1600" dirty="0">
                <a:latin typeface="Calibri"/>
                <a:cs typeface="Calibri"/>
              </a:rPr>
              <a:t>och</a:t>
            </a:r>
            <a:r>
              <a:rPr sz="1600" spc="-10" dirty="0">
                <a:latin typeface="Calibri"/>
                <a:cs typeface="Calibri"/>
              </a:rPr>
              <a:t> </a:t>
            </a:r>
            <a:r>
              <a:rPr sz="1600" spc="-20" dirty="0">
                <a:latin typeface="Calibri"/>
                <a:cs typeface="Calibri"/>
              </a:rPr>
              <a:t>klimatpåverkan</a:t>
            </a:r>
            <a:r>
              <a:rPr sz="1600" spc="-40" dirty="0">
                <a:latin typeface="Calibri"/>
                <a:cs typeface="Calibri"/>
              </a:rPr>
              <a:t> </a:t>
            </a:r>
            <a:r>
              <a:rPr sz="1600" dirty="0">
                <a:latin typeface="Calibri"/>
                <a:cs typeface="Calibri"/>
              </a:rPr>
              <a:t>per </a:t>
            </a:r>
            <a:r>
              <a:rPr sz="1600" spc="-10" dirty="0">
                <a:latin typeface="Calibri"/>
                <a:cs typeface="Calibri"/>
              </a:rPr>
              <a:t>byggdel</a:t>
            </a:r>
            <a:r>
              <a:rPr sz="1600" spc="-20" dirty="0">
                <a:latin typeface="Calibri"/>
                <a:cs typeface="Calibri"/>
              </a:rPr>
              <a:t> </a:t>
            </a:r>
            <a:r>
              <a:rPr sz="1600" dirty="0">
                <a:latin typeface="Calibri"/>
                <a:cs typeface="Calibri"/>
              </a:rPr>
              <a:t>och</a:t>
            </a:r>
            <a:r>
              <a:rPr sz="1600" spc="-15" dirty="0">
                <a:latin typeface="Calibri"/>
                <a:cs typeface="Calibri"/>
              </a:rPr>
              <a:t> </a:t>
            </a:r>
            <a:r>
              <a:rPr sz="1600" dirty="0">
                <a:latin typeface="Calibri"/>
                <a:cs typeface="Calibri"/>
              </a:rPr>
              <a:t>per</a:t>
            </a:r>
            <a:r>
              <a:rPr sz="1600" spc="-15" dirty="0">
                <a:latin typeface="Calibri"/>
                <a:cs typeface="Calibri"/>
              </a:rPr>
              <a:t> </a:t>
            </a:r>
            <a:r>
              <a:rPr sz="1600" spc="-10" dirty="0">
                <a:latin typeface="Calibri"/>
                <a:cs typeface="Calibri"/>
              </a:rPr>
              <a:t>material.</a:t>
            </a:r>
            <a:r>
              <a:rPr sz="1600" spc="-40" dirty="0">
                <a:latin typeface="Calibri"/>
                <a:cs typeface="Calibri"/>
              </a:rPr>
              <a:t> </a:t>
            </a:r>
            <a:r>
              <a:rPr sz="1600" spc="-10" dirty="0">
                <a:latin typeface="Calibri"/>
                <a:cs typeface="Calibri"/>
              </a:rPr>
              <a:t>Andel </a:t>
            </a:r>
            <a:r>
              <a:rPr sz="1600" dirty="0">
                <a:latin typeface="Calibri"/>
                <a:cs typeface="Calibri"/>
              </a:rPr>
              <a:t>från</a:t>
            </a:r>
            <a:r>
              <a:rPr sz="1600" spc="-55" dirty="0">
                <a:latin typeface="Calibri"/>
                <a:cs typeface="Calibri"/>
              </a:rPr>
              <a:t> </a:t>
            </a:r>
            <a:r>
              <a:rPr sz="1600" dirty="0">
                <a:latin typeface="Calibri"/>
                <a:cs typeface="Calibri"/>
              </a:rPr>
              <a:t>betong</a:t>
            </a:r>
            <a:r>
              <a:rPr sz="1600" spc="-40" dirty="0">
                <a:latin typeface="Calibri"/>
                <a:cs typeface="Calibri"/>
              </a:rPr>
              <a:t> </a:t>
            </a:r>
            <a:r>
              <a:rPr sz="1600" dirty="0">
                <a:latin typeface="Calibri"/>
                <a:cs typeface="Calibri"/>
              </a:rPr>
              <a:t>ska</a:t>
            </a:r>
            <a:r>
              <a:rPr sz="1600" spc="-60" dirty="0">
                <a:latin typeface="Calibri"/>
                <a:cs typeface="Calibri"/>
              </a:rPr>
              <a:t> </a:t>
            </a:r>
            <a:r>
              <a:rPr sz="1600" spc="-10" dirty="0">
                <a:latin typeface="Calibri"/>
                <a:cs typeface="Calibri"/>
              </a:rPr>
              <a:t>framgå</a:t>
            </a:r>
            <a:r>
              <a:rPr sz="1600" spc="-60" dirty="0">
                <a:latin typeface="Calibri"/>
                <a:cs typeface="Calibri"/>
              </a:rPr>
              <a:t> </a:t>
            </a:r>
            <a:r>
              <a:rPr sz="1600" dirty="0">
                <a:latin typeface="Calibri"/>
                <a:cs typeface="Calibri"/>
              </a:rPr>
              <a:t>samt</a:t>
            </a:r>
            <a:r>
              <a:rPr sz="1600" spc="-55" dirty="0">
                <a:latin typeface="Calibri"/>
                <a:cs typeface="Calibri"/>
              </a:rPr>
              <a:t> </a:t>
            </a:r>
            <a:r>
              <a:rPr sz="1600" spc="-10" dirty="0">
                <a:latin typeface="Calibri"/>
                <a:cs typeface="Calibri"/>
              </a:rPr>
              <a:t>vilken</a:t>
            </a:r>
            <a:r>
              <a:rPr sz="1600" spc="-65" dirty="0">
                <a:latin typeface="Calibri"/>
                <a:cs typeface="Calibri"/>
              </a:rPr>
              <a:t> </a:t>
            </a:r>
            <a:r>
              <a:rPr sz="1600" spc="-10" dirty="0">
                <a:latin typeface="Calibri"/>
                <a:cs typeface="Calibri"/>
              </a:rPr>
              <a:t>klimatdata</a:t>
            </a:r>
            <a:r>
              <a:rPr sz="1600" spc="-80" dirty="0">
                <a:latin typeface="Calibri"/>
                <a:cs typeface="Calibri"/>
              </a:rPr>
              <a:t> </a:t>
            </a:r>
            <a:r>
              <a:rPr sz="1600" dirty="0">
                <a:latin typeface="Calibri"/>
                <a:cs typeface="Calibri"/>
              </a:rPr>
              <a:t>för</a:t>
            </a:r>
            <a:r>
              <a:rPr sz="1600" spc="-35" dirty="0">
                <a:latin typeface="Calibri"/>
                <a:cs typeface="Calibri"/>
              </a:rPr>
              <a:t> </a:t>
            </a:r>
            <a:r>
              <a:rPr sz="1600" dirty="0">
                <a:latin typeface="Calibri"/>
                <a:cs typeface="Calibri"/>
              </a:rPr>
              <a:t>betong</a:t>
            </a:r>
            <a:r>
              <a:rPr sz="1600" spc="-55" dirty="0">
                <a:latin typeface="Calibri"/>
                <a:cs typeface="Calibri"/>
              </a:rPr>
              <a:t> </a:t>
            </a:r>
            <a:r>
              <a:rPr sz="1600" dirty="0">
                <a:latin typeface="Calibri"/>
                <a:cs typeface="Calibri"/>
              </a:rPr>
              <a:t>som</a:t>
            </a:r>
            <a:r>
              <a:rPr sz="1600" spc="-35" dirty="0">
                <a:latin typeface="Calibri"/>
                <a:cs typeface="Calibri"/>
              </a:rPr>
              <a:t> </a:t>
            </a:r>
            <a:r>
              <a:rPr sz="1600" spc="-10" dirty="0">
                <a:latin typeface="Calibri"/>
                <a:cs typeface="Calibri"/>
              </a:rPr>
              <a:t>använts</a:t>
            </a:r>
            <a:r>
              <a:rPr sz="1600" spc="-65" dirty="0">
                <a:latin typeface="Calibri"/>
                <a:cs typeface="Calibri"/>
              </a:rPr>
              <a:t> </a:t>
            </a:r>
            <a:r>
              <a:rPr sz="1600" spc="-50" dirty="0">
                <a:latin typeface="Calibri"/>
                <a:cs typeface="Calibri"/>
              </a:rPr>
              <a:t>i </a:t>
            </a:r>
            <a:r>
              <a:rPr sz="1600" spc="-10" dirty="0">
                <a:latin typeface="Calibri"/>
                <a:cs typeface="Calibri"/>
              </a:rPr>
              <a:t>beräkningen.</a:t>
            </a:r>
            <a:endParaRPr sz="1600">
              <a:latin typeface="Calibri"/>
              <a:cs typeface="Calibri"/>
            </a:endParaRPr>
          </a:p>
        </p:txBody>
      </p:sp>
      <p:sp>
        <p:nvSpPr>
          <p:cNvPr id="6" name="object 6"/>
          <p:cNvSpPr txBox="1"/>
          <p:nvPr/>
        </p:nvSpPr>
        <p:spPr>
          <a:xfrm>
            <a:off x="1227074" y="4668926"/>
            <a:ext cx="6242050" cy="1501775"/>
          </a:xfrm>
          <a:prstGeom prst="rect">
            <a:avLst/>
          </a:prstGeom>
        </p:spPr>
        <p:txBody>
          <a:bodyPr vert="horz" wrap="square" lIns="0" tIns="12700" rIns="0" bIns="0" rtlCol="0">
            <a:spAutoFit/>
          </a:bodyPr>
          <a:lstStyle/>
          <a:p>
            <a:pPr marL="406400" marR="261620" indent="-342900">
              <a:lnSpc>
                <a:spcPct val="120200"/>
              </a:lnSpc>
              <a:spcBef>
                <a:spcPts val="100"/>
              </a:spcBef>
              <a:buAutoNum type="arabicPeriod" startAt="4"/>
              <a:tabLst>
                <a:tab pos="406400" algn="l"/>
              </a:tabLst>
            </a:pPr>
            <a:r>
              <a:rPr sz="1600" spc="-10" dirty="0">
                <a:latin typeface="Calibri"/>
                <a:cs typeface="Calibri"/>
              </a:rPr>
              <a:t>Information</a:t>
            </a:r>
            <a:r>
              <a:rPr sz="1600" spc="-50" dirty="0">
                <a:latin typeface="Calibri"/>
                <a:cs typeface="Calibri"/>
              </a:rPr>
              <a:t> </a:t>
            </a:r>
            <a:r>
              <a:rPr sz="1600" dirty="0">
                <a:latin typeface="Calibri"/>
                <a:cs typeface="Calibri"/>
              </a:rPr>
              <a:t>om</a:t>
            </a:r>
            <a:r>
              <a:rPr sz="1600" spc="-25" dirty="0">
                <a:latin typeface="Calibri"/>
                <a:cs typeface="Calibri"/>
              </a:rPr>
              <a:t> </a:t>
            </a:r>
            <a:r>
              <a:rPr sz="1600" dirty="0">
                <a:latin typeface="Calibri"/>
                <a:cs typeface="Calibri"/>
              </a:rPr>
              <a:t>tänkt</a:t>
            </a:r>
            <a:r>
              <a:rPr sz="1600" spc="-40" dirty="0">
                <a:latin typeface="Calibri"/>
                <a:cs typeface="Calibri"/>
              </a:rPr>
              <a:t> </a:t>
            </a:r>
            <a:r>
              <a:rPr sz="1600" spc="-10" dirty="0">
                <a:latin typeface="Calibri"/>
                <a:cs typeface="Calibri"/>
              </a:rPr>
              <a:t>använd</a:t>
            </a:r>
            <a:r>
              <a:rPr sz="1600" spc="-55" dirty="0">
                <a:latin typeface="Calibri"/>
                <a:cs typeface="Calibri"/>
              </a:rPr>
              <a:t> </a:t>
            </a:r>
            <a:r>
              <a:rPr sz="1600" dirty="0">
                <a:latin typeface="Calibri"/>
                <a:cs typeface="Calibri"/>
              </a:rPr>
              <a:t>betong</a:t>
            </a:r>
            <a:r>
              <a:rPr sz="1600" spc="-40" dirty="0">
                <a:latin typeface="Calibri"/>
                <a:cs typeface="Calibri"/>
              </a:rPr>
              <a:t> </a:t>
            </a:r>
            <a:r>
              <a:rPr sz="1600" dirty="0">
                <a:latin typeface="Calibri"/>
                <a:cs typeface="Calibri"/>
              </a:rPr>
              <a:t>så</a:t>
            </a:r>
            <a:r>
              <a:rPr sz="1600" spc="-45" dirty="0">
                <a:latin typeface="Calibri"/>
                <a:cs typeface="Calibri"/>
              </a:rPr>
              <a:t> </a:t>
            </a:r>
            <a:r>
              <a:rPr sz="1600" dirty="0">
                <a:latin typeface="Calibri"/>
                <a:cs typeface="Calibri"/>
              </a:rPr>
              <a:t>som</a:t>
            </a:r>
            <a:r>
              <a:rPr sz="1600" spc="-25" dirty="0">
                <a:latin typeface="Calibri"/>
                <a:cs typeface="Calibri"/>
              </a:rPr>
              <a:t> </a:t>
            </a:r>
            <a:r>
              <a:rPr sz="1600" spc="-10" dirty="0">
                <a:latin typeface="Calibri"/>
                <a:cs typeface="Calibri"/>
              </a:rPr>
              <a:t>hållfasthetsklasser</a:t>
            </a:r>
            <a:r>
              <a:rPr sz="1600" spc="-60" dirty="0">
                <a:latin typeface="Calibri"/>
                <a:cs typeface="Calibri"/>
              </a:rPr>
              <a:t> </a:t>
            </a:r>
            <a:r>
              <a:rPr sz="1600" spc="-25" dirty="0">
                <a:latin typeface="Calibri"/>
                <a:cs typeface="Calibri"/>
              </a:rPr>
              <a:t>och </a:t>
            </a:r>
            <a:r>
              <a:rPr sz="1600" spc="-20" dirty="0">
                <a:latin typeface="Calibri"/>
                <a:cs typeface="Calibri"/>
              </a:rPr>
              <a:t>exponeringsklasser,</a:t>
            </a:r>
            <a:r>
              <a:rPr sz="1600" dirty="0">
                <a:latin typeface="Calibri"/>
                <a:cs typeface="Calibri"/>
              </a:rPr>
              <a:t> uppdelat</a:t>
            </a:r>
            <a:r>
              <a:rPr sz="1600" spc="-20" dirty="0">
                <a:latin typeface="Calibri"/>
                <a:cs typeface="Calibri"/>
              </a:rPr>
              <a:t> </a:t>
            </a:r>
            <a:r>
              <a:rPr sz="1600" dirty="0">
                <a:latin typeface="Calibri"/>
                <a:cs typeface="Calibri"/>
              </a:rPr>
              <a:t>per</a:t>
            </a:r>
            <a:r>
              <a:rPr sz="1600" spc="-5" dirty="0">
                <a:latin typeface="Calibri"/>
                <a:cs typeface="Calibri"/>
              </a:rPr>
              <a:t> </a:t>
            </a:r>
            <a:r>
              <a:rPr sz="1600" spc="-10" dirty="0">
                <a:latin typeface="Calibri"/>
                <a:cs typeface="Calibri"/>
              </a:rPr>
              <a:t>byggnadsdel.</a:t>
            </a:r>
            <a:endParaRPr sz="1600">
              <a:latin typeface="Calibri"/>
              <a:cs typeface="Calibri"/>
            </a:endParaRPr>
          </a:p>
          <a:p>
            <a:pPr>
              <a:lnSpc>
                <a:spcPct val="100000"/>
              </a:lnSpc>
              <a:spcBef>
                <a:spcPts val="55"/>
              </a:spcBef>
              <a:buFont typeface="Calibri"/>
              <a:buAutoNum type="arabicPeriod" startAt="4"/>
            </a:pPr>
            <a:endParaRPr sz="1250">
              <a:latin typeface="Calibri"/>
              <a:cs typeface="Calibri"/>
            </a:endParaRPr>
          </a:p>
          <a:p>
            <a:pPr marL="405765" indent="-342265">
              <a:lnSpc>
                <a:spcPct val="100000"/>
              </a:lnSpc>
              <a:buAutoNum type="arabicPeriod" startAt="4"/>
              <a:tabLst>
                <a:tab pos="405765" algn="l"/>
              </a:tabLst>
            </a:pPr>
            <a:r>
              <a:rPr sz="1600" dirty="0">
                <a:latin typeface="Calibri"/>
                <a:cs typeface="Calibri"/>
              </a:rPr>
              <a:t>Vilka</a:t>
            </a:r>
            <a:r>
              <a:rPr sz="1600" spc="-60" dirty="0">
                <a:latin typeface="Calibri"/>
                <a:cs typeface="Calibri"/>
              </a:rPr>
              <a:t> </a:t>
            </a:r>
            <a:r>
              <a:rPr sz="1600" dirty="0">
                <a:latin typeface="Calibri"/>
                <a:cs typeface="Calibri"/>
              </a:rPr>
              <a:t>miljömål</a:t>
            </a:r>
            <a:r>
              <a:rPr sz="1600" spc="-55" dirty="0">
                <a:latin typeface="Calibri"/>
                <a:cs typeface="Calibri"/>
              </a:rPr>
              <a:t> </a:t>
            </a:r>
            <a:r>
              <a:rPr sz="1600" dirty="0">
                <a:latin typeface="Calibri"/>
                <a:cs typeface="Calibri"/>
              </a:rPr>
              <a:t>och</a:t>
            </a:r>
            <a:r>
              <a:rPr sz="1600" spc="-40" dirty="0">
                <a:latin typeface="Calibri"/>
                <a:cs typeface="Calibri"/>
              </a:rPr>
              <a:t> </a:t>
            </a:r>
            <a:r>
              <a:rPr sz="1600" dirty="0">
                <a:latin typeface="Calibri"/>
                <a:cs typeface="Calibri"/>
              </a:rPr>
              <a:t>ambitioner</a:t>
            </a:r>
            <a:r>
              <a:rPr sz="1600" spc="-45" dirty="0">
                <a:latin typeface="Calibri"/>
                <a:cs typeface="Calibri"/>
              </a:rPr>
              <a:t> </a:t>
            </a:r>
            <a:r>
              <a:rPr sz="1600" spc="-10" dirty="0">
                <a:latin typeface="Calibri"/>
                <a:cs typeface="Calibri"/>
              </a:rPr>
              <a:t>projektet</a:t>
            </a:r>
            <a:r>
              <a:rPr sz="1600" spc="-15" dirty="0">
                <a:latin typeface="Calibri"/>
                <a:cs typeface="Calibri"/>
              </a:rPr>
              <a:t> </a:t>
            </a:r>
            <a:r>
              <a:rPr sz="1600" dirty="0">
                <a:latin typeface="Calibri"/>
                <a:cs typeface="Calibri"/>
              </a:rPr>
              <a:t>har</a:t>
            </a:r>
            <a:r>
              <a:rPr sz="1600" spc="-55" dirty="0">
                <a:latin typeface="Calibri"/>
                <a:cs typeface="Calibri"/>
              </a:rPr>
              <a:t> </a:t>
            </a:r>
            <a:r>
              <a:rPr sz="1600" dirty="0">
                <a:latin typeface="Calibri"/>
                <a:cs typeface="Calibri"/>
              </a:rPr>
              <a:t>i</a:t>
            </a:r>
            <a:r>
              <a:rPr sz="1600" spc="-45" dirty="0">
                <a:latin typeface="Calibri"/>
                <a:cs typeface="Calibri"/>
              </a:rPr>
              <a:t> </a:t>
            </a:r>
            <a:r>
              <a:rPr sz="1600" dirty="0">
                <a:latin typeface="Calibri"/>
                <a:cs typeface="Calibri"/>
              </a:rPr>
              <a:t>form</a:t>
            </a:r>
            <a:r>
              <a:rPr sz="1600" spc="-35" dirty="0">
                <a:latin typeface="Calibri"/>
                <a:cs typeface="Calibri"/>
              </a:rPr>
              <a:t> </a:t>
            </a:r>
            <a:r>
              <a:rPr sz="1600" dirty="0">
                <a:latin typeface="Calibri"/>
                <a:cs typeface="Calibri"/>
              </a:rPr>
              <a:t>av</a:t>
            </a:r>
            <a:r>
              <a:rPr sz="1600" spc="-50" dirty="0">
                <a:latin typeface="Calibri"/>
                <a:cs typeface="Calibri"/>
              </a:rPr>
              <a:t> </a:t>
            </a:r>
            <a:r>
              <a:rPr sz="1600" dirty="0">
                <a:latin typeface="Calibri"/>
                <a:cs typeface="Calibri"/>
              </a:rPr>
              <a:t>kg</a:t>
            </a:r>
            <a:r>
              <a:rPr sz="1600" spc="-45" dirty="0">
                <a:latin typeface="Calibri"/>
                <a:cs typeface="Calibri"/>
              </a:rPr>
              <a:t> </a:t>
            </a:r>
            <a:r>
              <a:rPr sz="1600" dirty="0">
                <a:latin typeface="Calibri"/>
                <a:cs typeface="Calibri"/>
              </a:rPr>
              <a:t>CO</a:t>
            </a:r>
            <a:r>
              <a:rPr sz="1575" baseline="-21164" dirty="0">
                <a:latin typeface="Calibri"/>
                <a:cs typeface="Calibri"/>
              </a:rPr>
              <a:t>2</a:t>
            </a:r>
            <a:r>
              <a:rPr sz="1600" dirty="0">
                <a:latin typeface="Calibri"/>
                <a:cs typeface="Calibri"/>
              </a:rPr>
              <a:t>e/m</a:t>
            </a:r>
            <a:r>
              <a:rPr sz="1575" baseline="26455" dirty="0">
                <a:latin typeface="Calibri"/>
                <a:cs typeface="Calibri"/>
              </a:rPr>
              <a:t>2</a:t>
            </a:r>
            <a:r>
              <a:rPr sz="1575" spc="120" baseline="26455" dirty="0">
                <a:latin typeface="Calibri"/>
                <a:cs typeface="Calibri"/>
              </a:rPr>
              <a:t> </a:t>
            </a:r>
            <a:r>
              <a:rPr sz="1600" spc="-20" dirty="0">
                <a:latin typeface="Calibri"/>
                <a:cs typeface="Calibri"/>
              </a:rPr>
              <a:t>BTA.</a:t>
            </a:r>
            <a:endParaRPr sz="1600">
              <a:latin typeface="Calibri"/>
              <a:cs typeface="Calibri"/>
            </a:endParaRPr>
          </a:p>
          <a:p>
            <a:pPr marL="405765" indent="-342265">
              <a:lnSpc>
                <a:spcPct val="100000"/>
              </a:lnSpc>
              <a:spcBef>
                <a:spcPts val="1585"/>
              </a:spcBef>
              <a:buAutoNum type="arabicPeriod" startAt="4"/>
              <a:tabLst>
                <a:tab pos="405765" algn="l"/>
              </a:tabLst>
            </a:pPr>
            <a:r>
              <a:rPr sz="1600" spc="-10" dirty="0">
                <a:latin typeface="Calibri"/>
                <a:cs typeface="Calibri"/>
              </a:rPr>
              <a:t>Önskemål</a:t>
            </a:r>
            <a:r>
              <a:rPr sz="1600" spc="-60" dirty="0">
                <a:latin typeface="Calibri"/>
                <a:cs typeface="Calibri"/>
              </a:rPr>
              <a:t> </a:t>
            </a:r>
            <a:r>
              <a:rPr sz="1600" dirty="0">
                <a:latin typeface="Calibri"/>
                <a:cs typeface="Calibri"/>
              </a:rPr>
              <a:t>från</a:t>
            </a:r>
            <a:r>
              <a:rPr sz="1600" spc="-50" dirty="0">
                <a:latin typeface="Calibri"/>
                <a:cs typeface="Calibri"/>
              </a:rPr>
              <a:t> </a:t>
            </a:r>
            <a:r>
              <a:rPr sz="1600" spc="-10" dirty="0">
                <a:latin typeface="Calibri"/>
                <a:cs typeface="Calibri"/>
              </a:rPr>
              <a:t>betongforum</a:t>
            </a:r>
            <a:endParaRPr sz="1600">
              <a:latin typeface="Calibri"/>
              <a:cs typeface="Calibri"/>
            </a:endParaRPr>
          </a:p>
        </p:txBody>
      </p:sp>
      <p:sp>
        <p:nvSpPr>
          <p:cNvPr id="7" name="object 7"/>
          <p:cNvSpPr txBox="1">
            <a:spLocks noGrp="1"/>
          </p:cNvSpPr>
          <p:nvPr>
            <p:ph type="title"/>
          </p:nvPr>
        </p:nvSpPr>
        <p:spPr>
          <a:xfrm>
            <a:off x="1139780" y="757496"/>
            <a:ext cx="8961120" cy="755976"/>
          </a:xfrm>
          <a:prstGeom prst="rect">
            <a:avLst/>
          </a:prstGeom>
        </p:spPr>
        <p:txBody>
          <a:bodyPr vert="horz" wrap="square" lIns="0" tIns="17145" rIns="0" bIns="0" rtlCol="0">
            <a:spAutoFit/>
          </a:bodyPr>
          <a:lstStyle/>
          <a:p>
            <a:pPr marL="12700">
              <a:lnSpc>
                <a:spcPct val="100000"/>
              </a:lnSpc>
              <a:spcBef>
                <a:spcPts val="135"/>
              </a:spcBef>
            </a:pPr>
            <a:r>
              <a:rPr spc="70" dirty="0"/>
              <a:t>Exempel – Förberedelser </a:t>
            </a:r>
            <a:r>
              <a:rPr spc="70" dirty="0" err="1"/>
              <a:t>inför</a:t>
            </a:r>
            <a:r>
              <a:rPr spc="70" dirty="0"/>
              <a:t> </a:t>
            </a:r>
            <a:r>
              <a:rPr spc="70" dirty="0" err="1"/>
              <a:t>ett</a:t>
            </a:r>
            <a:r>
              <a:rPr lang="sv-SE" spc="70" dirty="0"/>
              <a:t> inledande möte</a:t>
            </a:r>
            <a:br>
              <a:rPr lang="sv-SE" sz="2400" dirty="0">
                <a:latin typeface="Gill Sans MT"/>
                <a:cs typeface="Gill Sans MT"/>
              </a:rPr>
            </a:br>
            <a:endParaRPr spc="125" dirty="0"/>
          </a:p>
        </p:txBody>
      </p:sp>
      <p:pic>
        <p:nvPicPr>
          <p:cNvPr id="9" name="object 9"/>
          <p:cNvPicPr/>
          <p:nvPr/>
        </p:nvPicPr>
        <p:blipFill>
          <a:blip r:embed="rId2" cstate="email">
            <a:extLst>
              <a:ext uri="{28A0092B-C50C-407E-A947-70E740481C1C}">
                <a14:useLocalDpi xmlns:a14="http://schemas.microsoft.com/office/drawing/2010/main"/>
              </a:ext>
            </a:extLst>
          </a:blip>
          <a:stretch>
            <a:fillRect/>
          </a:stretch>
        </p:blipFill>
        <p:spPr>
          <a:xfrm>
            <a:off x="7743443" y="3530688"/>
            <a:ext cx="3569207" cy="3247132"/>
          </a:xfrm>
          <a:prstGeom prst="rect">
            <a:avLst/>
          </a:prstGeom>
        </p:spPr>
      </p:pic>
      <p:sp>
        <p:nvSpPr>
          <p:cNvPr id="10" name="object 10"/>
          <p:cNvSpPr txBox="1"/>
          <p:nvPr/>
        </p:nvSpPr>
        <p:spPr>
          <a:xfrm>
            <a:off x="9992106" y="1438402"/>
            <a:ext cx="1674495"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Calibri"/>
                <a:cs typeface="Calibri"/>
              </a:rPr>
              <a:t>Från</a:t>
            </a:r>
            <a:r>
              <a:rPr sz="1200" b="1" spc="5" dirty="0">
                <a:latin typeface="Calibri"/>
                <a:cs typeface="Calibri"/>
              </a:rPr>
              <a:t> </a:t>
            </a:r>
            <a:r>
              <a:rPr sz="1200" b="1" spc="-10" dirty="0">
                <a:latin typeface="Calibri"/>
                <a:cs typeface="Calibri"/>
              </a:rPr>
              <a:t>byggprojektet</a:t>
            </a:r>
            <a:r>
              <a:rPr sz="1200" b="1" spc="20" dirty="0">
                <a:latin typeface="Calibri"/>
                <a:cs typeface="Calibri"/>
              </a:rPr>
              <a:t> </a:t>
            </a:r>
            <a:r>
              <a:rPr sz="1200" b="1" spc="-10" dirty="0">
                <a:latin typeface="Calibri"/>
                <a:cs typeface="Calibri"/>
              </a:rPr>
              <a:t>deltar:</a:t>
            </a:r>
            <a:endParaRPr sz="1200">
              <a:latin typeface="Calibri"/>
              <a:cs typeface="Calibri"/>
            </a:endParaRPr>
          </a:p>
        </p:txBody>
      </p:sp>
      <p:sp>
        <p:nvSpPr>
          <p:cNvPr id="11" name="object 11"/>
          <p:cNvSpPr txBox="1"/>
          <p:nvPr/>
        </p:nvSpPr>
        <p:spPr>
          <a:xfrm>
            <a:off x="9992106" y="1732534"/>
            <a:ext cx="2162810" cy="1306195"/>
          </a:xfrm>
          <a:prstGeom prst="rect">
            <a:avLst/>
          </a:prstGeom>
        </p:spPr>
        <p:txBody>
          <a:bodyPr vert="horz" wrap="square" lIns="0" tIns="12700" rIns="0" bIns="0" rtlCol="0">
            <a:spAutoFit/>
          </a:bodyPr>
          <a:lstStyle/>
          <a:p>
            <a:pPr marL="355600" marR="24130" indent="-342900">
              <a:lnSpc>
                <a:spcPct val="100000"/>
              </a:lnSpc>
              <a:spcBef>
                <a:spcPts val="100"/>
              </a:spcBef>
              <a:buAutoNum type="arabicPeriod"/>
              <a:tabLst>
                <a:tab pos="355600" algn="l"/>
              </a:tabLst>
            </a:pPr>
            <a:r>
              <a:rPr sz="1200" dirty="0">
                <a:latin typeface="Calibri"/>
                <a:cs typeface="Calibri"/>
              </a:rPr>
              <a:t>Någon</a:t>
            </a:r>
            <a:r>
              <a:rPr sz="1200" spc="-25" dirty="0">
                <a:latin typeface="Calibri"/>
                <a:cs typeface="Calibri"/>
              </a:rPr>
              <a:t> </a:t>
            </a:r>
            <a:r>
              <a:rPr sz="1200" dirty="0">
                <a:latin typeface="Calibri"/>
                <a:cs typeface="Calibri"/>
              </a:rPr>
              <a:t>som</a:t>
            </a:r>
            <a:r>
              <a:rPr sz="1200" spc="5" dirty="0">
                <a:latin typeface="Calibri"/>
                <a:cs typeface="Calibri"/>
              </a:rPr>
              <a:t> </a:t>
            </a:r>
            <a:r>
              <a:rPr sz="1200" dirty="0">
                <a:latin typeface="Calibri"/>
                <a:cs typeface="Calibri"/>
              </a:rPr>
              <a:t>har</a:t>
            </a:r>
            <a:r>
              <a:rPr sz="1200" spc="-30" dirty="0">
                <a:latin typeface="Calibri"/>
                <a:cs typeface="Calibri"/>
              </a:rPr>
              <a:t> </a:t>
            </a:r>
            <a:r>
              <a:rPr sz="1200" dirty="0">
                <a:latin typeface="Calibri"/>
                <a:cs typeface="Calibri"/>
              </a:rPr>
              <a:t>mandat</a:t>
            </a:r>
            <a:r>
              <a:rPr sz="1200" spc="-35" dirty="0">
                <a:latin typeface="Calibri"/>
                <a:cs typeface="Calibri"/>
              </a:rPr>
              <a:t> </a:t>
            </a:r>
            <a:r>
              <a:rPr sz="1200" spc="-50" dirty="0">
                <a:latin typeface="Calibri"/>
                <a:cs typeface="Calibri"/>
              </a:rPr>
              <a:t>i </a:t>
            </a:r>
            <a:r>
              <a:rPr sz="1200" dirty="0">
                <a:latin typeface="Calibri"/>
                <a:cs typeface="Calibri"/>
              </a:rPr>
              <a:t>projektet</a:t>
            </a:r>
            <a:r>
              <a:rPr sz="1200" spc="-35" dirty="0">
                <a:latin typeface="Calibri"/>
                <a:cs typeface="Calibri"/>
              </a:rPr>
              <a:t> </a:t>
            </a:r>
            <a:r>
              <a:rPr sz="1200" dirty="0">
                <a:latin typeface="Calibri"/>
                <a:cs typeface="Calibri"/>
              </a:rPr>
              <a:t>–</a:t>
            </a:r>
            <a:r>
              <a:rPr sz="1200" spc="-20" dirty="0">
                <a:latin typeface="Calibri"/>
                <a:cs typeface="Calibri"/>
              </a:rPr>
              <a:t> </a:t>
            </a:r>
            <a:r>
              <a:rPr sz="1200" dirty="0">
                <a:latin typeface="Calibri"/>
                <a:cs typeface="Calibri"/>
              </a:rPr>
              <a:t>tex</a:t>
            </a:r>
            <a:r>
              <a:rPr sz="1200" spc="-25" dirty="0">
                <a:latin typeface="Calibri"/>
                <a:cs typeface="Calibri"/>
              </a:rPr>
              <a:t> </a:t>
            </a:r>
            <a:r>
              <a:rPr sz="1200" spc="-10" dirty="0">
                <a:latin typeface="Calibri"/>
                <a:cs typeface="Calibri"/>
              </a:rPr>
              <a:t>projektledare</a:t>
            </a:r>
            <a:endParaRPr sz="1200">
              <a:latin typeface="Calibri"/>
              <a:cs typeface="Calibri"/>
            </a:endParaRPr>
          </a:p>
          <a:p>
            <a:pPr marL="354965" indent="-342265">
              <a:lnSpc>
                <a:spcPct val="100000"/>
              </a:lnSpc>
              <a:buAutoNum type="arabicPeriod"/>
              <a:tabLst>
                <a:tab pos="354965" algn="l"/>
              </a:tabLst>
            </a:pPr>
            <a:r>
              <a:rPr sz="1200" spc="-10" dirty="0">
                <a:latin typeface="Calibri"/>
                <a:cs typeface="Calibri"/>
              </a:rPr>
              <a:t>Konstruktör</a:t>
            </a:r>
            <a:endParaRPr sz="1200">
              <a:latin typeface="Calibri"/>
              <a:cs typeface="Calibri"/>
            </a:endParaRPr>
          </a:p>
          <a:p>
            <a:pPr marL="354965" indent="-342265">
              <a:lnSpc>
                <a:spcPct val="100000"/>
              </a:lnSpc>
              <a:buAutoNum type="arabicPeriod"/>
              <a:tabLst>
                <a:tab pos="354965" algn="l"/>
              </a:tabLst>
            </a:pPr>
            <a:r>
              <a:rPr sz="1200" spc="-10" dirty="0">
                <a:latin typeface="Calibri"/>
                <a:cs typeface="Calibri"/>
              </a:rPr>
              <a:t>Klimatspecialist</a:t>
            </a:r>
            <a:endParaRPr sz="1200">
              <a:latin typeface="Calibri"/>
              <a:cs typeface="Calibri"/>
            </a:endParaRPr>
          </a:p>
          <a:p>
            <a:pPr marL="355600" marR="5080" indent="-342900">
              <a:lnSpc>
                <a:spcPct val="100000"/>
              </a:lnSpc>
              <a:buAutoNum type="arabicPeriod"/>
              <a:tabLst>
                <a:tab pos="355600" algn="l"/>
              </a:tabLst>
            </a:pPr>
            <a:r>
              <a:rPr sz="1200" dirty="0">
                <a:latin typeface="Calibri"/>
                <a:cs typeface="Calibri"/>
              </a:rPr>
              <a:t>Övrig</a:t>
            </a:r>
            <a:r>
              <a:rPr sz="1200" spc="-5" dirty="0">
                <a:latin typeface="Calibri"/>
                <a:cs typeface="Calibri"/>
              </a:rPr>
              <a:t> </a:t>
            </a:r>
            <a:r>
              <a:rPr sz="1200" spc="-10" dirty="0">
                <a:latin typeface="Calibri"/>
                <a:cs typeface="Calibri"/>
              </a:rPr>
              <a:t>relevant</a:t>
            </a:r>
            <a:r>
              <a:rPr sz="1200" spc="-30" dirty="0">
                <a:latin typeface="Calibri"/>
                <a:cs typeface="Calibri"/>
              </a:rPr>
              <a:t> </a:t>
            </a:r>
            <a:r>
              <a:rPr sz="1200" dirty="0">
                <a:latin typeface="Calibri"/>
                <a:cs typeface="Calibri"/>
              </a:rPr>
              <a:t>person</a:t>
            </a:r>
            <a:r>
              <a:rPr sz="1200" spc="-20" dirty="0">
                <a:latin typeface="Calibri"/>
                <a:cs typeface="Calibri"/>
              </a:rPr>
              <a:t> </a:t>
            </a:r>
            <a:r>
              <a:rPr sz="1200" dirty="0">
                <a:latin typeface="Calibri"/>
                <a:cs typeface="Calibri"/>
              </a:rPr>
              <a:t>så</a:t>
            </a:r>
            <a:r>
              <a:rPr sz="1200" spc="15" dirty="0">
                <a:latin typeface="Calibri"/>
                <a:cs typeface="Calibri"/>
              </a:rPr>
              <a:t> </a:t>
            </a:r>
            <a:r>
              <a:rPr sz="1200" spc="-25" dirty="0">
                <a:latin typeface="Calibri"/>
                <a:cs typeface="Calibri"/>
              </a:rPr>
              <a:t>som </a:t>
            </a:r>
            <a:r>
              <a:rPr sz="1200" dirty="0">
                <a:latin typeface="Calibri"/>
                <a:cs typeface="Calibri"/>
              </a:rPr>
              <a:t>tex</a:t>
            </a:r>
            <a:r>
              <a:rPr sz="1200" spc="-45" dirty="0">
                <a:latin typeface="Calibri"/>
                <a:cs typeface="Calibri"/>
              </a:rPr>
              <a:t> </a:t>
            </a:r>
            <a:r>
              <a:rPr sz="1200" dirty="0">
                <a:latin typeface="Calibri"/>
                <a:cs typeface="Calibri"/>
              </a:rPr>
              <a:t>fuktsakkunnig,</a:t>
            </a:r>
            <a:r>
              <a:rPr sz="1200" spc="-55" dirty="0">
                <a:latin typeface="Calibri"/>
                <a:cs typeface="Calibri"/>
              </a:rPr>
              <a:t> </a:t>
            </a:r>
            <a:r>
              <a:rPr sz="1200" spc="-10" dirty="0">
                <a:latin typeface="Calibri"/>
                <a:cs typeface="Calibri"/>
              </a:rPr>
              <a:t>arkitekt </a:t>
            </a:r>
            <a:r>
              <a:rPr sz="1200" spc="-20" dirty="0">
                <a:latin typeface="Calibri"/>
                <a:cs typeface="Calibri"/>
              </a:rPr>
              <a:t>etc.</a:t>
            </a:r>
            <a:endParaRPr sz="1200">
              <a:latin typeface="Calibri"/>
              <a:cs typeface="Calibri"/>
            </a:endParaRPr>
          </a:p>
        </p:txBody>
      </p:sp>
      <p:sp>
        <p:nvSpPr>
          <p:cNvPr id="12" name="object 12"/>
          <p:cNvSpPr txBox="1"/>
          <p:nvPr/>
        </p:nvSpPr>
        <p:spPr>
          <a:xfrm>
            <a:off x="9992106" y="3314522"/>
            <a:ext cx="1630045" cy="208915"/>
          </a:xfrm>
          <a:prstGeom prst="rect">
            <a:avLst/>
          </a:prstGeom>
        </p:spPr>
        <p:txBody>
          <a:bodyPr vert="horz" wrap="square" lIns="0" tIns="12700" rIns="0" bIns="0" rtlCol="0">
            <a:spAutoFit/>
          </a:bodyPr>
          <a:lstStyle/>
          <a:p>
            <a:pPr marL="12700">
              <a:lnSpc>
                <a:spcPct val="100000"/>
              </a:lnSpc>
              <a:spcBef>
                <a:spcPts val="100"/>
              </a:spcBef>
            </a:pPr>
            <a:r>
              <a:rPr sz="1200" b="1" dirty="0">
                <a:latin typeface="Calibri"/>
                <a:cs typeface="Calibri"/>
              </a:rPr>
              <a:t>Från</a:t>
            </a:r>
            <a:r>
              <a:rPr sz="1200" b="1" spc="-20" dirty="0">
                <a:latin typeface="Calibri"/>
                <a:cs typeface="Calibri"/>
              </a:rPr>
              <a:t> </a:t>
            </a:r>
            <a:r>
              <a:rPr sz="1200" b="1" spc="-10" dirty="0">
                <a:latin typeface="Calibri"/>
                <a:cs typeface="Calibri"/>
              </a:rPr>
              <a:t>Betongforum</a:t>
            </a:r>
            <a:r>
              <a:rPr sz="1200" b="1" spc="-5" dirty="0">
                <a:latin typeface="Calibri"/>
                <a:cs typeface="Calibri"/>
              </a:rPr>
              <a:t> </a:t>
            </a:r>
            <a:r>
              <a:rPr sz="1200" b="1" spc="-10" dirty="0">
                <a:latin typeface="Calibri"/>
                <a:cs typeface="Calibri"/>
              </a:rPr>
              <a:t>deltar:</a:t>
            </a:r>
            <a:endParaRPr sz="1200">
              <a:latin typeface="Calibri"/>
              <a:cs typeface="Calibri"/>
            </a:endParaRPr>
          </a:p>
        </p:txBody>
      </p:sp>
      <p:sp>
        <p:nvSpPr>
          <p:cNvPr id="13" name="object 13"/>
          <p:cNvSpPr txBox="1"/>
          <p:nvPr/>
        </p:nvSpPr>
        <p:spPr>
          <a:xfrm>
            <a:off x="9992106" y="3607689"/>
            <a:ext cx="1448435" cy="581660"/>
          </a:xfrm>
          <a:prstGeom prst="rect">
            <a:avLst/>
          </a:prstGeom>
        </p:spPr>
        <p:txBody>
          <a:bodyPr vert="horz" wrap="square" lIns="0" tIns="12700" rIns="0" bIns="0" rtlCol="0">
            <a:spAutoFit/>
          </a:bodyPr>
          <a:lstStyle/>
          <a:p>
            <a:pPr marL="354965" indent="-342265">
              <a:lnSpc>
                <a:spcPct val="100000"/>
              </a:lnSpc>
              <a:spcBef>
                <a:spcPts val="100"/>
              </a:spcBef>
              <a:buAutoNum type="arabicPeriod"/>
              <a:tabLst>
                <a:tab pos="354965" algn="l"/>
              </a:tabLst>
            </a:pPr>
            <a:r>
              <a:rPr sz="1200" spc="-10" dirty="0">
                <a:latin typeface="Calibri"/>
                <a:cs typeface="Calibri"/>
              </a:rPr>
              <a:t>Betongleverantör</a:t>
            </a:r>
            <a:endParaRPr sz="1200">
              <a:latin typeface="Calibri"/>
              <a:cs typeface="Calibri"/>
            </a:endParaRPr>
          </a:p>
          <a:p>
            <a:pPr marL="354965" indent="-342265">
              <a:lnSpc>
                <a:spcPct val="100000"/>
              </a:lnSpc>
              <a:spcBef>
                <a:spcPts val="10"/>
              </a:spcBef>
              <a:buAutoNum type="arabicPeriod"/>
              <a:tabLst>
                <a:tab pos="354965" algn="l"/>
              </a:tabLst>
            </a:pPr>
            <a:r>
              <a:rPr sz="1200" spc="-10" dirty="0">
                <a:latin typeface="Calibri"/>
                <a:cs typeface="Calibri"/>
              </a:rPr>
              <a:t>Älvstranden</a:t>
            </a:r>
            <a:endParaRPr sz="1200">
              <a:latin typeface="Calibri"/>
              <a:cs typeface="Calibri"/>
            </a:endParaRPr>
          </a:p>
          <a:p>
            <a:pPr marL="354965" indent="-342265">
              <a:lnSpc>
                <a:spcPct val="100000"/>
              </a:lnSpc>
              <a:spcBef>
                <a:spcPts val="50"/>
              </a:spcBef>
              <a:buAutoNum type="arabicPeriod"/>
              <a:tabLst>
                <a:tab pos="354965" algn="l"/>
              </a:tabLst>
            </a:pPr>
            <a:r>
              <a:rPr sz="1200" spc="-20" dirty="0">
                <a:latin typeface="Tahoma"/>
                <a:cs typeface="Tahoma"/>
              </a:rPr>
              <a:t>RISE</a:t>
            </a:r>
            <a:endParaRPr sz="1200">
              <a:latin typeface="Tahoma"/>
              <a:cs typeface="Tahom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9625583" y="5605271"/>
            <a:ext cx="2071116" cy="836676"/>
          </a:xfrm>
          <a:prstGeom prst="rect">
            <a:avLst/>
          </a:prstGeom>
        </p:spPr>
      </p:pic>
      <p:sp>
        <p:nvSpPr>
          <p:cNvPr id="3" name="object 3"/>
          <p:cNvSpPr txBox="1">
            <a:spLocks noGrp="1"/>
          </p:cNvSpPr>
          <p:nvPr>
            <p:ph type="title"/>
          </p:nvPr>
        </p:nvSpPr>
        <p:spPr>
          <a:xfrm>
            <a:off x="4524502" y="-18796"/>
            <a:ext cx="1715770" cy="330835"/>
          </a:xfrm>
          <a:prstGeom prst="rect">
            <a:avLst/>
          </a:prstGeom>
        </p:spPr>
        <p:txBody>
          <a:bodyPr vert="horz" wrap="square" lIns="0" tIns="12700" rIns="0" bIns="0" rtlCol="0">
            <a:spAutoFit/>
          </a:bodyPr>
          <a:lstStyle/>
          <a:p>
            <a:pPr marL="12700">
              <a:lnSpc>
                <a:spcPct val="100000"/>
              </a:lnSpc>
              <a:spcBef>
                <a:spcPts val="100"/>
              </a:spcBef>
            </a:pPr>
            <a:r>
              <a:rPr sz="2000" spc="-140" dirty="0"/>
              <a:t>BETCRETE</a:t>
            </a:r>
            <a:r>
              <a:rPr sz="2000" spc="-80" dirty="0"/>
              <a:t> </a:t>
            </a:r>
            <a:r>
              <a:rPr sz="2000" spc="-25" dirty="0"/>
              <a:t>3.0</a:t>
            </a:r>
            <a:endParaRPr sz="2000"/>
          </a:p>
        </p:txBody>
      </p:sp>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1039863" y="5553931"/>
            <a:ext cx="1638833" cy="623888"/>
          </a:xfrm>
          <a:prstGeom prst="rect">
            <a:avLst/>
          </a:prstGeom>
        </p:spPr>
      </p:pic>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5516879" y="5865876"/>
            <a:ext cx="1676400" cy="248412"/>
          </a:xfrm>
          <a:prstGeom prst="rect">
            <a:avLst/>
          </a:prstGeom>
        </p:spPr>
      </p:pic>
      <p:pic>
        <p:nvPicPr>
          <p:cNvPr id="6" name="object 6"/>
          <p:cNvPicPr/>
          <p:nvPr/>
        </p:nvPicPr>
        <p:blipFill>
          <a:blip r:embed="rId5" cstate="email">
            <a:extLst>
              <a:ext uri="{28A0092B-C50C-407E-A947-70E740481C1C}">
                <a14:useLocalDpi xmlns:a14="http://schemas.microsoft.com/office/drawing/2010/main"/>
              </a:ext>
            </a:extLst>
          </a:blip>
          <a:stretch>
            <a:fillRect/>
          </a:stretch>
        </p:blipFill>
        <p:spPr>
          <a:xfrm>
            <a:off x="9430511" y="4040123"/>
            <a:ext cx="2168652" cy="509015"/>
          </a:xfrm>
          <a:prstGeom prst="rect">
            <a:avLst/>
          </a:prstGeom>
        </p:spPr>
      </p:pic>
      <p:pic>
        <p:nvPicPr>
          <p:cNvPr id="7" name="object 7"/>
          <p:cNvPicPr/>
          <p:nvPr/>
        </p:nvPicPr>
        <p:blipFill>
          <a:blip r:embed="rId6" cstate="email">
            <a:extLst>
              <a:ext uri="{28A0092B-C50C-407E-A947-70E740481C1C}">
                <a14:useLocalDpi xmlns:a14="http://schemas.microsoft.com/office/drawing/2010/main"/>
              </a:ext>
            </a:extLst>
          </a:blip>
          <a:stretch>
            <a:fillRect/>
          </a:stretch>
        </p:blipFill>
        <p:spPr>
          <a:xfrm>
            <a:off x="838200" y="4698491"/>
            <a:ext cx="2072639" cy="582168"/>
          </a:xfrm>
          <a:prstGeom prst="rect">
            <a:avLst/>
          </a:prstGeom>
        </p:spPr>
      </p:pic>
      <p:pic>
        <p:nvPicPr>
          <p:cNvPr id="8" name="object 8"/>
          <p:cNvPicPr/>
          <p:nvPr/>
        </p:nvPicPr>
        <p:blipFill>
          <a:blip r:embed="rId7" cstate="email">
            <a:extLst>
              <a:ext uri="{28A0092B-C50C-407E-A947-70E740481C1C}">
                <a14:useLocalDpi xmlns:a14="http://schemas.microsoft.com/office/drawing/2010/main"/>
              </a:ext>
            </a:extLst>
          </a:blip>
          <a:stretch>
            <a:fillRect/>
          </a:stretch>
        </p:blipFill>
        <p:spPr>
          <a:xfrm>
            <a:off x="9625583" y="4907279"/>
            <a:ext cx="1822703" cy="266700"/>
          </a:xfrm>
          <a:prstGeom prst="rect">
            <a:avLst/>
          </a:prstGeom>
        </p:spPr>
      </p:pic>
      <p:pic>
        <p:nvPicPr>
          <p:cNvPr id="9" name="object 9"/>
          <p:cNvPicPr/>
          <p:nvPr/>
        </p:nvPicPr>
        <p:blipFill>
          <a:blip r:embed="rId8" cstate="email">
            <a:extLst>
              <a:ext uri="{28A0092B-C50C-407E-A947-70E740481C1C}">
                <a14:useLocalDpi xmlns:a14="http://schemas.microsoft.com/office/drawing/2010/main"/>
              </a:ext>
            </a:extLst>
          </a:blip>
          <a:stretch>
            <a:fillRect/>
          </a:stretch>
        </p:blipFill>
        <p:spPr>
          <a:xfrm>
            <a:off x="3185160" y="5817108"/>
            <a:ext cx="2103119" cy="297180"/>
          </a:xfrm>
          <a:prstGeom prst="rect">
            <a:avLst/>
          </a:prstGeom>
        </p:spPr>
      </p:pic>
      <p:pic>
        <p:nvPicPr>
          <p:cNvPr id="10" name="object 10"/>
          <p:cNvPicPr/>
          <p:nvPr/>
        </p:nvPicPr>
        <p:blipFill>
          <a:blip r:embed="rId9" cstate="print"/>
          <a:stretch>
            <a:fillRect/>
          </a:stretch>
        </p:blipFill>
        <p:spPr>
          <a:xfrm>
            <a:off x="7505700" y="5724144"/>
            <a:ext cx="1851659" cy="472440"/>
          </a:xfrm>
          <a:prstGeom prst="rect">
            <a:avLst/>
          </a:prstGeom>
        </p:spPr>
      </p:pic>
      <p:pic>
        <p:nvPicPr>
          <p:cNvPr id="11" name="object 11"/>
          <p:cNvPicPr/>
          <p:nvPr/>
        </p:nvPicPr>
        <p:blipFill>
          <a:blip r:embed="rId10" cstate="print"/>
          <a:stretch>
            <a:fillRect/>
          </a:stretch>
        </p:blipFill>
        <p:spPr>
          <a:xfrm>
            <a:off x="9567671" y="2497835"/>
            <a:ext cx="1620012" cy="333756"/>
          </a:xfrm>
          <a:prstGeom prst="rect">
            <a:avLst/>
          </a:prstGeom>
        </p:spPr>
      </p:pic>
      <p:pic>
        <p:nvPicPr>
          <p:cNvPr id="12" name="object 12"/>
          <p:cNvPicPr/>
          <p:nvPr/>
        </p:nvPicPr>
        <p:blipFill>
          <a:blip r:embed="rId11" cstate="email">
            <a:extLst>
              <a:ext uri="{28A0092B-C50C-407E-A947-70E740481C1C}">
                <a14:useLocalDpi xmlns:a14="http://schemas.microsoft.com/office/drawing/2010/main"/>
              </a:ext>
            </a:extLst>
          </a:blip>
          <a:stretch>
            <a:fillRect/>
          </a:stretch>
        </p:blipFill>
        <p:spPr>
          <a:xfrm>
            <a:off x="6336085" y="3686290"/>
            <a:ext cx="1870051" cy="540375"/>
          </a:xfrm>
          <a:prstGeom prst="rect">
            <a:avLst/>
          </a:prstGeom>
        </p:spPr>
      </p:pic>
      <p:pic>
        <p:nvPicPr>
          <p:cNvPr id="13" name="object 13"/>
          <p:cNvPicPr/>
          <p:nvPr/>
        </p:nvPicPr>
        <p:blipFill>
          <a:blip r:embed="rId12" cstate="print"/>
          <a:stretch>
            <a:fillRect/>
          </a:stretch>
        </p:blipFill>
        <p:spPr>
          <a:xfrm>
            <a:off x="3500628" y="3363467"/>
            <a:ext cx="2168652" cy="972311"/>
          </a:xfrm>
          <a:prstGeom prst="rect">
            <a:avLst/>
          </a:prstGeom>
        </p:spPr>
      </p:pic>
      <p:pic>
        <p:nvPicPr>
          <p:cNvPr id="14" name="object 14"/>
          <p:cNvPicPr/>
          <p:nvPr/>
        </p:nvPicPr>
        <p:blipFill>
          <a:blip r:embed="rId13" cstate="email">
            <a:extLst>
              <a:ext uri="{28A0092B-C50C-407E-A947-70E740481C1C}">
                <a14:useLocalDpi xmlns:a14="http://schemas.microsoft.com/office/drawing/2010/main"/>
              </a:ext>
            </a:extLst>
          </a:blip>
          <a:stretch>
            <a:fillRect/>
          </a:stretch>
        </p:blipFill>
        <p:spPr>
          <a:xfrm>
            <a:off x="804672" y="2804160"/>
            <a:ext cx="2287524" cy="655320"/>
          </a:xfrm>
          <a:prstGeom prst="rect">
            <a:avLst/>
          </a:prstGeom>
        </p:spPr>
      </p:pic>
      <p:pic>
        <p:nvPicPr>
          <p:cNvPr id="15" name="object 15"/>
          <p:cNvPicPr/>
          <p:nvPr/>
        </p:nvPicPr>
        <p:blipFill>
          <a:blip r:embed="rId14" cstate="email">
            <a:extLst>
              <a:ext uri="{28A0092B-C50C-407E-A947-70E740481C1C}">
                <a14:useLocalDpi xmlns:a14="http://schemas.microsoft.com/office/drawing/2010/main"/>
              </a:ext>
            </a:extLst>
          </a:blip>
          <a:stretch>
            <a:fillRect/>
          </a:stretch>
        </p:blipFill>
        <p:spPr>
          <a:xfrm>
            <a:off x="874775" y="3735323"/>
            <a:ext cx="1937004" cy="457200"/>
          </a:xfrm>
          <a:prstGeom prst="rect">
            <a:avLst/>
          </a:prstGeom>
        </p:spPr>
      </p:pic>
      <p:pic>
        <p:nvPicPr>
          <p:cNvPr id="16" name="object 16"/>
          <p:cNvPicPr/>
          <p:nvPr/>
        </p:nvPicPr>
        <p:blipFill>
          <a:blip r:embed="rId15" cstate="email">
            <a:extLst>
              <a:ext uri="{28A0092B-C50C-407E-A947-70E740481C1C}">
                <a14:useLocalDpi xmlns:a14="http://schemas.microsoft.com/office/drawing/2010/main"/>
              </a:ext>
            </a:extLst>
          </a:blip>
          <a:stretch>
            <a:fillRect/>
          </a:stretch>
        </p:blipFill>
        <p:spPr>
          <a:xfrm>
            <a:off x="4061459" y="4565903"/>
            <a:ext cx="2034539" cy="923544"/>
          </a:xfrm>
          <a:prstGeom prst="rect">
            <a:avLst/>
          </a:prstGeom>
        </p:spPr>
      </p:pic>
      <p:pic>
        <p:nvPicPr>
          <p:cNvPr id="17" name="object 17"/>
          <p:cNvPicPr/>
          <p:nvPr/>
        </p:nvPicPr>
        <p:blipFill>
          <a:blip r:embed="rId16" cstate="email">
            <a:extLst>
              <a:ext uri="{28A0092B-C50C-407E-A947-70E740481C1C}">
                <a14:useLocalDpi xmlns:a14="http://schemas.microsoft.com/office/drawing/2010/main"/>
              </a:ext>
            </a:extLst>
          </a:blip>
          <a:stretch>
            <a:fillRect/>
          </a:stretch>
        </p:blipFill>
        <p:spPr>
          <a:xfrm>
            <a:off x="979932" y="469391"/>
            <a:ext cx="989076" cy="1266443"/>
          </a:xfrm>
          <a:prstGeom prst="rect">
            <a:avLst/>
          </a:prstGeom>
        </p:spPr>
      </p:pic>
      <p:pic>
        <p:nvPicPr>
          <p:cNvPr id="18" name="object 18"/>
          <p:cNvPicPr/>
          <p:nvPr/>
        </p:nvPicPr>
        <p:blipFill>
          <a:blip r:embed="rId17" cstate="email">
            <a:extLst>
              <a:ext uri="{28A0092B-C50C-407E-A947-70E740481C1C}">
                <a14:useLocalDpi xmlns:a14="http://schemas.microsoft.com/office/drawing/2010/main"/>
              </a:ext>
            </a:extLst>
          </a:blip>
          <a:stretch>
            <a:fillRect/>
          </a:stretch>
        </p:blipFill>
        <p:spPr>
          <a:xfrm>
            <a:off x="6989612" y="4624716"/>
            <a:ext cx="1180947" cy="513951"/>
          </a:xfrm>
          <a:prstGeom prst="rect">
            <a:avLst/>
          </a:prstGeom>
        </p:spPr>
      </p:pic>
      <p:pic>
        <p:nvPicPr>
          <p:cNvPr id="19" name="object 19"/>
          <p:cNvPicPr/>
          <p:nvPr/>
        </p:nvPicPr>
        <p:blipFill>
          <a:blip r:embed="rId18" cstate="email">
            <a:extLst>
              <a:ext uri="{28A0092B-C50C-407E-A947-70E740481C1C}">
                <a14:useLocalDpi xmlns:a14="http://schemas.microsoft.com/office/drawing/2010/main"/>
              </a:ext>
            </a:extLst>
          </a:blip>
          <a:stretch>
            <a:fillRect/>
          </a:stretch>
        </p:blipFill>
        <p:spPr>
          <a:xfrm>
            <a:off x="9797795" y="3172850"/>
            <a:ext cx="1392848" cy="661533"/>
          </a:xfrm>
          <a:prstGeom prst="rect">
            <a:avLst/>
          </a:prstGeom>
        </p:spPr>
      </p:pic>
      <p:grpSp>
        <p:nvGrpSpPr>
          <p:cNvPr id="20" name="object 20"/>
          <p:cNvGrpSpPr/>
          <p:nvPr/>
        </p:nvGrpSpPr>
        <p:grpSpPr>
          <a:xfrm>
            <a:off x="763523" y="118871"/>
            <a:ext cx="10547985" cy="3103245"/>
            <a:chOff x="763523" y="118871"/>
            <a:chExt cx="10547985" cy="3103245"/>
          </a:xfrm>
        </p:grpSpPr>
        <p:pic>
          <p:nvPicPr>
            <p:cNvPr id="21" name="object 21"/>
            <p:cNvPicPr/>
            <p:nvPr/>
          </p:nvPicPr>
          <p:blipFill>
            <a:blip r:embed="rId19" cstate="email">
              <a:extLst>
                <a:ext uri="{28A0092B-C50C-407E-A947-70E740481C1C}">
                  <a14:useLocalDpi xmlns:a14="http://schemas.microsoft.com/office/drawing/2010/main"/>
                </a:ext>
              </a:extLst>
            </a:blip>
            <a:stretch>
              <a:fillRect/>
            </a:stretch>
          </p:blipFill>
          <p:spPr>
            <a:xfrm>
              <a:off x="6630923" y="1594104"/>
              <a:ext cx="2887979" cy="1627632"/>
            </a:xfrm>
            <a:prstGeom prst="rect">
              <a:avLst/>
            </a:prstGeom>
          </p:spPr>
        </p:pic>
        <p:pic>
          <p:nvPicPr>
            <p:cNvPr id="22" name="object 22"/>
            <p:cNvPicPr/>
            <p:nvPr/>
          </p:nvPicPr>
          <p:blipFill>
            <a:blip r:embed="rId20" cstate="print"/>
            <a:stretch>
              <a:fillRect/>
            </a:stretch>
          </p:blipFill>
          <p:spPr>
            <a:xfrm>
              <a:off x="3677412" y="2589276"/>
              <a:ext cx="3220212" cy="397763"/>
            </a:xfrm>
            <a:prstGeom prst="rect">
              <a:avLst/>
            </a:prstGeom>
          </p:spPr>
        </p:pic>
        <p:pic>
          <p:nvPicPr>
            <p:cNvPr id="23" name="object 23"/>
            <p:cNvPicPr/>
            <p:nvPr/>
          </p:nvPicPr>
          <p:blipFill>
            <a:blip r:embed="rId21" cstate="print"/>
            <a:stretch>
              <a:fillRect/>
            </a:stretch>
          </p:blipFill>
          <p:spPr>
            <a:xfrm>
              <a:off x="7606283" y="365760"/>
              <a:ext cx="1560576" cy="1514856"/>
            </a:xfrm>
            <a:prstGeom prst="rect">
              <a:avLst/>
            </a:prstGeom>
          </p:spPr>
        </p:pic>
        <p:pic>
          <p:nvPicPr>
            <p:cNvPr id="24" name="object 24"/>
            <p:cNvPicPr/>
            <p:nvPr/>
          </p:nvPicPr>
          <p:blipFill>
            <a:blip r:embed="rId22" cstate="print"/>
            <a:stretch>
              <a:fillRect/>
            </a:stretch>
          </p:blipFill>
          <p:spPr>
            <a:xfrm>
              <a:off x="2532888" y="192023"/>
              <a:ext cx="1935480" cy="1903476"/>
            </a:xfrm>
            <a:prstGeom prst="rect">
              <a:avLst/>
            </a:prstGeom>
          </p:spPr>
        </p:pic>
        <p:pic>
          <p:nvPicPr>
            <p:cNvPr id="25" name="object 25"/>
            <p:cNvPicPr/>
            <p:nvPr/>
          </p:nvPicPr>
          <p:blipFill>
            <a:blip r:embed="rId23" cstate="print"/>
            <a:stretch>
              <a:fillRect/>
            </a:stretch>
          </p:blipFill>
          <p:spPr>
            <a:xfrm>
              <a:off x="5516879" y="693420"/>
              <a:ext cx="1359407" cy="1138427"/>
            </a:xfrm>
            <a:prstGeom prst="rect">
              <a:avLst/>
            </a:prstGeom>
          </p:spPr>
        </p:pic>
        <p:pic>
          <p:nvPicPr>
            <p:cNvPr id="26" name="object 26"/>
            <p:cNvPicPr/>
            <p:nvPr/>
          </p:nvPicPr>
          <p:blipFill>
            <a:blip r:embed="rId13" cstate="email">
              <a:extLst>
                <a:ext uri="{28A0092B-C50C-407E-A947-70E740481C1C}">
                  <a14:useLocalDpi xmlns:a14="http://schemas.microsoft.com/office/drawing/2010/main"/>
                </a:ext>
              </a:extLst>
            </a:blip>
            <a:stretch>
              <a:fillRect/>
            </a:stretch>
          </p:blipFill>
          <p:spPr>
            <a:xfrm>
              <a:off x="763523" y="1967483"/>
              <a:ext cx="2287524" cy="656844"/>
            </a:xfrm>
            <a:prstGeom prst="rect">
              <a:avLst/>
            </a:prstGeom>
          </p:spPr>
        </p:pic>
        <p:pic>
          <p:nvPicPr>
            <p:cNvPr id="27" name="object 27"/>
            <p:cNvPicPr/>
            <p:nvPr/>
          </p:nvPicPr>
          <p:blipFill>
            <a:blip r:embed="rId24" cstate="email">
              <a:extLst>
                <a:ext uri="{28A0092B-C50C-407E-A947-70E740481C1C}">
                  <a14:useLocalDpi xmlns:a14="http://schemas.microsoft.com/office/drawing/2010/main"/>
                </a:ext>
              </a:extLst>
            </a:blip>
            <a:stretch>
              <a:fillRect/>
            </a:stretch>
          </p:blipFill>
          <p:spPr>
            <a:xfrm>
              <a:off x="9380219" y="1863851"/>
              <a:ext cx="1924812" cy="461772"/>
            </a:xfrm>
            <a:prstGeom prst="rect">
              <a:avLst/>
            </a:prstGeom>
          </p:spPr>
        </p:pic>
        <p:pic>
          <p:nvPicPr>
            <p:cNvPr id="28" name="object 28"/>
            <p:cNvPicPr/>
            <p:nvPr/>
          </p:nvPicPr>
          <p:blipFill>
            <a:blip r:embed="rId25" cstate="print"/>
            <a:stretch>
              <a:fillRect/>
            </a:stretch>
          </p:blipFill>
          <p:spPr>
            <a:xfrm>
              <a:off x="9659112" y="118871"/>
              <a:ext cx="1630679" cy="1630679"/>
            </a:xfrm>
            <a:prstGeom prst="rect">
              <a:avLst/>
            </a:prstGeom>
          </p:spPr>
        </p:pic>
        <p:pic>
          <p:nvPicPr>
            <p:cNvPr id="29" name="object 29"/>
            <p:cNvPicPr/>
            <p:nvPr/>
          </p:nvPicPr>
          <p:blipFill>
            <a:blip r:embed="rId26" cstate="email">
              <a:extLst>
                <a:ext uri="{28A0092B-C50C-407E-A947-70E740481C1C}">
                  <a14:useLocalDpi xmlns:a14="http://schemas.microsoft.com/office/drawing/2010/main"/>
                </a:ext>
              </a:extLst>
            </a:blip>
            <a:stretch>
              <a:fillRect/>
            </a:stretch>
          </p:blipFill>
          <p:spPr>
            <a:xfrm>
              <a:off x="9430512" y="1380744"/>
              <a:ext cx="1880616" cy="451103"/>
            </a:xfrm>
            <a:prstGeom prst="rect">
              <a:avLst/>
            </a:prstGeom>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FEF28501-A5C7-88F4-9277-3D8F6CD2DCF4}"/>
              </a:ext>
            </a:extLst>
          </p:cNvPr>
          <p:cNvSpPr>
            <a:spLocks noGrp="1"/>
          </p:cNvSpPr>
          <p:nvPr>
            <p:ph type="ctrTitle"/>
          </p:nvPr>
        </p:nvSpPr>
        <p:spPr>
          <a:xfrm>
            <a:off x="1837955" y="2140298"/>
            <a:ext cx="8206597" cy="1771225"/>
          </a:xfrm>
        </p:spPr>
        <p:txBody>
          <a:bodyPr/>
          <a:lstStyle/>
          <a:p>
            <a:pPr algn="ctr"/>
            <a:r>
              <a:rPr lang="sv-SE" dirty="0"/>
              <a:t>INSPIRATION OCH REFLEKTION</a:t>
            </a:r>
          </a:p>
        </p:txBody>
      </p:sp>
    </p:spTree>
    <p:extLst>
      <p:ext uri="{BB962C8B-B14F-4D97-AF65-F5344CB8AC3E}">
        <p14:creationId xmlns:p14="http://schemas.microsoft.com/office/powerpoint/2010/main" val="3088838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14146" y="300157"/>
            <a:ext cx="1572372" cy="156278"/>
          </a:xfrm>
          <a:prstGeom prst="rect">
            <a:avLst/>
          </a:prstGeom>
        </p:spPr>
        <p:txBody>
          <a:bodyPr vert="horz" wrap="square" lIns="0" tIns="8145" rIns="0" bIns="0" rtlCol="0">
            <a:spAutoFit/>
          </a:bodyPr>
          <a:lstStyle/>
          <a:p>
            <a:pPr marL="8145" defTabSz="586405">
              <a:spcBef>
                <a:spcPts val="64"/>
              </a:spcBef>
            </a:pPr>
            <a:r>
              <a:rPr sz="962" kern="0" spc="160" dirty="0">
                <a:solidFill>
                  <a:srgbClr val="4F5347"/>
                </a:solidFill>
                <a:latin typeface="Calibri"/>
                <a:cs typeface="Calibri"/>
              </a:rPr>
              <a:t>KAMINSKY</a:t>
            </a:r>
            <a:r>
              <a:rPr sz="962" kern="0" spc="119" dirty="0">
                <a:solidFill>
                  <a:srgbClr val="4F5347"/>
                </a:solidFill>
                <a:latin typeface="Calibri"/>
                <a:cs typeface="Calibri"/>
              </a:rPr>
              <a:t> </a:t>
            </a:r>
            <a:r>
              <a:rPr sz="962" kern="0" spc="141" dirty="0">
                <a:solidFill>
                  <a:srgbClr val="4F5347"/>
                </a:solidFill>
                <a:latin typeface="Calibri"/>
                <a:cs typeface="Calibri"/>
              </a:rPr>
              <a:t>ARKITEKTUR </a:t>
            </a:r>
            <a:endParaRPr sz="962" kern="0">
              <a:solidFill>
                <a:sysClr val="windowText" lastClr="000000"/>
              </a:solidFill>
              <a:latin typeface="Calibri"/>
              <a:cs typeface="Calibri"/>
            </a:endParaRPr>
          </a:p>
        </p:txBody>
      </p:sp>
      <p:sp>
        <p:nvSpPr>
          <p:cNvPr id="3" name="object 3"/>
          <p:cNvSpPr txBox="1"/>
          <p:nvPr/>
        </p:nvSpPr>
        <p:spPr>
          <a:xfrm>
            <a:off x="5120777" y="5255846"/>
            <a:ext cx="1947037" cy="264621"/>
          </a:xfrm>
          <a:prstGeom prst="rect">
            <a:avLst/>
          </a:prstGeom>
        </p:spPr>
        <p:txBody>
          <a:bodyPr vert="horz" wrap="square" lIns="0" tIns="4887" rIns="0" bIns="0" rtlCol="0">
            <a:spAutoFit/>
          </a:bodyPr>
          <a:lstStyle/>
          <a:p>
            <a:pPr marL="225196" marR="3258" indent="-217458" defTabSz="586405">
              <a:lnSpc>
                <a:spcPct val="102600"/>
              </a:lnSpc>
              <a:spcBef>
                <a:spcPts val="38"/>
              </a:spcBef>
            </a:pPr>
            <a:r>
              <a:rPr sz="834" kern="0" spc="48" dirty="0">
                <a:solidFill>
                  <a:srgbClr val="4F5347"/>
                </a:solidFill>
                <a:latin typeface="Calibri"/>
                <a:cs typeface="Calibri"/>
              </a:rPr>
              <a:t>Tillsammans</a:t>
            </a:r>
            <a:r>
              <a:rPr sz="834" kern="0" spc="26" dirty="0">
                <a:solidFill>
                  <a:srgbClr val="4F5347"/>
                </a:solidFill>
                <a:latin typeface="Calibri"/>
                <a:cs typeface="Calibri"/>
              </a:rPr>
              <a:t> </a:t>
            </a:r>
            <a:r>
              <a:rPr sz="834" kern="0" spc="55" dirty="0">
                <a:solidFill>
                  <a:srgbClr val="4F5347"/>
                </a:solidFill>
                <a:latin typeface="Calibri"/>
                <a:cs typeface="Calibri"/>
              </a:rPr>
              <a:t>skapar</a:t>
            </a:r>
            <a:r>
              <a:rPr sz="834" kern="0" spc="26" dirty="0">
                <a:solidFill>
                  <a:srgbClr val="4F5347"/>
                </a:solidFill>
                <a:latin typeface="Calibri"/>
                <a:cs typeface="Calibri"/>
              </a:rPr>
              <a:t> </a:t>
            </a:r>
            <a:r>
              <a:rPr sz="834" kern="0" spc="38" dirty="0">
                <a:solidFill>
                  <a:srgbClr val="4F5347"/>
                </a:solidFill>
                <a:latin typeface="Calibri"/>
                <a:cs typeface="Calibri"/>
              </a:rPr>
              <a:t>vi</a:t>
            </a:r>
            <a:r>
              <a:rPr sz="834" kern="0" spc="26" dirty="0">
                <a:solidFill>
                  <a:srgbClr val="4F5347"/>
                </a:solidFill>
                <a:latin typeface="Calibri"/>
                <a:cs typeface="Calibri"/>
              </a:rPr>
              <a:t> </a:t>
            </a:r>
            <a:r>
              <a:rPr sz="834" kern="0" spc="35" dirty="0">
                <a:solidFill>
                  <a:srgbClr val="4F5347"/>
                </a:solidFill>
                <a:latin typeface="Calibri"/>
                <a:cs typeface="Calibri"/>
              </a:rPr>
              <a:t>hållbar</a:t>
            </a:r>
            <a:r>
              <a:rPr sz="834" kern="0" spc="29" dirty="0">
                <a:solidFill>
                  <a:srgbClr val="4F5347"/>
                </a:solidFill>
                <a:latin typeface="Calibri"/>
                <a:cs typeface="Calibri"/>
              </a:rPr>
              <a:t> arkitektur </a:t>
            </a:r>
            <a:r>
              <a:rPr sz="834" kern="0" spc="45" dirty="0">
                <a:solidFill>
                  <a:srgbClr val="4F5347"/>
                </a:solidFill>
                <a:latin typeface="Calibri"/>
                <a:cs typeface="Calibri"/>
              </a:rPr>
              <a:t>med</a:t>
            </a:r>
            <a:r>
              <a:rPr sz="834" kern="0" spc="29" dirty="0">
                <a:solidFill>
                  <a:srgbClr val="4F5347"/>
                </a:solidFill>
                <a:latin typeface="Calibri"/>
                <a:cs typeface="Calibri"/>
              </a:rPr>
              <a:t> </a:t>
            </a:r>
            <a:r>
              <a:rPr sz="834" kern="0" spc="35" dirty="0">
                <a:solidFill>
                  <a:srgbClr val="4F5347"/>
                </a:solidFill>
                <a:latin typeface="Calibri"/>
                <a:cs typeface="Calibri"/>
              </a:rPr>
              <a:t>en</a:t>
            </a:r>
            <a:r>
              <a:rPr sz="834" kern="0" spc="32" dirty="0">
                <a:solidFill>
                  <a:srgbClr val="4F5347"/>
                </a:solidFill>
                <a:latin typeface="Calibri"/>
                <a:cs typeface="Calibri"/>
              </a:rPr>
              <a:t> </a:t>
            </a:r>
            <a:r>
              <a:rPr sz="834" kern="0" spc="45" dirty="0">
                <a:solidFill>
                  <a:srgbClr val="4F5347"/>
                </a:solidFill>
                <a:latin typeface="Calibri"/>
                <a:cs typeface="Calibri"/>
              </a:rPr>
              <a:t>konstnärlig</a:t>
            </a:r>
            <a:r>
              <a:rPr sz="834" kern="0" spc="29" dirty="0">
                <a:solidFill>
                  <a:srgbClr val="4F5347"/>
                </a:solidFill>
                <a:latin typeface="Calibri"/>
                <a:cs typeface="Calibri"/>
              </a:rPr>
              <a:t> </a:t>
            </a:r>
            <a:r>
              <a:rPr sz="834" kern="0" spc="38" dirty="0">
                <a:solidFill>
                  <a:srgbClr val="4F5347"/>
                </a:solidFill>
                <a:latin typeface="Calibri"/>
                <a:cs typeface="Calibri"/>
              </a:rPr>
              <a:t>dimension.</a:t>
            </a:r>
            <a:endParaRPr sz="834" kern="0">
              <a:solidFill>
                <a:sysClr val="windowText" lastClr="000000"/>
              </a:solidFill>
              <a:latin typeface="Calibri"/>
              <a:cs typeface="Calibri"/>
            </a:endParaRPr>
          </a:p>
        </p:txBody>
      </p:sp>
      <p:sp>
        <p:nvSpPr>
          <p:cNvPr id="4" name="object 4"/>
          <p:cNvSpPr txBox="1">
            <a:spLocks noGrp="1"/>
          </p:cNvSpPr>
          <p:nvPr>
            <p:ph type="title"/>
          </p:nvPr>
        </p:nvSpPr>
        <p:spPr>
          <a:xfrm>
            <a:off x="4732185" y="1379198"/>
            <a:ext cx="2724060" cy="254895"/>
          </a:xfrm>
          <a:prstGeom prst="rect">
            <a:avLst/>
          </a:prstGeom>
        </p:spPr>
        <p:txBody>
          <a:bodyPr vert="horz" wrap="square" lIns="0" tIns="8145" rIns="0" bIns="0" rtlCol="0">
            <a:spAutoFit/>
          </a:bodyPr>
          <a:lstStyle/>
          <a:p>
            <a:pPr marL="8145">
              <a:spcBef>
                <a:spcPts val="64"/>
              </a:spcBef>
            </a:pPr>
            <a:r>
              <a:rPr spc="64" dirty="0">
                <a:latin typeface="Calibri"/>
                <a:cs typeface="Calibri"/>
              </a:rPr>
              <a:t>Modig</a:t>
            </a:r>
            <a:r>
              <a:rPr spc="-67" dirty="0">
                <a:latin typeface="Calibri"/>
                <a:cs typeface="Calibri"/>
              </a:rPr>
              <a:t> </a:t>
            </a:r>
            <a:r>
              <a:rPr spc="61" dirty="0">
                <a:latin typeface="Calibri"/>
                <a:cs typeface="Calibri"/>
              </a:rPr>
              <a:t>–</a:t>
            </a:r>
            <a:r>
              <a:rPr spc="-64" dirty="0">
                <a:latin typeface="Calibri"/>
                <a:cs typeface="Calibri"/>
              </a:rPr>
              <a:t> </a:t>
            </a:r>
            <a:r>
              <a:rPr spc="45" dirty="0">
                <a:latin typeface="Calibri"/>
                <a:cs typeface="Calibri"/>
              </a:rPr>
              <a:t>Inspirerande</a:t>
            </a:r>
            <a:r>
              <a:rPr spc="-67" dirty="0">
                <a:latin typeface="Calibri"/>
                <a:cs typeface="Calibri"/>
              </a:rPr>
              <a:t> </a:t>
            </a:r>
            <a:r>
              <a:rPr spc="61" dirty="0">
                <a:latin typeface="Calibri"/>
                <a:cs typeface="Calibri"/>
              </a:rPr>
              <a:t>–</a:t>
            </a:r>
            <a:r>
              <a:rPr spc="-64" dirty="0">
                <a:latin typeface="Calibri"/>
                <a:cs typeface="Calibri"/>
              </a:rPr>
              <a:t> </a:t>
            </a:r>
            <a:r>
              <a:rPr spc="35" dirty="0">
                <a:latin typeface="Calibri"/>
                <a:cs typeface="Calibri"/>
              </a:rPr>
              <a:t>Hållbar</a:t>
            </a:r>
          </a:p>
        </p:txBody>
      </p:sp>
      <p:pic>
        <p:nvPicPr>
          <p:cNvPr id="5" name="object 5"/>
          <p:cNvPicPr/>
          <p:nvPr/>
        </p:nvPicPr>
        <p:blipFill>
          <a:blip r:embed="rId2" cstate="email">
            <a:extLst>
              <a:ext uri="{28A0092B-C50C-407E-A947-70E740481C1C}">
                <a14:useLocalDpi xmlns:a14="http://schemas.microsoft.com/office/drawing/2010/main"/>
              </a:ext>
            </a:extLst>
          </a:blip>
          <a:stretch>
            <a:fillRect/>
          </a:stretch>
        </p:blipFill>
        <p:spPr>
          <a:xfrm>
            <a:off x="4623053" y="1967732"/>
            <a:ext cx="2924473" cy="292401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EF8D560-A2D3-C84E-988A-6D004258A2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 y="291"/>
            <a:ext cx="12190964" cy="6857417"/>
          </a:xfrm>
          <a:prstGeom prst="rect">
            <a:avLst/>
          </a:prstGeom>
        </p:spPr>
      </p:pic>
      <p:pic>
        <p:nvPicPr>
          <p:cNvPr id="6" name="Dots_R-mid">
            <a:extLst>
              <a:ext uri="{FF2B5EF4-FFF2-40B4-BE49-F238E27FC236}">
                <a16:creationId xmlns:a16="http://schemas.microsoft.com/office/drawing/2014/main" id="{59664504-ECB2-7F41-B0A2-16E7363B6F4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9684" t="59036" r="12"/>
          <a:stretch/>
        </p:blipFill>
        <p:spPr>
          <a:xfrm>
            <a:off x="4838824" y="4048723"/>
            <a:ext cx="7352658" cy="2808985"/>
          </a:xfrm>
          <a:prstGeom prst="rect">
            <a:avLst/>
          </a:prstGeom>
        </p:spPr>
      </p:pic>
      <p:sp>
        <p:nvSpPr>
          <p:cNvPr id="12" name="Text Placeholder 11">
            <a:extLst>
              <a:ext uri="{FF2B5EF4-FFF2-40B4-BE49-F238E27FC236}">
                <a16:creationId xmlns:a16="http://schemas.microsoft.com/office/drawing/2014/main" id="{231F11E9-2E7F-3E4A-82A7-1486B52A059B}"/>
              </a:ext>
            </a:extLst>
          </p:cNvPr>
          <p:cNvSpPr>
            <a:spLocks noGrp="1"/>
          </p:cNvSpPr>
          <p:nvPr>
            <p:ph type="body" sz="quarter" idx="19"/>
          </p:nvPr>
        </p:nvSpPr>
        <p:spPr/>
        <p:txBody>
          <a:bodyPr/>
          <a:lstStyle/>
          <a:p>
            <a:endParaRPr lang="sv-SE"/>
          </a:p>
        </p:txBody>
      </p:sp>
      <p:sp>
        <p:nvSpPr>
          <p:cNvPr id="2" name="Platshållare för datum 1">
            <a:extLst>
              <a:ext uri="{FF2B5EF4-FFF2-40B4-BE49-F238E27FC236}">
                <a16:creationId xmlns:a16="http://schemas.microsoft.com/office/drawing/2014/main" id="{4A076FCC-8DC8-C97A-6C62-711505B4B9AB}"/>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2023-11-15</a:t>
            </a:r>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Platshållare för sidfot 2">
            <a:extLst>
              <a:ext uri="{FF2B5EF4-FFF2-40B4-BE49-F238E27FC236}">
                <a16:creationId xmlns:a16="http://schemas.microsoft.com/office/drawing/2014/main" id="{35008349-B5A5-3F64-1BC6-11AE21F79676}"/>
              </a:ext>
            </a:extLst>
          </p:cNvPr>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Irina Martynyuk, Researchengineer, RISE</a:t>
            </a:r>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Platshållare för bildnummer 3">
            <a:extLst>
              <a:ext uri="{FF2B5EF4-FFF2-40B4-BE49-F238E27FC236}">
                <a16:creationId xmlns:a16="http://schemas.microsoft.com/office/drawing/2014/main" id="{73178BBA-EC36-8A21-5725-6CE1F4461E15}"/>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6355A-084C-D24E-9AD2-7E4FC41EA62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Placeholder 4">
            <a:extLst>
              <a:ext uri="{FF2B5EF4-FFF2-40B4-BE49-F238E27FC236}">
                <a16:creationId xmlns:a16="http://schemas.microsoft.com/office/drawing/2014/main" id="{2C074083-E09B-BB40-8890-897CA2368090}"/>
              </a:ext>
            </a:extLst>
          </p:cNvPr>
          <p:cNvSpPr>
            <a:spLocks noGrp="1"/>
          </p:cNvSpPr>
          <p:nvPr/>
        </p:nvSpPr>
        <p:spPr>
          <a:xfrm>
            <a:off x="2061981" y="1079653"/>
            <a:ext cx="8293874" cy="5175384"/>
          </a:xfrm>
          <a:prstGeom prst="rect">
            <a:avLst/>
          </a:prstGeom>
        </p:spPr>
        <p:txBody>
          <a:bodyPr vert="horz" lIns="0" tIns="0" rIns="0" bIns="0" rtlCol="0" anchor="b" anchorCtr="0">
            <a:noAutofit/>
          </a:bodyPr>
          <a:lstStyle>
            <a:lvl1pPr marL="0" indent="0" algn="l" defTabSz="518419" rtl="0" eaLnBrk="1" latinLnBrk="0" hangingPunct="1">
              <a:lnSpc>
                <a:spcPct val="80000"/>
              </a:lnSpc>
              <a:spcBef>
                <a:spcPts val="0"/>
              </a:spcBef>
              <a:buFont typeface="Arial"/>
              <a:buNone/>
              <a:defRPr sz="7000" kern="1200">
                <a:solidFill>
                  <a:schemeClr val="bg1"/>
                </a:solidFill>
                <a:latin typeface="+mj-lt"/>
                <a:ea typeface="+mn-ea"/>
                <a:cs typeface="+mn-cs"/>
              </a:defRPr>
            </a:lvl1pPr>
            <a:lvl2pPr marL="0" indent="0" algn="l" defTabSz="518419" rtl="0" eaLnBrk="1" latinLnBrk="0" hangingPunct="1">
              <a:lnSpc>
                <a:spcPct val="90000"/>
              </a:lnSpc>
              <a:spcBef>
                <a:spcPts val="1600"/>
              </a:spcBef>
              <a:spcAft>
                <a:spcPts val="1800"/>
              </a:spcAft>
              <a:buFont typeface="Arial"/>
              <a:buNone/>
              <a:defRPr lang="sv-SE" sz="1600" kern="1200" cap="all" spc="100" baseline="0" dirty="0">
                <a:solidFill>
                  <a:schemeClr val="bg1"/>
                </a:solidFill>
                <a:latin typeface="+mj-lt"/>
                <a:ea typeface="+mn-ea"/>
                <a:cs typeface="+mn-cs"/>
              </a:defRPr>
            </a:lvl2pPr>
            <a:lvl3pPr marL="0" indent="0" algn="l" defTabSz="518419" rtl="0" eaLnBrk="1" latinLnBrk="0" hangingPunct="1">
              <a:lnSpc>
                <a:spcPct val="90000"/>
              </a:lnSpc>
              <a:spcBef>
                <a:spcPts val="1600"/>
              </a:spcBef>
              <a:buFont typeface="Arial"/>
              <a:buNone/>
              <a:defRPr lang="sv-SE" sz="1600" kern="1200" dirty="0">
                <a:solidFill>
                  <a:schemeClr val="bg1"/>
                </a:solidFill>
                <a:latin typeface="+mj-lt"/>
                <a:ea typeface="+mn-ea"/>
                <a:cs typeface="+mn-cs"/>
              </a:defRPr>
            </a:lvl3pPr>
            <a:lvl4pPr marL="0" indent="0" algn="l" defTabSz="518419" rtl="0" eaLnBrk="1" latinLnBrk="0" hangingPunct="1">
              <a:lnSpc>
                <a:spcPct val="110000"/>
              </a:lnSpc>
              <a:spcBef>
                <a:spcPts val="1600"/>
              </a:spcBef>
              <a:spcAft>
                <a:spcPts val="0"/>
              </a:spcAft>
              <a:buFont typeface="Arial"/>
              <a:buNone/>
              <a:defRPr lang="sv-SE" sz="1100" kern="1200" dirty="0">
                <a:solidFill>
                  <a:schemeClr val="bg1"/>
                </a:solidFill>
                <a:latin typeface="Roboto Mono" pitchFamily="2" charset="0"/>
                <a:ea typeface="Roboto Mono" pitchFamily="2" charset="0"/>
                <a:cs typeface="+mn-cs"/>
              </a:defRPr>
            </a:lvl4pPr>
            <a:lvl5pPr marL="0" indent="0" algn="l" defTabSz="518419" rtl="0" eaLnBrk="1" latinLnBrk="0" hangingPunct="1">
              <a:lnSpc>
                <a:spcPct val="110000"/>
              </a:lnSpc>
              <a:spcBef>
                <a:spcPts val="1600"/>
              </a:spcBef>
              <a:spcAft>
                <a:spcPts val="0"/>
              </a:spcAft>
              <a:buFont typeface="Arial"/>
              <a:buNone/>
              <a:defRPr lang="sv-SE" sz="1100" kern="1200" dirty="0">
                <a:solidFill>
                  <a:schemeClr val="bg1"/>
                </a:solidFill>
                <a:latin typeface="Roboto Mono" pitchFamily="2" charset="0"/>
                <a:ea typeface="Roboto Mono" pitchFamily="2" charset="0"/>
                <a:cs typeface="+mn-cs"/>
              </a:defRPr>
            </a:lvl5pPr>
            <a:lvl6pPr marL="0" indent="0" algn="l" defTabSz="518419" rtl="0" eaLnBrk="1" latinLnBrk="0" hangingPunct="1">
              <a:spcBef>
                <a:spcPts val="1600"/>
              </a:spcBef>
              <a:buFont typeface="Arial"/>
              <a:buNone/>
              <a:defRPr sz="1100" kern="1200">
                <a:solidFill>
                  <a:schemeClr val="bg1"/>
                </a:solidFill>
                <a:latin typeface="Roboto Mono" pitchFamily="2" charset="0"/>
                <a:ea typeface="Roboto Mono" pitchFamily="2" charset="0"/>
                <a:cs typeface="+mn-cs"/>
              </a:defRPr>
            </a:lvl6pPr>
            <a:lvl7pPr marL="3369724" indent="-259210" algn="l" defTabSz="518419" rtl="0" eaLnBrk="1" latinLnBrk="0" hangingPunct="1">
              <a:spcBef>
                <a:spcPct val="20000"/>
              </a:spcBef>
              <a:buFont typeface="Arial"/>
              <a:buChar char="•"/>
              <a:defRPr sz="2268" kern="1200">
                <a:solidFill>
                  <a:schemeClr val="bg1"/>
                </a:solidFill>
                <a:latin typeface="+mn-lt"/>
                <a:ea typeface="+mn-ea"/>
                <a:cs typeface="+mn-cs"/>
              </a:defRPr>
            </a:lvl7pPr>
            <a:lvl8pPr marL="3888143" indent="-259210" algn="l" defTabSz="518419" rtl="0" eaLnBrk="1" latinLnBrk="0" hangingPunct="1">
              <a:spcBef>
                <a:spcPct val="20000"/>
              </a:spcBef>
              <a:buFont typeface="Arial"/>
              <a:buChar char="•"/>
              <a:defRPr sz="2268" kern="1200">
                <a:solidFill>
                  <a:schemeClr val="tx1"/>
                </a:solidFill>
                <a:latin typeface="+mn-lt"/>
                <a:ea typeface="+mn-ea"/>
                <a:cs typeface="+mn-cs"/>
              </a:defRPr>
            </a:lvl8pPr>
            <a:lvl9pPr marL="4406562" indent="-259210" algn="l" defTabSz="518419" rtl="0" eaLnBrk="1" latinLnBrk="0" hangingPunct="1">
              <a:spcBef>
                <a:spcPct val="20000"/>
              </a:spcBef>
              <a:buFont typeface="Arial"/>
              <a:buChar char="•"/>
              <a:defRPr sz="2268" kern="1200">
                <a:solidFill>
                  <a:schemeClr val="tx1"/>
                </a:solidFill>
                <a:latin typeface="+mn-lt"/>
                <a:ea typeface="+mn-ea"/>
                <a:cs typeface="+mn-cs"/>
              </a:defRPr>
            </a:lvl9pPr>
          </a:lstStyle>
          <a:p>
            <a:pPr marL="0" marR="0" lvl="0" indent="0" algn="l" defTabSz="518419" rtl="0" eaLnBrk="1" fontAlgn="auto" latinLnBrk="0" hangingPunct="1">
              <a:lnSpc>
                <a:spcPct val="80000"/>
              </a:lnSpc>
              <a:spcBef>
                <a:spcPts val="0"/>
              </a:spcBef>
              <a:spcAft>
                <a:spcPts val="0"/>
              </a:spcAft>
              <a:buClrTx/>
              <a:buSzTx/>
              <a:buFont typeface="Arial"/>
              <a:buNone/>
              <a:tabLst/>
              <a:defRPr/>
            </a:pPr>
            <a:r>
              <a:rPr kumimoji="0" lang="sv-SE" sz="6600" b="1" i="0" u="none" strike="noStrike" kern="1200" cap="none" spc="0" normalizeH="0" baseline="0" noProof="0" dirty="0">
                <a:ln>
                  <a:noFill/>
                </a:ln>
                <a:solidFill>
                  <a:prstClr val="white"/>
                </a:solidFill>
                <a:effectLst/>
                <a:uLnTx/>
                <a:uFillTx/>
                <a:latin typeface="Calibri Light" panose="020F0302020204030204"/>
                <a:ea typeface="+mn-ea"/>
                <a:cs typeface="+mn-cs"/>
              </a:rPr>
              <a:t>Nya lösningar för </a:t>
            </a:r>
          </a:p>
          <a:p>
            <a:pPr marL="0" marR="0" lvl="0" indent="0" algn="l" defTabSz="518419" rtl="0" eaLnBrk="1" fontAlgn="auto" latinLnBrk="0" hangingPunct="1">
              <a:lnSpc>
                <a:spcPct val="80000"/>
              </a:lnSpc>
              <a:spcBef>
                <a:spcPts val="0"/>
              </a:spcBef>
              <a:spcAft>
                <a:spcPts val="0"/>
              </a:spcAft>
              <a:buClrTx/>
              <a:buSzTx/>
              <a:buFont typeface="Arial"/>
              <a:buNone/>
              <a:tabLst/>
              <a:defRPr/>
            </a:pPr>
            <a:r>
              <a:rPr kumimoji="0" lang="sv-SE" sz="6600" b="1" i="0" u="none" strike="noStrike" kern="1200" cap="none" spc="0" normalizeH="0" baseline="0" noProof="0" dirty="0">
                <a:ln>
                  <a:noFill/>
                </a:ln>
                <a:solidFill>
                  <a:prstClr val="white"/>
                </a:solidFill>
                <a:effectLst/>
                <a:uLnTx/>
                <a:uFillTx/>
                <a:latin typeface="Calibri Light" panose="020F0302020204030204"/>
                <a:ea typeface="+mn-ea"/>
                <a:cs typeface="+mn-cs"/>
              </a:rPr>
              <a:t>en hållbar framtid</a:t>
            </a:r>
          </a:p>
          <a:p>
            <a:pPr marL="0" marR="0" lvl="2" indent="0" algn="l" defTabSz="518419" rtl="0" eaLnBrk="1" fontAlgn="auto" latinLnBrk="0" hangingPunct="1">
              <a:lnSpc>
                <a:spcPct val="90000"/>
              </a:lnSpc>
              <a:spcBef>
                <a:spcPts val="1600"/>
              </a:spcBef>
              <a:spcAft>
                <a:spcPts val="0"/>
              </a:spcAft>
              <a:buClrTx/>
              <a:buSzTx/>
              <a:buFont typeface="Arial"/>
              <a:buNone/>
              <a:tabLst/>
              <a:defRPr/>
            </a:pPr>
            <a:r>
              <a:rPr kumimoji="0" lang="sv-SE" sz="1600" b="0" i="0" u="none" strike="noStrike" kern="1200" cap="none" spc="0" normalizeH="0" baseline="0" noProof="0" dirty="0">
                <a:ln>
                  <a:noFill/>
                </a:ln>
                <a:solidFill>
                  <a:prstClr val="white"/>
                </a:solidFill>
                <a:effectLst/>
                <a:uLnTx/>
                <a:uFillTx/>
                <a:latin typeface="Calibri Light" panose="020F0302020204030204"/>
                <a:ea typeface="+mn-ea"/>
                <a:cs typeface="+mn-cs"/>
              </a:rPr>
              <a:t>Omställning och konkurrenskraft på vetenskaplig grund</a:t>
            </a:r>
          </a:p>
          <a:p>
            <a:pPr marL="0" marR="0" lvl="2" indent="0" algn="l" defTabSz="518419" rtl="0" eaLnBrk="1" fontAlgn="auto" latinLnBrk="0" hangingPunct="1">
              <a:lnSpc>
                <a:spcPct val="90000"/>
              </a:lnSpc>
              <a:spcBef>
                <a:spcPts val="1600"/>
              </a:spcBef>
              <a:spcAft>
                <a:spcPts val="0"/>
              </a:spcAft>
              <a:buClrTx/>
              <a:buSzTx/>
              <a:buFont typeface="Arial"/>
              <a:buNone/>
              <a:tabLst/>
              <a:defRPr/>
            </a:pPr>
            <a:endParaRPr kumimoji="0" lang="sv-SE"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2" indent="0" algn="l" defTabSz="518419" rtl="0" eaLnBrk="1" fontAlgn="auto" latinLnBrk="0" hangingPunct="1">
              <a:lnSpc>
                <a:spcPct val="90000"/>
              </a:lnSpc>
              <a:spcBef>
                <a:spcPts val="1600"/>
              </a:spcBef>
              <a:spcAft>
                <a:spcPts val="0"/>
              </a:spcAft>
              <a:buClrTx/>
              <a:buSzTx/>
              <a:buFont typeface="Arial"/>
              <a:buNone/>
              <a:tabLst/>
              <a:defRPr/>
            </a:pPr>
            <a:r>
              <a:rPr kumimoji="0" lang="sv-SE" sz="1600" b="0" i="0" u="none" strike="noStrike" kern="1200" cap="none" spc="0" normalizeH="0" baseline="0" noProof="0" dirty="0">
                <a:ln>
                  <a:noFill/>
                </a:ln>
                <a:solidFill>
                  <a:prstClr val="white"/>
                </a:solidFill>
                <a:effectLst/>
                <a:uLnTx/>
                <a:uFillTx/>
                <a:latin typeface="Calibri Light" panose="020F0302020204030204"/>
                <a:ea typeface="+mn-ea"/>
                <a:cs typeface="+mn-cs"/>
              </a:rPr>
              <a:t>RISE – Research </a:t>
            </a:r>
            <a:r>
              <a:rPr kumimoji="0" lang="sv-SE" sz="1600" b="0" i="0" u="none" strike="noStrike" kern="1200" cap="none" spc="0" normalizeH="0" baseline="0" noProof="0" dirty="0" err="1">
                <a:ln>
                  <a:noFill/>
                </a:ln>
                <a:solidFill>
                  <a:prstClr val="white"/>
                </a:solidFill>
                <a:effectLst/>
                <a:uLnTx/>
                <a:uFillTx/>
                <a:latin typeface="Calibri Light" panose="020F0302020204030204"/>
                <a:ea typeface="+mn-ea"/>
                <a:cs typeface="+mn-cs"/>
              </a:rPr>
              <a:t>Institutes</a:t>
            </a:r>
            <a:r>
              <a:rPr kumimoji="0" lang="sv-SE" sz="1600" b="0"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sv-SE" sz="1600" b="0" i="0" u="none" strike="noStrike" kern="1200" cap="none" spc="0" normalizeH="0" baseline="0" noProof="0" dirty="0" err="1">
                <a:ln>
                  <a:noFill/>
                </a:ln>
                <a:solidFill>
                  <a:prstClr val="white"/>
                </a:solidFill>
                <a:effectLst/>
                <a:uLnTx/>
                <a:uFillTx/>
                <a:latin typeface="Calibri Light" panose="020F0302020204030204"/>
                <a:ea typeface="+mn-ea"/>
                <a:cs typeface="+mn-cs"/>
              </a:rPr>
              <a:t>of</a:t>
            </a:r>
            <a:r>
              <a:rPr kumimoji="0" lang="sv-SE" sz="1600" b="0" i="0" u="none" strike="noStrike" kern="1200" cap="none" spc="0" normalizeH="0" baseline="0" noProof="0" dirty="0">
                <a:ln>
                  <a:noFill/>
                </a:ln>
                <a:solidFill>
                  <a:prstClr val="white"/>
                </a:solidFill>
                <a:effectLst/>
                <a:uLnTx/>
                <a:uFillTx/>
                <a:latin typeface="Calibri Light" panose="020F0302020204030204"/>
                <a:ea typeface="+mn-ea"/>
                <a:cs typeface="+mn-cs"/>
              </a:rPr>
              <a:t> Sweden</a:t>
            </a:r>
          </a:p>
          <a:p>
            <a:pPr marL="0" marR="0" lvl="2" indent="0" algn="l" defTabSz="518419" rtl="0" eaLnBrk="1" fontAlgn="auto" latinLnBrk="0" hangingPunct="1">
              <a:lnSpc>
                <a:spcPct val="90000"/>
              </a:lnSpc>
              <a:spcBef>
                <a:spcPts val="1600"/>
              </a:spcBef>
              <a:spcAft>
                <a:spcPts val="0"/>
              </a:spcAft>
              <a:buClrTx/>
              <a:buSzTx/>
              <a:buFont typeface="Arial"/>
              <a:buNone/>
              <a:tabLst/>
              <a:defRPr/>
            </a:pPr>
            <a:r>
              <a:rPr kumimoji="0" lang="sv-SE" sz="1600" b="0" i="0" u="none" strike="noStrike" kern="1200" cap="none" spc="0" normalizeH="0" baseline="0" noProof="0" dirty="0">
                <a:ln>
                  <a:noFill/>
                </a:ln>
                <a:solidFill>
                  <a:prstClr val="white"/>
                </a:solidFill>
                <a:effectLst/>
                <a:uLnTx/>
                <a:uFillTx/>
                <a:latin typeface="Calibri Light" panose="020F0302020204030204"/>
                <a:ea typeface="+mn-ea"/>
                <a:cs typeface="+mn-cs"/>
              </a:rPr>
              <a:t>Irina Martynyuk: Civ. Ingenjör, forsknings och utvecklingsingenjör, projektledare</a:t>
            </a:r>
          </a:p>
          <a:p>
            <a:pPr marL="0" marR="0" lvl="2" indent="0" algn="l" defTabSz="518419" rtl="0" eaLnBrk="1" fontAlgn="auto" latinLnBrk="0" hangingPunct="1">
              <a:lnSpc>
                <a:spcPct val="90000"/>
              </a:lnSpc>
              <a:spcBef>
                <a:spcPts val="1600"/>
              </a:spcBef>
              <a:spcAft>
                <a:spcPts val="0"/>
              </a:spcAft>
              <a:buClrTx/>
              <a:buSzTx/>
              <a:buFont typeface="Arial"/>
              <a:buNone/>
              <a:tabLst/>
              <a:defRPr/>
            </a:pPr>
            <a:r>
              <a:rPr kumimoji="0" lang="sv-SE" sz="1600" b="0" i="0" u="none" strike="noStrike" kern="1200" cap="none" spc="0" normalizeH="0" baseline="0" noProof="0" dirty="0">
                <a:ln>
                  <a:noFill/>
                </a:ln>
                <a:solidFill>
                  <a:prstClr val="white"/>
                </a:solidFill>
                <a:effectLst/>
                <a:uLnTx/>
                <a:uFillTx/>
                <a:latin typeface="Calibri Light" panose="020F0302020204030204"/>
                <a:ea typeface="+mn-ea"/>
                <a:cs typeface="+mn-cs"/>
              </a:rPr>
              <a:t>Division: Samhällsbyggnad </a:t>
            </a:r>
          </a:p>
          <a:p>
            <a:pPr marL="0" marR="0" lvl="2" indent="0" algn="l" defTabSz="518419" rtl="0" eaLnBrk="1" fontAlgn="auto" latinLnBrk="0" hangingPunct="1">
              <a:lnSpc>
                <a:spcPct val="90000"/>
              </a:lnSpc>
              <a:spcBef>
                <a:spcPts val="1600"/>
              </a:spcBef>
              <a:spcAft>
                <a:spcPts val="0"/>
              </a:spcAft>
              <a:buClrTx/>
              <a:buSzTx/>
              <a:buFont typeface="Arial"/>
              <a:buNone/>
              <a:tabLst/>
              <a:defRPr/>
            </a:pPr>
            <a:endParaRPr kumimoji="0" lang="sv-SE"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7604364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2770" y="6425561"/>
            <a:ext cx="9143050" cy="0"/>
          </a:xfrm>
          <a:custGeom>
            <a:avLst/>
            <a:gdLst/>
            <a:ahLst/>
            <a:cxnLst/>
            <a:rect l="l" t="t" r="r" b="b"/>
            <a:pathLst>
              <a:path w="14256385">
                <a:moveTo>
                  <a:pt x="0" y="0"/>
                </a:moveTo>
                <a:lnTo>
                  <a:pt x="14256004" y="0"/>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sp>
        <p:nvSpPr>
          <p:cNvPr id="3" name="object 3"/>
          <p:cNvSpPr/>
          <p:nvPr/>
        </p:nvSpPr>
        <p:spPr>
          <a:xfrm>
            <a:off x="4732836" y="6520121"/>
            <a:ext cx="0" cy="104255"/>
          </a:xfrm>
          <a:custGeom>
            <a:avLst/>
            <a:gdLst/>
            <a:ahLst/>
            <a:cxnLst/>
            <a:rect l="l" t="t" r="r" b="b"/>
            <a:pathLst>
              <a:path h="162559">
                <a:moveTo>
                  <a:pt x="0" y="0"/>
                </a:moveTo>
                <a:lnTo>
                  <a:pt x="0" y="162001"/>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sp>
        <p:nvSpPr>
          <p:cNvPr id="4" name="object 4"/>
          <p:cNvSpPr/>
          <p:nvPr/>
        </p:nvSpPr>
        <p:spPr>
          <a:xfrm>
            <a:off x="7455507" y="6520121"/>
            <a:ext cx="0" cy="104255"/>
          </a:xfrm>
          <a:custGeom>
            <a:avLst/>
            <a:gdLst/>
            <a:ahLst/>
            <a:cxnLst/>
            <a:rect l="l" t="t" r="r" b="b"/>
            <a:pathLst>
              <a:path h="162559">
                <a:moveTo>
                  <a:pt x="0" y="0"/>
                </a:moveTo>
                <a:lnTo>
                  <a:pt x="0" y="162001"/>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sp>
        <p:nvSpPr>
          <p:cNvPr id="5" name="object 5"/>
          <p:cNvSpPr/>
          <p:nvPr/>
        </p:nvSpPr>
        <p:spPr>
          <a:xfrm>
            <a:off x="4732836" y="207793"/>
            <a:ext cx="0" cy="104255"/>
          </a:xfrm>
          <a:custGeom>
            <a:avLst/>
            <a:gdLst/>
            <a:ahLst/>
            <a:cxnLst/>
            <a:rect l="l" t="t" r="r" b="b"/>
            <a:pathLst>
              <a:path h="162559">
                <a:moveTo>
                  <a:pt x="0" y="0"/>
                </a:moveTo>
                <a:lnTo>
                  <a:pt x="0" y="162001"/>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sp>
        <p:nvSpPr>
          <p:cNvPr id="6" name="object 6"/>
          <p:cNvSpPr/>
          <p:nvPr/>
        </p:nvSpPr>
        <p:spPr>
          <a:xfrm>
            <a:off x="7455507" y="207793"/>
            <a:ext cx="0" cy="104255"/>
          </a:xfrm>
          <a:custGeom>
            <a:avLst/>
            <a:gdLst/>
            <a:ahLst/>
            <a:cxnLst/>
            <a:rect l="l" t="t" r="r" b="b"/>
            <a:pathLst>
              <a:path h="162559">
                <a:moveTo>
                  <a:pt x="0" y="0"/>
                </a:moveTo>
                <a:lnTo>
                  <a:pt x="0" y="162001"/>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sp>
        <p:nvSpPr>
          <p:cNvPr id="7" name="object 7"/>
          <p:cNvSpPr/>
          <p:nvPr/>
        </p:nvSpPr>
        <p:spPr>
          <a:xfrm>
            <a:off x="1522770" y="380951"/>
            <a:ext cx="9143050" cy="0"/>
          </a:xfrm>
          <a:custGeom>
            <a:avLst/>
            <a:gdLst/>
            <a:ahLst/>
            <a:cxnLst/>
            <a:rect l="l" t="t" r="r" b="b"/>
            <a:pathLst>
              <a:path w="14256385">
                <a:moveTo>
                  <a:pt x="0" y="0"/>
                </a:moveTo>
                <a:lnTo>
                  <a:pt x="14256004" y="0"/>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sp>
        <p:nvSpPr>
          <p:cNvPr id="8" name="object 8"/>
          <p:cNvSpPr/>
          <p:nvPr/>
        </p:nvSpPr>
        <p:spPr>
          <a:xfrm>
            <a:off x="1522765" y="6528767"/>
            <a:ext cx="345751" cy="76969"/>
          </a:xfrm>
          <a:custGeom>
            <a:avLst/>
            <a:gdLst/>
            <a:ahLst/>
            <a:cxnLst/>
            <a:rect l="l" t="t" r="r" b="b"/>
            <a:pathLst>
              <a:path w="539115" h="120015">
                <a:moveTo>
                  <a:pt x="92951" y="117373"/>
                </a:moveTo>
                <a:lnTo>
                  <a:pt x="50190" y="52781"/>
                </a:lnTo>
                <a:lnTo>
                  <a:pt x="91478" y="11214"/>
                </a:lnTo>
                <a:lnTo>
                  <a:pt x="66230" y="11214"/>
                </a:lnTo>
                <a:lnTo>
                  <a:pt x="19011" y="56502"/>
                </a:lnTo>
                <a:lnTo>
                  <a:pt x="19011" y="11214"/>
                </a:lnTo>
                <a:lnTo>
                  <a:pt x="0" y="11214"/>
                </a:lnTo>
                <a:lnTo>
                  <a:pt x="0" y="117373"/>
                </a:lnTo>
                <a:lnTo>
                  <a:pt x="19011" y="117373"/>
                </a:lnTo>
                <a:lnTo>
                  <a:pt x="19011" y="80848"/>
                </a:lnTo>
                <a:lnTo>
                  <a:pt x="36093" y="65112"/>
                </a:lnTo>
                <a:lnTo>
                  <a:pt x="70980" y="117373"/>
                </a:lnTo>
                <a:lnTo>
                  <a:pt x="92951" y="117373"/>
                </a:lnTo>
                <a:close/>
              </a:path>
              <a:path w="539115" h="120015">
                <a:moveTo>
                  <a:pt x="172173" y="77597"/>
                </a:moveTo>
                <a:lnTo>
                  <a:pt x="171640" y="72847"/>
                </a:lnTo>
                <a:lnTo>
                  <a:pt x="170332" y="61074"/>
                </a:lnTo>
                <a:lnTo>
                  <a:pt x="167805" y="55918"/>
                </a:lnTo>
                <a:lnTo>
                  <a:pt x="164287" y="48755"/>
                </a:lnTo>
                <a:lnTo>
                  <a:pt x="153187" y="41046"/>
                </a:lnTo>
                <a:lnTo>
                  <a:pt x="136245" y="38392"/>
                </a:lnTo>
                <a:lnTo>
                  <a:pt x="121716" y="40106"/>
                </a:lnTo>
                <a:lnTo>
                  <a:pt x="110464" y="45072"/>
                </a:lnTo>
                <a:lnTo>
                  <a:pt x="103187" y="53047"/>
                </a:lnTo>
                <a:lnTo>
                  <a:pt x="100609" y="63779"/>
                </a:lnTo>
                <a:lnTo>
                  <a:pt x="119913" y="63779"/>
                </a:lnTo>
                <a:lnTo>
                  <a:pt x="119913" y="59182"/>
                </a:lnTo>
                <a:lnTo>
                  <a:pt x="127330" y="55918"/>
                </a:lnTo>
                <a:lnTo>
                  <a:pt x="149161" y="55918"/>
                </a:lnTo>
                <a:lnTo>
                  <a:pt x="152869" y="65862"/>
                </a:lnTo>
                <a:lnTo>
                  <a:pt x="152869" y="72847"/>
                </a:lnTo>
                <a:lnTo>
                  <a:pt x="152869" y="87249"/>
                </a:lnTo>
                <a:lnTo>
                  <a:pt x="152869" y="93624"/>
                </a:lnTo>
                <a:lnTo>
                  <a:pt x="149313" y="100304"/>
                </a:lnTo>
                <a:lnTo>
                  <a:pt x="139204" y="105067"/>
                </a:lnTo>
                <a:lnTo>
                  <a:pt x="124510" y="105067"/>
                </a:lnTo>
                <a:lnTo>
                  <a:pt x="118122" y="101206"/>
                </a:lnTo>
                <a:lnTo>
                  <a:pt x="118122" y="84569"/>
                </a:lnTo>
                <a:lnTo>
                  <a:pt x="126149" y="81305"/>
                </a:lnTo>
                <a:lnTo>
                  <a:pt x="140843" y="81305"/>
                </a:lnTo>
                <a:lnTo>
                  <a:pt x="147383" y="83972"/>
                </a:lnTo>
                <a:lnTo>
                  <a:pt x="152869" y="87249"/>
                </a:lnTo>
                <a:lnTo>
                  <a:pt x="152869" y="72847"/>
                </a:lnTo>
                <a:lnTo>
                  <a:pt x="141287" y="67500"/>
                </a:lnTo>
                <a:lnTo>
                  <a:pt x="131940" y="67500"/>
                </a:lnTo>
                <a:lnTo>
                  <a:pt x="119380" y="68757"/>
                </a:lnTo>
                <a:lnTo>
                  <a:pt x="108115" y="73025"/>
                </a:lnTo>
                <a:lnTo>
                  <a:pt x="99999" y="81026"/>
                </a:lnTo>
                <a:lnTo>
                  <a:pt x="96888" y="93484"/>
                </a:lnTo>
                <a:lnTo>
                  <a:pt x="99288" y="105333"/>
                </a:lnTo>
                <a:lnTo>
                  <a:pt x="105918" y="113449"/>
                </a:lnTo>
                <a:lnTo>
                  <a:pt x="115862" y="118110"/>
                </a:lnTo>
                <a:lnTo>
                  <a:pt x="128219" y="119608"/>
                </a:lnTo>
                <a:lnTo>
                  <a:pt x="137604" y="118821"/>
                </a:lnTo>
                <a:lnTo>
                  <a:pt x="145288" y="116611"/>
                </a:lnTo>
                <a:lnTo>
                  <a:pt x="150977" y="113220"/>
                </a:lnTo>
                <a:lnTo>
                  <a:pt x="154355" y="108927"/>
                </a:lnTo>
                <a:lnTo>
                  <a:pt x="158813" y="117386"/>
                </a:lnTo>
                <a:lnTo>
                  <a:pt x="172173" y="117386"/>
                </a:lnTo>
                <a:lnTo>
                  <a:pt x="172173" y="108927"/>
                </a:lnTo>
                <a:lnTo>
                  <a:pt x="172173" y="105067"/>
                </a:lnTo>
                <a:lnTo>
                  <a:pt x="172173" y="81305"/>
                </a:lnTo>
                <a:lnTo>
                  <a:pt x="172173" y="77597"/>
                </a:lnTo>
                <a:close/>
              </a:path>
              <a:path w="539115" h="120015">
                <a:moveTo>
                  <a:pt x="319100" y="77355"/>
                </a:moveTo>
                <a:lnTo>
                  <a:pt x="317106" y="58915"/>
                </a:lnTo>
                <a:lnTo>
                  <a:pt x="315569" y="55829"/>
                </a:lnTo>
                <a:lnTo>
                  <a:pt x="313639" y="51968"/>
                </a:lnTo>
                <a:lnTo>
                  <a:pt x="311086" y="46863"/>
                </a:lnTo>
                <a:lnTo>
                  <a:pt x="300939" y="40297"/>
                </a:lnTo>
                <a:lnTo>
                  <a:pt x="286588" y="38303"/>
                </a:lnTo>
                <a:lnTo>
                  <a:pt x="275348" y="39585"/>
                </a:lnTo>
                <a:lnTo>
                  <a:pt x="266966" y="42849"/>
                </a:lnTo>
                <a:lnTo>
                  <a:pt x="261340" y="47256"/>
                </a:lnTo>
                <a:lnTo>
                  <a:pt x="258368" y="51968"/>
                </a:lnTo>
                <a:lnTo>
                  <a:pt x="253288" y="45250"/>
                </a:lnTo>
                <a:lnTo>
                  <a:pt x="246938" y="41071"/>
                </a:lnTo>
                <a:lnTo>
                  <a:pt x="239369" y="38912"/>
                </a:lnTo>
                <a:lnTo>
                  <a:pt x="230606" y="38303"/>
                </a:lnTo>
                <a:lnTo>
                  <a:pt x="215760" y="38303"/>
                </a:lnTo>
                <a:lnTo>
                  <a:pt x="210108" y="49149"/>
                </a:lnTo>
                <a:lnTo>
                  <a:pt x="210108" y="40386"/>
                </a:lnTo>
                <a:lnTo>
                  <a:pt x="190804" y="40386"/>
                </a:lnTo>
                <a:lnTo>
                  <a:pt x="190804" y="117297"/>
                </a:lnTo>
                <a:lnTo>
                  <a:pt x="210108" y="117297"/>
                </a:lnTo>
                <a:lnTo>
                  <a:pt x="210108" y="78549"/>
                </a:lnTo>
                <a:lnTo>
                  <a:pt x="211315" y="70421"/>
                </a:lnTo>
                <a:lnTo>
                  <a:pt x="214769" y="63119"/>
                </a:lnTo>
                <a:lnTo>
                  <a:pt x="220192" y="57848"/>
                </a:lnTo>
                <a:lnTo>
                  <a:pt x="227342" y="55829"/>
                </a:lnTo>
                <a:lnTo>
                  <a:pt x="235788" y="57518"/>
                </a:lnTo>
                <a:lnTo>
                  <a:pt x="241338" y="62141"/>
                </a:lnTo>
                <a:lnTo>
                  <a:pt x="244373" y="68986"/>
                </a:lnTo>
                <a:lnTo>
                  <a:pt x="245300" y="77355"/>
                </a:lnTo>
                <a:lnTo>
                  <a:pt x="245300" y="117297"/>
                </a:lnTo>
                <a:lnTo>
                  <a:pt x="264604" y="117297"/>
                </a:lnTo>
                <a:lnTo>
                  <a:pt x="264604" y="77355"/>
                </a:lnTo>
                <a:lnTo>
                  <a:pt x="265836" y="69799"/>
                </a:lnTo>
                <a:lnTo>
                  <a:pt x="269455" y="62865"/>
                </a:lnTo>
                <a:lnTo>
                  <a:pt x="275323" y="57797"/>
                </a:lnTo>
                <a:lnTo>
                  <a:pt x="283311" y="55829"/>
                </a:lnTo>
                <a:lnTo>
                  <a:pt x="290906" y="57543"/>
                </a:lnTo>
                <a:lnTo>
                  <a:pt x="296011" y="62191"/>
                </a:lnTo>
                <a:lnTo>
                  <a:pt x="298869" y="68986"/>
                </a:lnTo>
                <a:lnTo>
                  <a:pt x="299046" y="70421"/>
                </a:lnTo>
                <a:lnTo>
                  <a:pt x="299796" y="77355"/>
                </a:lnTo>
                <a:lnTo>
                  <a:pt x="299796" y="117297"/>
                </a:lnTo>
                <a:lnTo>
                  <a:pt x="319100" y="117297"/>
                </a:lnTo>
                <a:lnTo>
                  <a:pt x="319100" y="77355"/>
                </a:lnTo>
                <a:close/>
              </a:path>
              <a:path w="539115" h="120015">
                <a:moveTo>
                  <a:pt x="357314" y="40373"/>
                </a:moveTo>
                <a:lnTo>
                  <a:pt x="337997" y="40373"/>
                </a:lnTo>
                <a:lnTo>
                  <a:pt x="337997" y="117284"/>
                </a:lnTo>
                <a:lnTo>
                  <a:pt x="357314" y="117284"/>
                </a:lnTo>
                <a:lnTo>
                  <a:pt x="357314" y="40373"/>
                </a:lnTo>
                <a:close/>
              </a:path>
              <a:path w="539115" h="120015">
                <a:moveTo>
                  <a:pt x="360794" y="5651"/>
                </a:moveTo>
                <a:lnTo>
                  <a:pt x="355003" y="0"/>
                </a:lnTo>
                <a:lnTo>
                  <a:pt x="341198" y="0"/>
                </a:lnTo>
                <a:lnTo>
                  <a:pt x="335394" y="5651"/>
                </a:lnTo>
                <a:lnTo>
                  <a:pt x="335394" y="19456"/>
                </a:lnTo>
                <a:lnTo>
                  <a:pt x="341198" y="25247"/>
                </a:lnTo>
                <a:lnTo>
                  <a:pt x="355003" y="25247"/>
                </a:lnTo>
                <a:lnTo>
                  <a:pt x="360794" y="19456"/>
                </a:lnTo>
                <a:lnTo>
                  <a:pt x="360794" y="12623"/>
                </a:lnTo>
                <a:lnTo>
                  <a:pt x="360794" y="5651"/>
                </a:lnTo>
                <a:close/>
              </a:path>
              <a:path w="539115" h="120015">
                <a:moveTo>
                  <a:pt x="449351" y="77355"/>
                </a:moveTo>
                <a:lnTo>
                  <a:pt x="447395" y="58966"/>
                </a:lnTo>
                <a:lnTo>
                  <a:pt x="441604" y="46913"/>
                </a:lnTo>
                <a:lnTo>
                  <a:pt x="432117" y="40309"/>
                </a:lnTo>
                <a:lnTo>
                  <a:pt x="419061" y="38303"/>
                </a:lnTo>
                <a:lnTo>
                  <a:pt x="409130" y="39662"/>
                </a:lnTo>
                <a:lnTo>
                  <a:pt x="402399" y="43103"/>
                </a:lnTo>
                <a:lnTo>
                  <a:pt x="398322" y="47637"/>
                </a:lnTo>
                <a:lnTo>
                  <a:pt x="396341" y="52260"/>
                </a:lnTo>
                <a:lnTo>
                  <a:pt x="396341" y="40386"/>
                </a:lnTo>
                <a:lnTo>
                  <a:pt x="377037" y="40386"/>
                </a:lnTo>
                <a:lnTo>
                  <a:pt x="377037" y="117297"/>
                </a:lnTo>
                <a:lnTo>
                  <a:pt x="396341" y="117297"/>
                </a:lnTo>
                <a:lnTo>
                  <a:pt x="396341" y="79286"/>
                </a:lnTo>
                <a:lnTo>
                  <a:pt x="397548" y="70739"/>
                </a:lnTo>
                <a:lnTo>
                  <a:pt x="400989" y="63207"/>
                </a:lnTo>
                <a:lnTo>
                  <a:pt x="406425" y="57861"/>
                </a:lnTo>
                <a:lnTo>
                  <a:pt x="413562" y="55829"/>
                </a:lnTo>
                <a:lnTo>
                  <a:pt x="421144" y="57607"/>
                </a:lnTo>
                <a:lnTo>
                  <a:pt x="426250" y="62623"/>
                </a:lnTo>
                <a:lnTo>
                  <a:pt x="429133" y="70358"/>
                </a:lnTo>
                <a:lnTo>
                  <a:pt x="430047" y="80327"/>
                </a:lnTo>
                <a:lnTo>
                  <a:pt x="430047" y="117297"/>
                </a:lnTo>
                <a:lnTo>
                  <a:pt x="449351" y="117297"/>
                </a:lnTo>
                <a:lnTo>
                  <a:pt x="449351" y="77355"/>
                </a:lnTo>
                <a:close/>
              </a:path>
              <a:path w="539115" h="120015">
                <a:moveTo>
                  <a:pt x="539115" y="93738"/>
                </a:moveTo>
                <a:lnTo>
                  <a:pt x="535279" y="80645"/>
                </a:lnTo>
                <a:lnTo>
                  <a:pt x="526059" y="73583"/>
                </a:lnTo>
                <a:lnTo>
                  <a:pt x="514946" y="70485"/>
                </a:lnTo>
                <a:lnTo>
                  <a:pt x="486702" y="67005"/>
                </a:lnTo>
                <a:lnTo>
                  <a:pt x="486702" y="57353"/>
                </a:lnTo>
                <a:lnTo>
                  <a:pt x="492201" y="55130"/>
                </a:lnTo>
                <a:lnTo>
                  <a:pt x="508685" y="55130"/>
                </a:lnTo>
                <a:lnTo>
                  <a:pt x="517296" y="58699"/>
                </a:lnTo>
                <a:lnTo>
                  <a:pt x="518477" y="66560"/>
                </a:lnTo>
                <a:lnTo>
                  <a:pt x="537781" y="66560"/>
                </a:lnTo>
                <a:lnTo>
                  <a:pt x="534238" y="53467"/>
                </a:lnTo>
                <a:lnTo>
                  <a:pt x="526300" y="44462"/>
                </a:lnTo>
                <a:lnTo>
                  <a:pt x="515048" y="39281"/>
                </a:lnTo>
                <a:lnTo>
                  <a:pt x="501561" y="37604"/>
                </a:lnTo>
                <a:lnTo>
                  <a:pt x="487553" y="38938"/>
                </a:lnTo>
                <a:lnTo>
                  <a:pt x="476567" y="43129"/>
                </a:lnTo>
                <a:lnTo>
                  <a:pt x="469392" y="50457"/>
                </a:lnTo>
                <a:lnTo>
                  <a:pt x="466813" y="61214"/>
                </a:lnTo>
                <a:lnTo>
                  <a:pt x="469582" y="72974"/>
                </a:lnTo>
                <a:lnTo>
                  <a:pt x="476592" y="79489"/>
                </a:lnTo>
                <a:lnTo>
                  <a:pt x="485914" y="82765"/>
                </a:lnTo>
                <a:lnTo>
                  <a:pt x="505866" y="87058"/>
                </a:lnTo>
                <a:lnTo>
                  <a:pt x="519226" y="88544"/>
                </a:lnTo>
                <a:lnTo>
                  <a:pt x="519226" y="98196"/>
                </a:lnTo>
                <a:lnTo>
                  <a:pt x="512991" y="101307"/>
                </a:lnTo>
                <a:lnTo>
                  <a:pt x="505269" y="101307"/>
                </a:lnTo>
                <a:lnTo>
                  <a:pt x="498881" y="101307"/>
                </a:lnTo>
                <a:lnTo>
                  <a:pt x="483285" y="99669"/>
                </a:lnTo>
                <a:lnTo>
                  <a:pt x="482701" y="90766"/>
                </a:lnTo>
                <a:lnTo>
                  <a:pt x="463397" y="90766"/>
                </a:lnTo>
                <a:lnTo>
                  <a:pt x="466699" y="104673"/>
                </a:lnTo>
                <a:lnTo>
                  <a:pt x="475373" y="113271"/>
                </a:lnTo>
                <a:lnTo>
                  <a:pt x="488645" y="117627"/>
                </a:lnTo>
                <a:lnTo>
                  <a:pt x="505714" y="118833"/>
                </a:lnTo>
                <a:lnTo>
                  <a:pt x="519137" y="117322"/>
                </a:lnTo>
                <a:lnTo>
                  <a:pt x="529717" y="112687"/>
                </a:lnTo>
                <a:lnTo>
                  <a:pt x="536638" y="104863"/>
                </a:lnTo>
                <a:lnTo>
                  <a:pt x="539115" y="93738"/>
                </a:lnTo>
                <a:close/>
              </a:path>
            </a:pathLst>
          </a:custGeom>
          <a:solidFill>
            <a:srgbClr val="4F5347"/>
          </a:solidFill>
        </p:spPr>
        <p:txBody>
          <a:bodyPr wrap="square" lIns="0" tIns="0" rIns="0" bIns="0" rtlCol="0"/>
          <a:lstStyle/>
          <a:p>
            <a:pPr defTabSz="586405"/>
            <a:endParaRPr sz="1154" kern="0">
              <a:solidFill>
                <a:sysClr val="windowText" lastClr="000000"/>
              </a:solidFill>
            </a:endParaRPr>
          </a:p>
        </p:txBody>
      </p:sp>
      <p:sp>
        <p:nvSpPr>
          <p:cNvPr id="9" name="object 9"/>
          <p:cNvSpPr/>
          <p:nvPr/>
        </p:nvSpPr>
        <p:spPr>
          <a:xfrm>
            <a:off x="1879437" y="6535943"/>
            <a:ext cx="102626" cy="88372"/>
          </a:xfrm>
          <a:custGeom>
            <a:avLst/>
            <a:gdLst/>
            <a:ahLst/>
            <a:cxnLst/>
            <a:rect l="l" t="t" r="r" b="b"/>
            <a:pathLst>
              <a:path w="160019" h="137795">
                <a:moveTo>
                  <a:pt x="78778" y="106235"/>
                </a:moveTo>
                <a:lnTo>
                  <a:pt x="43929" y="51993"/>
                </a:lnTo>
                <a:lnTo>
                  <a:pt x="65773" y="29248"/>
                </a:lnTo>
                <a:lnTo>
                  <a:pt x="42316" y="29248"/>
                </a:lnTo>
                <a:lnTo>
                  <a:pt x="19291" y="53746"/>
                </a:lnTo>
                <a:lnTo>
                  <a:pt x="19291" y="0"/>
                </a:lnTo>
                <a:lnTo>
                  <a:pt x="0" y="0"/>
                </a:lnTo>
                <a:lnTo>
                  <a:pt x="0" y="106159"/>
                </a:lnTo>
                <a:lnTo>
                  <a:pt x="19291" y="106159"/>
                </a:lnTo>
                <a:lnTo>
                  <a:pt x="19291" y="77660"/>
                </a:lnTo>
                <a:lnTo>
                  <a:pt x="30848" y="65633"/>
                </a:lnTo>
                <a:lnTo>
                  <a:pt x="56515" y="106235"/>
                </a:lnTo>
                <a:lnTo>
                  <a:pt x="78778" y="106235"/>
                </a:lnTo>
                <a:close/>
              </a:path>
              <a:path w="160019" h="137795">
                <a:moveTo>
                  <a:pt x="159575" y="29121"/>
                </a:moveTo>
                <a:lnTo>
                  <a:pt x="139522" y="29248"/>
                </a:lnTo>
                <a:lnTo>
                  <a:pt x="120789" y="85458"/>
                </a:lnTo>
                <a:lnTo>
                  <a:pt x="99060" y="29248"/>
                </a:lnTo>
                <a:lnTo>
                  <a:pt x="78778" y="29248"/>
                </a:lnTo>
                <a:lnTo>
                  <a:pt x="111417" y="107950"/>
                </a:lnTo>
                <a:lnTo>
                  <a:pt x="108686" y="119011"/>
                </a:lnTo>
                <a:lnTo>
                  <a:pt x="103657" y="120040"/>
                </a:lnTo>
                <a:lnTo>
                  <a:pt x="95897" y="120116"/>
                </a:lnTo>
                <a:lnTo>
                  <a:pt x="95897" y="137337"/>
                </a:lnTo>
                <a:lnTo>
                  <a:pt x="101079" y="137337"/>
                </a:lnTo>
                <a:lnTo>
                  <a:pt x="110553" y="136093"/>
                </a:lnTo>
                <a:lnTo>
                  <a:pt x="117576" y="132397"/>
                </a:lnTo>
                <a:lnTo>
                  <a:pt x="122732" y="126276"/>
                </a:lnTo>
                <a:lnTo>
                  <a:pt x="126619" y="117767"/>
                </a:lnTo>
                <a:lnTo>
                  <a:pt x="130771" y="107226"/>
                </a:lnTo>
                <a:lnTo>
                  <a:pt x="159575" y="29121"/>
                </a:lnTo>
                <a:close/>
              </a:path>
            </a:pathLst>
          </a:custGeom>
          <a:solidFill>
            <a:srgbClr val="4F5347"/>
          </a:solidFill>
        </p:spPr>
        <p:txBody>
          <a:bodyPr wrap="square" lIns="0" tIns="0" rIns="0" bIns="0" rtlCol="0"/>
          <a:lstStyle/>
          <a:p>
            <a:pPr defTabSz="586405"/>
            <a:endParaRPr sz="1154" kern="0">
              <a:solidFill>
                <a:sysClr val="windowText" lastClr="000000"/>
              </a:solidFill>
            </a:endParaRPr>
          </a:p>
        </p:txBody>
      </p:sp>
      <p:grpSp>
        <p:nvGrpSpPr>
          <p:cNvPr id="10" name="object 10"/>
          <p:cNvGrpSpPr/>
          <p:nvPr/>
        </p:nvGrpSpPr>
        <p:grpSpPr>
          <a:xfrm>
            <a:off x="2013080" y="6535932"/>
            <a:ext cx="438195" cy="69639"/>
            <a:chOff x="1196519" y="10191212"/>
            <a:chExt cx="683260" cy="108585"/>
          </a:xfrm>
        </p:grpSpPr>
        <p:pic>
          <p:nvPicPr>
            <p:cNvPr id="11" name="object 11"/>
            <p:cNvPicPr/>
            <p:nvPr/>
          </p:nvPicPr>
          <p:blipFill>
            <a:blip r:embed="rId2" cstate="email">
              <a:extLst>
                <a:ext uri="{28A0092B-C50C-407E-A947-70E740481C1C}">
                  <a14:useLocalDpi xmlns:a14="http://schemas.microsoft.com/office/drawing/2010/main"/>
                </a:ext>
              </a:extLst>
            </a:blip>
            <a:stretch>
              <a:fillRect/>
            </a:stretch>
          </p:blipFill>
          <p:spPr>
            <a:xfrm>
              <a:off x="1196519" y="10218312"/>
              <a:ext cx="75285" cy="81216"/>
            </a:xfrm>
            <a:prstGeom prst="rect">
              <a:avLst/>
            </a:prstGeom>
          </p:spPr>
        </p:pic>
        <p:sp>
          <p:nvSpPr>
            <p:cNvPr id="12" name="object 12"/>
            <p:cNvSpPr/>
            <p:nvPr/>
          </p:nvSpPr>
          <p:spPr>
            <a:xfrm>
              <a:off x="1292237" y="10191216"/>
              <a:ext cx="587375" cy="108585"/>
            </a:xfrm>
            <a:custGeom>
              <a:avLst/>
              <a:gdLst/>
              <a:ahLst/>
              <a:cxnLst/>
              <a:rect l="l" t="t" r="r" b="b"/>
              <a:pathLst>
                <a:path w="587375" h="108584">
                  <a:moveTo>
                    <a:pt x="43357" y="30670"/>
                  </a:moveTo>
                  <a:lnTo>
                    <a:pt x="40982" y="29184"/>
                  </a:lnTo>
                  <a:lnTo>
                    <a:pt x="37426" y="27851"/>
                  </a:lnTo>
                  <a:lnTo>
                    <a:pt x="32219" y="27851"/>
                  </a:lnTo>
                  <a:lnTo>
                    <a:pt x="21856" y="29997"/>
                  </a:lnTo>
                  <a:lnTo>
                    <a:pt x="15125" y="34937"/>
                  </a:lnTo>
                  <a:lnTo>
                    <a:pt x="11480" y="40373"/>
                  </a:lnTo>
                  <a:lnTo>
                    <a:pt x="10388" y="44030"/>
                  </a:lnTo>
                  <a:lnTo>
                    <a:pt x="10388" y="29184"/>
                  </a:lnTo>
                  <a:lnTo>
                    <a:pt x="0" y="29184"/>
                  </a:lnTo>
                  <a:lnTo>
                    <a:pt x="0" y="106095"/>
                  </a:lnTo>
                  <a:lnTo>
                    <a:pt x="10388" y="106095"/>
                  </a:lnTo>
                  <a:lnTo>
                    <a:pt x="10388" y="66154"/>
                  </a:lnTo>
                  <a:lnTo>
                    <a:pt x="11645" y="54991"/>
                  </a:lnTo>
                  <a:lnTo>
                    <a:pt x="15494" y="45770"/>
                  </a:lnTo>
                  <a:lnTo>
                    <a:pt x="22110" y="39509"/>
                  </a:lnTo>
                  <a:lnTo>
                    <a:pt x="31623" y="37198"/>
                  </a:lnTo>
                  <a:lnTo>
                    <a:pt x="37122" y="37198"/>
                  </a:lnTo>
                  <a:lnTo>
                    <a:pt x="40690" y="38989"/>
                  </a:lnTo>
                  <a:lnTo>
                    <a:pt x="43357" y="40919"/>
                  </a:lnTo>
                  <a:lnTo>
                    <a:pt x="43357" y="30670"/>
                  </a:lnTo>
                  <a:close/>
                </a:path>
                <a:path w="587375" h="108584">
                  <a:moveTo>
                    <a:pt x="125158" y="106159"/>
                  </a:moveTo>
                  <a:lnTo>
                    <a:pt x="95008" y="59093"/>
                  </a:lnTo>
                  <a:lnTo>
                    <a:pt x="123659" y="29248"/>
                  </a:lnTo>
                  <a:lnTo>
                    <a:pt x="109118" y="29248"/>
                  </a:lnTo>
                  <a:lnTo>
                    <a:pt x="68275" y="74091"/>
                  </a:lnTo>
                  <a:lnTo>
                    <a:pt x="68275" y="0"/>
                  </a:lnTo>
                  <a:lnTo>
                    <a:pt x="57886" y="0"/>
                  </a:lnTo>
                  <a:lnTo>
                    <a:pt x="57886" y="106159"/>
                  </a:lnTo>
                  <a:lnTo>
                    <a:pt x="68275" y="106159"/>
                  </a:lnTo>
                  <a:lnTo>
                    <a:pt x="68275" y="87007"/>
                  </a:lnTo>
                  <a:lnTo>
                    <a:pt x="88620" y="65773"/>
                  </a:lnTo>
                  <a:lnTo>
                    <a:pt x="112826" y="106159"/>
                  </a:lnTo>
                  <a:lnTo>
                    <a:pt x="125158" y="106159"/>
                  </a:lnTo>
                  <a:close/>
                </a:path>
                <a:path w="587375" h="108584">
                  <a:moveTo>
                    <a:pt x="151841" y="29260"/>
                  </a:moveTo>
                  <a:lnTo>
                    <a:pt x="141452" y="29260"/>
                  </a:lnTo>
                  <a:lnTo>
                    <a:pt x="141452" y="106172"/>
                  </a:lnTo>
                  <a:lnTo>
                    <a:pt x="151841" y="106172"/>
                  </a:lnTo>
                  <a:lnTo>
                    <a:pt x="151841" y="29260"/>
                  </a:lnTo>
                  <a:close/>
                </a:path>
                <a:path w="587375" h="108584">
                  <a:moveTo>
                    <a:pt x="153924" y="3263"/>
                  </a:moveTo>
                  <a:lnTo>
                    <a:pt x="150660" y="0"/>
                  </a:lnTo>
                  <a:lnTo>
                    <a:pt x="142494" y="0"/>
                  </a:lnTo>
                  <a:lnTo>
                    <a:pt x="139217" y="3263"/>
                  </a:lnTo>
                  <a:lnTo>
                    <a:pt x="139217" y="11430"/>
                  </a:lnTo>
                  <a:lnTo>
                    <a:pt x="142494" y="14846"/>
                  </a:lnTo>
                  <a:lnTo>
                    <a:pt x="150660" y="14846"/>
                  </a:lnTo>
                  <a:lnTo>
                    <a:pt x="153924" y="11430"/>
                  </a:lnTo>
                  <a:lnTo>
                    <a:pt x="153924" y="3263"/>
                  </a:lnTo>
                  <a:close/>
                </a:path>
                <a:path w="587375" h="108584">
                  <a:moveTo>
                    <a:pt x="212217" y="96215"/>
                  </a:moveTo>
                  <a:lnTo>
                    <a:pt x="206717" y="98145"/>
                  </a:lnTo>
                  <a:lnTo>
                    <a:pt x="201815" y="98145"/>
                  </a:lnTo>
                  <a:lnTo>
                    <a:pt x="197383" y="96774"/>
                  </a:lnTo>
                  <a:lnTo>
                    <a:pt x="194868" y="92341"/>
                  </a:lnTo>
                  <a:lnTo>
                    <a:pt x="193751" y="84429"/>
                  </a:lnTo>
                  <a:lnTo>
                    <a:pt x="193497" y="72605"/>
                  </a:lnTo>
                  <a:lnTo>
                    <a:pt x="193497" y="36677"/>
                  </a:lnTo>
                  <a:lnTo>
                    <a:pt x="212064" y="36677"/>
                  </a:lnTo>
                  <a:lnTo>
                    <a:pt x="212064" y="29248"/>
                  </a:lnTo>
                  <a:lnTo>
                    <a:pt x="193649" y="29248"/>
                  </a:lnTo>
                  <a:lnTo>
                    <a:pt x="193649" y="9499"/>
                  </a:lnTo>
                  <a:lnTo>
                    <a:pt x="183108" y="9499"/>
                  </a:lnTo>
                  <a:lnTo>
                    <a:pt x="183108" y="29248"/>
                  </a:lnTo>
                  <a:lnTo>
                    <a:pt x="171081" y="29248"/>
                  </a:lnTo>
                  <a:lnTo>
                    <a:pt x="171081" y="36677"/>
                  </a:lnTo>
                  <a:lnTo>
                    <a:pt x="183108" y="36677"/>
                  </a:lnTo>
                  <a:lnTo>
                    <a:pt x="183108" y="82702"/>
                  </a:lnTo>
                  <a:lnTo>
                    <a:pt x="184073" y="93141"/>
                  </a:lnTo>
                  <a:lnTo>
                    <a:pt x="187007" y="100876"/>
                  </a:lnTo>
                  <a:lnTo>
                    <a:pt x="192341" y="105702"/>
                  </a:lnTo>
                  <a:lnTo>
                    <a:pt x="200482" y="107353"/>
                  </a:lnTo>
                  <a:lnTo>
                    <a:pt x="204939" y="107353"/>
                  </a:lnTo>
                  <a:lnTo>
                    <a:pt x="209245" y="106311"/>
                  </a:lnTo>
                  <a:lnTo>
                    <a:pt x="212217" y="104533"/>
                  </a:lnTo>
                  <a:lnTo>
                    <a:pt x="212217" y="96215"/>
                  </a:lnTo>
                  <a:close/>
                </a:path>
                <a:path w="587375" h="108584">
                  <a:moveTo>
                    <a:pt x="298627" y="79590"/>
                  </a:moveTo>
                  <a:lnTo>
                    <a:pt x="287642" y="79590"/>
                  </a:lnTo>
                  <a:lnTo>
                    <a:pt x="285178" y="87452"/>
                  </a:lnTo>
                  <a:lnTo>
                    <a:pt x="280517" y="93865"/>
                  </a:lnTo>
                  <a:lnTo>
                    <a:pt x="273075" y="98196"/>
                  </a:lnTo>
                  <a:lnTo>
                    <a:pt x="262255" y="99783"/>
                  </a:lnTo>
                  <a:lnTo>
                    <a:pt x="248831" y="97218"/>
                  </a:lnTo>
                  <a:lnTo>
                    <a:pt x="240563" y="90500"/>
                  </a:lnTo>
                  <a:lnTo>
                    <a:pt x="236385" y="81114"/>
                  </a:lnTo>
                  <a:lnTo>
                    <a:pt x="235229" y="70535"/>
                  </a:lnTo>
                  <a:lnTo>
                    <a:pt x="298183" y="70535"/>
                  </a:lnTo>
                  <a:lnTo>
                    <a:pt x="298183" y="63398"/>
                  </a:lnTo>
                  <a:lnTo>
                    <a:pt x="297954" y="61925"/>
                  </a:lnTo>
                  <a:lnTo>
                    <a:pt x="295833" y="48844"/>
                  </a:lnTo>
                  <a:lnTo>
                    <a:pt x="288836" y="37388"/>
                  </a:lnTo>
                  <a:lnTo>
                    <a:pt x="287045" y="36233"/>
                  </a:lnTo>
                  <a:lnTo>
                    <a:pt x="287045" y="61925"/>
                  </a:lnTo>
                  <a:lnTo>
                    <a:pt x="235521" y="61925"/>
                  </a:lnTo>
                  <a:lnTo>
                    <a:pt x="236702" y="52895"/>
                  </a:lnTo>
                  <a:lnTo>
                    <a:pt x="240842" y="44462"/>
                  </a:lnTo>
                  <a:lnTo>
                    <a:pt x="248805" y="38227"/>
                  </a:lnTo>
                  <a:lnTo>
                    <a:pt x="261505" y="35788"/>
                  </a:lnTo>
                  <a:lnTo>
                    <a:pt x="272897" y="37680"/>
                  </a:lnTo>
                  <a:lnTo>
                    <a:pt x="280847" y="43014"/>
                  </a:lnTo>
                  <a:lnTo>
                    <a:pt x="285521" y="51269"/>
                  </a:lnTo>
                  <a:lnTo>
                    <a:pt x="287045" y="61925"/>
                  </a:lnTo>
                  <a:lnTo>
                    <a:pt x="287045" y="36233"/>
                  </a:lnTo>
                  <a:lnTo>
                    <a:pt x="286372" y="35788"/>
                  </a:lnTo>
                  <a:lnTo>
                    <a:pt x="277266" y="29870"/>
                  </a:lnTo>
                  <a:lnTo>
                    <a:pt x="261213" y="27178"/>
                  </a:lnTo>
                  <a:lnTo>
                    <a:pt x="242709" y="31013"/>
                  </a:lnTo>
                  <a:lnTo>
                    <a:pt x="231254" y="40741"/>
                  </a:lnTo>
                  <a:lnTo>
                    <a:pt x="225425" y="53670"/>
                  </a:lnTo>
                  <a:lnTo>
                    <a:pt x="223786" y="67119"/>
                  </a:lnTo>
                  <a:lnTo>
                    <a:pt x="225552" y="81153"/>
                  </a:lnTo>
                  <a:lnTo>
                    <a:pt x="231648" y="94488"/>
                  </a:lnTo>
                  <a:lnTo>
                    <a:pt x="243281" y="104470"/>
                  </a:lnTo>
                  <a:lnTo>
                    <a:pt x="261658" y="108394"/>
                  </a:lnTo>
                  <a:lnTo>
                    <a:pt x="276618" y="106006"/>
                  </a:lnTo>
                  <a:lnTo>
                    <a:pt x="287210" y="99783"/>
                  </a:lnTo>
                  <a:lnTo>
                    <a:pt x="287502" y="99618"/>
                  </a:lnTo>
                  <a:lnTo>
                    <a:pt x="294690" y="90424"/>
                  </a:lnTo>
                  <a:lnTo>
                    <a:pt x="298627" y="79590"/>
                  </a:lnTo>
                  <a:close/>
                </a:path>
                <a:path w="587375" h="108584">
                  <a:moveTo>
                    <a:pt x="384390" y="106159"/>
                  </a:moveTo>
                  <a:lnTo>
                    <a:pt x="354241" y="59093"/>
                  </a:lnTo>
                  <a:lnTo>
                    <a:pt x="382892" y="29248"/>
                  </a:lnTo>
                  <a:lnTo>
                    <a:pt x="368350" y="29248"/>
                  </a:lnTo>
                  <a:lnTo>
                    <a:pt x="327507" y="74091"/>
                  </a:lnTo>
                  <a:lnTo>
                    <a:pt x="327507" y="0"/>
                  </a:lnTo>
                  <a:lnTo>
                    <a:pt x="317119" y="0"/>
                  </a:lnTo>
                  <a:lnTo>
                    <a:pt x="317119" y="106159"/>
                  </a:lnTo>
                  <a:lnTo>
                    <a:pt x="327507" y="106159"/>
                  </a:lnTo>
                  <a:lnTo>
                    <a:pt x="327507" y="87007"/>
                  </a:lnTo>
                  <a:lnTo>
                    <a:pt x="347853" y="65773"/>
                  </a:lnTo>
                  <a:lnTo>
                    <a:pt x="372059" y="106159"/>
                  </a:lnTo>
                  <a:lnTo>
                    <a:pt x="384390" y="106159"/>
                  </a:lnTo>
                  <a:close/>
                </a:path>
                <a:path w="587375" h="108584">
                  <a:moveTo>
                    <a:pt x="437019" y="96215"/>
                  </a:moveTo>
                  <a:lnTo>
                    <a:pt x="431520" y="98145"/>
                  </a:lnTo>
                  <a:lnTo>
                    <a:pt x="426618" y="98145"/>
                  </a:lnTo>
                  <a:lnTo>
                    <a:pt x="422173" y="96774"/>
                  </a:lnTo>
                  <a:lnTo>
                    <a:pt x="419671" y="92341"/>
                  </a:lnTo>
                  <a:lnTo>
                    <a:pt x="418553" y="84429"/>
                  </a:lnTo>
                  <a:lnTo>
                    <a:pt x="418299" y="72605"/>
                  </a:lnTo>
                  <a:lnTo>
                    <a:pt x="418299" y="36677"/>
                  </a:lnTo>
                  <a:lnTo>
                    <a:pt x="436867" y="36677"/>
                  </a:lnTo>
                  <a:lnTo>
                    <a:pt x="436867" y="29248"/>
                  </a:lnTo>
                  <a:lnTo>
                    <a:pt x="418452" y="29248"/>
                  </a:lnTo>
                  <a:lnTo>
                    <a:pt x="418452" y="9499"/>
                  </a:lnTo>
                  <a:lnTo>
                    <a:pt x="407911" y="9499"/>
                  </a:lnTo>
                  <a:lnTo>
                    <a:pt x="407911" y="29248"/>
                  </a:lnTo>
                  <a:lnTo>
                    <a:pt x="395884" y="29248"/>
                  </a:lnTo>
                  <a:lnTo>
                    <a:pt x="395884" y="36677"/>
                  </a:lnTo>
                  <a:lnTo>
                    <a:pt x="407911" y="36677"/>
                  </a:lnTo>
                  <a:lnTo>
                    <a:pt x="407911" y="82702"/>
                  </a:lnTo>
                  <a:lnTo>
                    <a:pt x="408863" y="93141"/>
                  </a:lnTo>
                  <a:lnTo>
                    <a:pt x="411810" y="100876"/>
                  </a:lnTo>
                  <a:lnTo>
                    <a:pt x="417131" y="105702"/>
                  </a:lnTo>
                  <a:lnTo>
                    <a:pt x="425284" y="107353"/>
                  </a:lnTo>
                  <a:lnTo>
                    <a:pt x="429742" y="107353"/>
                  </a:lnTo>
                  <a:lnTo>
                    <a:pt x="434047" y="106311"/>
                  </a:lnTo>
                  <a:lnTo>
                    <a:pt x="437019" y="104533"/>
                  </a:lnTo>
                  <a:lnTo>
                    <a:pt x="437019" y="96215"/>
                  </a:lnTo>
                  <a:close/>
                </a:path>
                <a:path w="587375" h="108584">
                  <a:moveTo>
                    <a:pt x="522274" y="29260"/>
                  </a:moveTo>
                  <a:lnTo>
                    <a:pt x="511886" y="29260"/>
                  </a:lnTo>
                  <a:lnTo>
                    <a:pt x="511886" y="73063"/>
                  </a:lnTo>
                  <a:lnTo>
                    <a:pt x="510565" y="84874"/>
                  </a:lnTo>
                  <a:lnTo>
                    <a:pt x="506298" y="93103"/>
                  </a:lnTo>
                  <a:lnTo>
                    <a:pt x="498665" y="97980"/>
                  </a:lnTo>
                  <a:lnTo>
                    <a:pt x="487235" y="99783"/>
                  </a:lnTo>
                  <a:lnTo>
                    <a:pt x="475361" y="97777"/>
                  </a:lnTo>
                  <a:lnTo>
                    <a:pt x="468045" y="92227"/>
                  </a:lnTo>
                  <a:lnTo>
                    <a:pt x="464350" y="82804"/>
                  </a:lnTo>
                  <a:lnTo>
                    <a:pt x="463321" y="69202"/>
                  </a:lnTo>
                  <a:lnTo>
                    <a:pt x="463321" y="29260"/>
                  </a:lnTo>
                  <a:lnTo>
                    <a:pt x="452932" y="29260"/>
                  </a:lnTo>
                  <a:lnTo>
                    <a:pt x="452932" y="69202"/>
                  </a:lnTo>
                  <a:lnTo>
                    <a:pt x="454901" y="87477"/>
                  </a:lnTo>
                  <a:lnTo>
                    <a:pt x="460768" y="99491"/>
                  </a:lnTo>
                  <a:lnTo>
                    <a:pt x="470484" y="106159"/>
                  </a:lnTo>
                  <a:lnTo>
                    <a:pt x="483971" y="108407"/>
                  </a:lnTo>
                  <a:lnTo>
                    <a:pt x="496277" y="106400"/>
                  </a:lnTo>
                  <a:lnTo>
                    <a:pt x="504621" y="102031"/>
                  </a:lnTo>
                  <a:lnTo>
                    <a:pt x="509612" y="96685"/>
                  </a:lnTo>
                  <a:lnTo>
                    <a:pt x="511886" y="91770"/>
                  </a:lnTo>
                  <a:lnTo>
                    <a:pt x="511886" y="106172"/>
                  </a:lnTo>
                  <a:lnTo>
                    <a:pt x="522274" y="106172"/>
                  </a:lnTo>
                  <a:lnTo>
                    <a:pt x="522274" y="29260"/>
                  </a:lnTo>
                  <a:close/>
                </a:path>
                <a:path w="587375" h="108584">
                  <a:moveTo>
                    <a:pt x="587171" y="30911"/>
                  </a:moveTo>
                  <a:lnTo>
                    <a:pt x="584796" y="29425"/>
                  </a:lnTo>
                  <a:lnTo>
                    <a:pt x="581240" y="28092"/>
                  </a:lnTo>
                  <a:lnTo>
                    <a:pt x="576033" y="28092"/>
                  </a:lnTo>
                  <a:lnTo>
                    <a:pt x="565670" y="30251"/>
                  </a:lnTo>
                  <a:lnTo>
                    <a:pt x="558927" y="35179"/>
                  </a:lnTo>
                  <a:lnTo>
                    <a:pt x="555294" y="40614"/>
                  </a:lnTo>
                  <a:lnTo>
                    <a:pt x="554202" y="44272"/>
                  </a:lnTo>
                  <a:lnTo>
                    <a:pt x="554202" y="29425"/>
                  </a:lnTo>
                  <a:lnTo>
                    <a:pt x="543814" y="29425"/>
                  </a:lnTo>
                  <a:lnTo>
                    <a:pt x="543814" y="106337"/>
                  </a:lnTo>
                  <a:lnTo>
                    <a:pt x="554202" y="106337"/>
                  </a:lnTo>
                  <a:lnTo>
                    <a:pt x="554202" y="66395"/>
                  </a:lnTo>
                  <a:lnTo>
                    <a:pt x="555447" y="55232"/>
                  </a:lnTo>
                  <a:lnTo>
                    <a:pt x="559308" y="46012"/>
                  </a:lnTo>
                  <a:lnTo>
                    <a:pt x="565912" y="39751"/>
                  </a:lnTo>
                  <a:lnTo>
                    <a:pt x="575437" y="37439"/>
                  </a:lnTo>
                  <a:lnTo>
                    <a:pt x="580936" y="37439"/>
                  </a:lnTo>
                  <a:lnTo>
                    <a:pt x="584504" y="39230"/>
                  </a:lnTo>
                  <a:lnTo>
                    <a:pt x="587171" y="41160"/>
                  </a:lnTo>
                  <a:lnTo>
                    <a:pt x="587171" y="30911"/>
                  </a:lnTo>
                  <a:close/>
                </a:path>
              </a:pathLst>
            </a:custGeom>
            <a:solidFill>
              <a:srgbClr val="4F5347"/>
            </a:solidFill>
          </p:spPr>
          <p:txBody>
            <a:bodyPr wrap="square" lIns="0" tIns="0" rIns="0" bIns="0" rtlCol="0"/>
            <a:lstStyle/>
            <a:p>
              <a:pPr defTabSz="586405"/>
              <a:endParaRPr sz="1154" kern="0">
                <a:solidFill>
                  <a:sysClr val="windowText" lastClr="000000"/>
                </a:solidFill>
              </a:endParaRPr>
            </a:p>
          </p:txBody>
        </p:sp>
      </p:grpSp>
      <p:sp>
        <p:nvSpPr>
          <p:cNvPr id="13" name="object 13"/>
          <p:cNvSpPr txBox="1"/>
          <p:nvPr/>
        </p:nvSpPr>
        <p:spPr>
          <a:xfrm>
            <a:off x="10057256" y="204764"/>
            <a:ext cx="608016" cy="97031"/>
          </a:xfrm>
          <a:prstGeom prst="rect">
            <a:avLst/>
          </a:prstGeom>
        </p:spPr>
        <p:txBody>
          <a:bodyPr vert="horz" wrap="square" lIns="0" tIns="8145" rIns="0" bIns="0" rtlCol="0">
            <a:spAutoFit/>
          </a:bodyPr>
          <a:lstStyle/>
          <a:p>
            <a:pPr marL="8145" defTabSz="586405">
              <a:spcBef>
                <a:spcPts val="64"/>
              </a:spcBef>
            </a:pPr>
            <a:r>
              <a:rPr sz="577" kern="0" spc="26" dirty="0">
                <a:solidFill>
                  <a:srgbClr val="4F5347"/>
                </a:solidFill>
                <a:latin typeface="Tahoma"/>
                <a:cs typeface="Tahoma"/>
              </a:rPr>
              <a:t>INTRODUKTION </a:t>
            </a:r>
            <a:endParaRPr sz="577" kern="0">
              <a:solidFill>
                <a:sysClr val="windowText" lastClr="000000"/>
              </a:solidFill>
              <a:latin typeface="Tahoma"/>
              <a:cs typeface="Tahoma"/>
            </a:endParaRPr>
          </a:p>
        </p:txBody>
      </p:sp>
      <p:sp>
        <p:nvSpPr>
          <p:cNvPr id="14" name="object 14"/>
          <p:cNvSpPr txBox="1"/>
          <p:nvPr/>
        </p:nvSpPr>
        <p:spPr>
          <a:xfrm>
            <a:off x="1514623" y="204764"/>
            <a:ext cx="331090" cy="97031"/>
          </a:xfrm>
          <a:prstGeom prst="rect">
            <a:avLst/>
          </a:prstGeom>
        </p:spPr>
        <p:txBody>
          <a:bodyPr vert="horz" wrap="square" lIns="0" tIns="8145" rIns="0" bIns="0" rtlCol="0">
            <a:spAutoFit/>
          </a:bodyPr>
          <a:lstStyle/>
          <a:p>
            <a:pPr marL="8145" defTabSz="586405">
              <a:spcBef>
                <a:spcPts val="64"/>
              </a:spcBef>
            </a:pPr>
            <a:r>
              <a:rPr sz="577" kern="0" spc="48" dirty="0">
                <a:solidFill>
                  <a:srgbClr val="4F5347"/>
                </a:solidFill>
                <a:latin typeface="Tahoma"/>
                <a:cs typeface="Tahoma"/>
              </a:rPr>
              <a:t>OM</a:t>
            </a:r>
            <a:r>
              <a:rPr sz="577" kern="0" spc="61" dirty="0">
                <a:solidFill>
                  <a:srgbClr val="4F5347"/>
                </a:solidFill>
                <a:latin typeface="Tahoma"/>
                <a:cs typeface="Tahoma"/>
              </a:rPr>
              <a:t> </a:t>
            </a:r>
            <a:r>
              <a:rPr sz="577" kern="0" spc="38" dirty="0">
                <a:solidFill>
                  <a:srgbClr val="4F5347"/>
                </a:solidFill>
                <a:latin typeface="Tahoma"/>
                <a:cs typeface="Tahoma"/>
              </a:rPr>
              <a:t>OSS </a:t>
            </a:r>
            <a:endParaRPr sz="577" kern="0">
              <a:solidFill>
                <a:sysClr val="windowText" lastClr="000000"/>
              </a:solidFill>
              <a:latin typeface="Tahoma"/>
              <a:cs typeface="Tahoma"/>
            </a:endParaRPr>
          </a:p>
        </p:txBody>
      </p:sp>
      <p:sp>
        <p:nvSpPr>
          <p:cNvPr id="15" name="object 15"/>
          <p:cNvSpPr txBox="1">
            <a:spLocks noGrp="1"/>
          </p:cNvSpPr>
          <p:nvPr>
            <p:ph type="title"/>
          </p:nvPr>
        </p:nvSpPr>
        <p:spPr>
          <a:xfrm>
            <a:off x="7552107" y="1995533"/>
            <a:ext cx="2314779" cy="908221"/>
          </a:xfrm>
          <a:prstGeom prst="rect">
            <a:avLst/>
          </a:prstGeom>
        </p:spPr>
        <p:txBody>
          <a:bodyPr vert="horz" wrap="square" lIns="0" tIns="35837" rIns="0" bIns="0" rtlCol="0">
            <a:spAutoFit/>
          </a:bodyPr>
          <a:lstStyle/>
          <a:p>
            <a:pPr marL="8145" marR="3258">
              <a:lnSpc>
                <a:spcPts val="1732"/>
              </a:lnSpc>
              <a:spcBef>
                <a:spcPts val="282"/>
              </a:spcBef>
            </a:pPr>
            <a:r>
              <a:rPr spc="67" dirty="0">
                <a:latin typeface="Calibri"/>
                <a:cs typeface="Calibri"/>
              </a:rPr>
              <a:t>Kaminsky</a:t>
            </a:r>
            <a:r>
              <a:rPr spc="-58" dirty="0">
                <a:latin typeface="Calibri"/>
                <a:cs typeface="Calibri"/>
              </a:rPr>
              <a:t> </a:t>
            </a:r>
            <a:r>
              <a:rPr spc="32" dirty="0">
                <a:latin typeface="Calibri"/>
                <a:cs typeface="Calibri"/>
              </a:rPr>
              <a:t>Arkitektur </a:t>
            </a:r>
            <a:r>
              <a:rPr spc="64" dirty="0">
                <a:latin typeface="Calibri"/>
                <a:cs typeface="Calibri"/>
              </a:rPr>
              <a:t>består</a:t>
            </a:r>
            <a:r>
              <a:rPr spc="-73" dirty="0">
                <a:latin typeface="Calibri"/>
                <a:cs typeface="Calibri"/>
              </a:rPr>
              <a:t> </a:t>
            </a:r>
            <a:r>
              <a:rPr spc="58" dirty="0">
                <a:latin typeface="Calibri"/>
                <a:cs typeface="Calibri"/>
              </a:rPr>
              <a:t>av</a:t>
            </a:r>
            <a:r>
              <a:rPr spc="-73" dirty="0">
                <a:latin typeface="Calibri"/>
                <a:cs typeface="Calibri"/>
              </a:rPr>
              <a:t> </a:t>
            </a:r>
            <a:r>
              <a:rPr spc="157" dirty="0">
                <a:latin typeface="Calibri"/>
                <a:cs typeface="Calibri"/>
              </a:rPr>
              <a:t>60</a:t>
            </a:r>
            <a:r>
              <a:rPr spc="-73" dirty="0">
                <a:latin typeface="Calibri"/>
                <a:cs typeface="Calibri"/>
              </a:rPr>
              <a:t> </a:t>
            </a:r>
            <a:r>
              <a:rPr spc="38" dirty="0">
                <a:latin typeface="Calibri"/>
                <a:cs typeface="Calibri"/>
              </a:rPr>
              <a:t>medarbetare </a:t>
            </a:r>
            <a:r>
              <a:rPr spc="51" dirty="0">
                <a:latin typeface="Calibri"/>
                <a:cs typeface="Calibri"/>
              </a:rPr>
              <a:t>med</a:t>
            </a:r>
            <a:r>
              <a:rPr spc="-67" dirty="0">
                <a:latin typeface="Calibri"/>
                <a:cs typeface="Calibri"/>
              </a:rPr>
              <a:t> </a:t>
            </a:r>
            <a:r>
              <a:rPr spc="35" dirty="0">
                <a:latin typeface="Calibri"/>
                <a:cs typeface="Calibri"/>
              </a:rPr>
              <a:t>kontor</a:t>
            </a:r>
            <a:r>
              <a:rPr spc="-67" dirty="0">
                <a:latin typeface="Calibri"/>
                <a:cs typeface="Calibri"/>
              </a:rPr>
              <a:t> </a:t>
            </a:r>
            <a:r>
              <a:rPr dirty="0">
                <a:latin typeface="Calibri"/>
                <a:cs typeface="Calibri"/>
              </a:rPr>
              <a:t>i</a:t>
            </a:r>
            <a:r>
              <a:rPr spc="-64" dirty="0">
                <a:latin typeface="Calibri"/>
                <a:cs typeface="Calibri"/>
              </a:rPr>
              <a:t> </a:t>
            </a:r>
            <a:r>
              <a:rPr spc="71" dirty="0">
                <a:latin typeface="Calibri"/>
                <a:cs typeface="Calibri"/>
              </a:rPr>
              <a:t>Stockholm </a:t>
            </a:r>
            <a:r>
              <a:rPr spc="93" dirty="0">
                <a:latin typeface="Calibri"/>
                <a:cs typeface="Calibri"/>
              </a:rPr>
              <a:t>och</a:t>
            </a:r>
            <a:r>
              <a:rPr spc="-71" dirty="0">
                <a:latin typeface="Calibri"/>
                <a:cs typeface="Calibri"/>
              </a:rPr>
              <a:t> </a:t>
            </a:r>
            <a:r>
              <a:rPr spc="64" dirty="0">
                <a:latin typeface="Calibri"/>
                <a:cs typeface="Calibri"/>
              </a:rPr>
              <a:t>Göteborg.</a:t>
            </a:r>
          </a:p>
        </p:txBody>
      </p:sp>
      <p:sp>
        <p:nvSpPr>
          <p:cNvPr id="16" name="object 16"/>
          <p:cNvSpPr txBox="1"/>
          <p:nvPr/>
        </p:nvSpPr>
        <p:spPr>
          <a:xfrm>
            <a:off x="7552108" y="3062546"/>
            <a:ext cx="2521252" cy="3061477"/>
          </a:xfrm>
          <a:prstGeom prst="rect">
            <a:avLst/>
          </a:prstGeom>
        </p:spPr>
        <p:txBody>
          <a:bodyPr vert="horz" wrap="square" lIns="0" tIns="4887" rIns="0" bIns="0" rtlCol="0">
            <a:spAutoFit/>
          </a:bodyPr>
          <a:lstStyle/>
          <a:p>
            <a:pPr marL="8145" marR="598214" defTabSz="586405">
              <a:lnSpc>
                <a:spcPct val="102600"/>
              </a:lnSpc>
              <a:spcBef>
                <a:spcPts val="38"/>
              </a:spcBef>
            </a:pPr>
            <a:r>
              <a:rPr sz="834" kern="0" spc="42" dirty="0">
                <a:solidFill>
                  <a:srgbClr val="4F5347"/>
                </a:solidFill>
                <a:latin typeface="Calibri"/>
                <a:cs typeface="Calibri"/>
              </a:rPr>
              <a:t>Tillsammans</a:t>
            </a:r>
            <a:r>
              <a:rPr sz="834" kern="0" spc="22" dirty="0">
                <a:solidFill>
                  <a:srgbClr val="4F5347"/>
                </a:solidFill>
                <a:latin typeface="Calibri"/>
                <a:cs typeface="Calibri"/>
              </a:rPr>
              <a:t> </a:t>
            </a:r>
            <a:r>
              <a:rPr sz="834" kern="0" spc="48" dirty="0">
                <a:solidFill>
                  <a:srgbClr val="4F5347"/>
                </a:solidFill>
                <a:latin typeface="Calibri"/>
                <a:cs typeface="Calibri"/>
              </a:rPr>
              <a:t>skapar</a:t>
            </a:r>
            <a:r>
              <a:rPr sz="834" kern="0" spc="26" dirty="0">
                <a:solidFill>
                  <a:srgbClr val="4F5347"/>
                </a:solidFill>
                <a:latin typeface="Calibri"/>
                <a:cs typeface="Calibri"/>
              </a:rPr>
              <a:t> </a:t>
            </a:r>
            <a:r>
              <a:rPr sz="834" kern="0" spc="35" dirty="0">
                <a:solidFill>
                  <a:srgbClr val="4F5347"/>
                </a:solidFill>
                <a:latin typeface="Calibri"/>
                <a:cs typeface="Calibri"/>
              </a:rPr>
              <a:t>vi</a:t>
            </a:r>
            <a:r>
              <a:rPr sz="834" kern="0" spc="26" dirty="0">
                <a:solidFill>
                  <a:srgbClr val="4F5347"/>
                </a:solidFill>
                <a:latin typeface="Calibri"/>
                <a:cs typeface="Calibri"/>
              </a:rPr>
              <a:t> </a:t>
            </a:r>
            <a:r>
              <a:rPr sz="834" kern="0" spc="32" dirty="0">
                <a:solidFill>
                  <a:srgbClr val="4F5347"/>
                </a:solidFill>
                <a:latin typeface="Calibri"/>
                <a:cs typeface="Calibri"/>
              </a:rPr>
              <a:t>hållbar</a:t>
            </a:r>
            <a:r>
              <a:rPr sz="834" kern="0" spc="26" dirty="0">
                <a:solidFill>
                  <a:srgbClr val="4F5347"/>
                </a:solidFill>
                <a:latin typeface="Calibri"/>
                <a:cs typeface="Calibri"/>
              </a:rPr>
              <a:t> arkitektur </a:t>
            </a:r>
            <a:r>
              <a:rPr sz="834" kern="0" spc="42" dirty="0">
                <a:solidFill>
                  <a:srgbClr val="4F5347"/>
                </a:solidFill>
                <a:latin typeface="Calibri"/>
                <a:cs typeface="Calibri"/>
              </a:rPr>
              <a:t>med</a:t>
            </a:r>
            <a:r>
              <a:rPr sz="834" kern="0" spc="16" dirty="0">
                <a:solidFill>
                  <a:srgbClr val="4F5347"/>
                </a:solidFill>
                <a:latin typeface="Calibri"/>
                <a:cs typeface="Calibri"/>
              </a:rPr>
              <a:t> </a:t>
            </a:r>
            <a:r>
              <a:rPr sz="834" kern="0" spc="32" dirty="0">
                <a:solidFill>
                  <a:srgbClr val="4F5347"/>
                </a:solidFill>
                <a:latin typeface="Calibri"/>
                <a:cs typeface="Calibri"/>
              </a:rPr>
              <a:t>en</a:t>
            </a:r>
            <a:r>
              <a:rPr sz="834" kern="0" spc="19" dirty="0">
                <a:solidFill>
                  <a:srgbClr val="4F5347"/>
                </a:solidFill>
                <a:latin typeface="Calibri"/>
                <a:cs typeface="Calibri"/>
              </a:rPr>
              <a:t> </a:t>
            </a:r>
            <a:r>
              <a:rPr sz="834" kern="0" spc="42" dirty="0">
                <a:solidFill>
                  <a:srgbClr val="4F5347"/>
                </a:solidFill>
                <a:latin typeface="Calibri"/>
                <a:cs typeface="Calibri"/>
              </a:rPr>
              <a:t>konstnärlig</a:t>
            </a:r>
            <a:r>
              <a:rPr sz="834" kern="0" spc="16" dirty="0">
                <a:solidFill>
                  <a:srgbClr val="4F5347"/>
                </a:solidFill>
                <a:latin typeface="Calibri"/>
                <a:cs typeface="Calibri"/>
              </a:rPr>
              <a:t> </a:t>
            </a:r>
            <a:r>
              <a:rPr sz="834" kern="0" spc="35" dirty="0">
                <a:solidFill>
                  <a:srgbClr val="4F5347"/>
                </a:solidFill>
                <a:latin typeface="Calibri"/>
                <a:cs typeface="Calibri"/>
              </a:rPr>
              <a:t>dimension.</a:t>
            </a:r>
            <a:endParaRPr sz="834" kern="0">
              <a:solidFill>
                <a:sysClr val="windowText" lastClr="000000"/>
              </a:solidFill>
              <a:latin typeface="Calibri"/>
              <a:cs typeface="Calibri"/>
            </a:endParaRPr>
          </a:p>
          <a:p>
            <a:pPr defTabSz="586405">
              <a:spcBef>
                <a:spcPts val="26"/>
              </a:spcBef>
            </a:pPr>
            <a:endParaRPr sz="1058" kern="0">
              <a:solidFill>
                <a:sysClr val="windowText" lastClr="000000"/>
              </a:solidFill>
              <a:latin typeface="Calibri"/>
              <a:cs typeface="Calibri"/>
            </a:endParaRPr>
          </a:p>
          <a:p>
            <a:pPr marL="8145" marR="130719" defTabSz="586405">
              <a:lnSpc>
                <a:spcPct val="112500"/>
              </a:lnSpc>
            </a:pPr>
            <a:r>
              <a:rPr sz="641" kern="0" spc="-6" dirty="0">
                <a:solidFill>
                  <a:srgbClr val="4F5347"/>
                </a:solidFill>
                <a:latin typeface="Tahoma"/>
                <a:cs typeface="Tahoma"/>
              </a:rPr>
              <a:t>Kaminsky</a:t>
            </a:r>
            <a:r>
              <a:rPr sz="641" kern="0" spc="-51" dirty="0">
                <a:solidFill>
                  <a:srgbClr val="4F5347"/>
                </a:solidFill>
                <a:latin typeface="Tahoma"/>
                <a:cs typeface="Tahoma"/>
              </a:rPr>
              <a:t> </a:t>
            </a:r>
            <a:r>
              <a:rPr sz="641" kern="0" spc="-13" dirty="0">
                <a:solidFill>
                  <a:srgbClr val="4F5347"/>
                </a:solidFill>
                <a:latin typeface="Tahoma"/>
                <a:cs typeface="Tahoma"/>
              </a:rPr>
              <a:t>Arkitektur</a:t>
            </a:r>
            <a:r>
              <a:rPr sz="641" kern="0" spc="-51" dirty="0">
                <a:solidFill>
                  <a:srgbClr val="4F5347"/>
                </a:solidFill>
                <a:latin typeface="Tahoma"/>
                <a:cs typeface="Tahoma"/>
              </a:rPr>
              <a:t> </a:t>
            </a:r>
            <a:r>
              <a:rPr sz="641" kern="0" spc="-19" dirty="0">
                <a:solidFill>
                  <a:srgbClr val="4F5347"/>
                </a:solidFill>
                <a:latin typeface="Tahoma"/>
                <a:cs typeface="Tahoma"/>
              </a:rPr>
              <a:t>är</a:t>
            </a:r>
            <a:r>
              <a:rPr sz="641" kern="0" spc="-51" dirty="0">
                <a:solidFill>
                  <a:srgbClr val="4F5347"/>
                </a:solidFill>
                <a:latin typeface="Tahoma"/>
                <a:cs typeface="Tahoma"/>
              </a:rPr>
              <a:t> </a:t>
            </a:r>
            <a:r>
              <a:rPr sz="641" kern="0" dirty="0">
                <a:solidFill>
                  <a:srgbClr val="4F5347"/>
                </a:solidFill>
                <a:latin typeface="Tahoma"/>
                <a:cs typeface="Tahoma"/>
              </a:rPr>
              <a:t>en</a:t>
            </a:r>
            <a:r>
              <a:rPr sz="641" kern="0" spc="-48" dirty="0">
                <a:solidFill>
                  <a:srgbClr val="4F5347"/>
                </a:solidFill>
                <a:latin typeface="Tahoma"/>
                <a:cs typeface="Tahoma"/>
              </a:rPr>
              <a:t> </a:t>
            </a:r>
            <a:r>
              <a:rPr sz="641" kern="0" spc="-6" dirty="0">
                <a:solidFill>
                  <a:srgbClr val="4F5347"/>
                </a:solidFill>
                <a:latin typeface="Tahoma"/>
                <a:cs typeface="Tahoma"/>
              </a:rPr>
              <a:t>internationellt</a:t>
            </a:r>
            <a:r>
              <a:rPr sz="641" kern="0" spc="-51" dirty="0">
                <a:solidFill>
                  <a:srgbClr val="4F5347"/>
                </a:solidFill>
                <a:latin typeface="Tahoma"/>
                <a:cs typeface="Tahoma"/>
              </a:rPr>
              <a:t> </a:t>
            </a:r>
            <a:r>
              <a:rPr sz="641" kern="0" dirty="0">
                <a:solidFill>
                  <a:srgbClr val="4F5347"/>
                </a:solidFill>
                <a:latin typeface="Tahoma"/>
                <a:cs typeface="Tahoma"/>
              </a:rPr>
              <a:t>prisbelönt</a:t>
            </a:r>
            <a:r>
              <a:rPr sz="641" kern="0" spc="-51" dirty="0">
                <a:solidFill>
                  <a:srgbClr val="4F5347"/>
                </a:solidFill>
                <a:latin typeface="Tahoma"/>
                <a:cs typeface="Tahoma"/>
              </a:rPr>
              <a:t> </a:t>
            </a:r>
            <a:r>
              <a:rPr sz="641" kern="0" spc="-13" dirty="0">
                <a:solidFill>
                  <a:srgbClr val="4F5347"/>
                </a:solidFill>
                <a:latin typeface="Tahoma"/>
                <a:cs typeface="Tahoma"/>
              </a:rPr>
              <a:t>arkitektbyrå</a:t>
            </a:r>
            <a:r>
              <a:rPr sz="641" kern="0" spc="-51" dirty="0">
                <a:solidFill>
                  <a:srgbClr val="4F5347"/>
                </a:solidFill>
                <a:latin typeface="Tahoma"/>
                <a:cs typeface="Tahoma"/>
              </a:rPr>
              <a:t> </a:t>
            </a:r>
            <a:r>
              <a:rPr sz="641" kern="0" spc="-16" dirty="0">
                <a:solidFill>
                  <a:srgbClr val="4F5347"/>
                </a:solidFill>
                <a:latin typeface="Tahoma"/>
                <a:cs typeface="Tahoma"/>
              </a:rPr>
              <a:t>med </a:t>
            </a:r>
            <a:r>
              <a:rPr sz="641" kern="0" spc="-13" dirty="0">
                <a:solidFill>
                  <a:srgbClr val="4F5347"/>
                </a:solidFill>
                <a:latin typeface="Tahoma"/>
                <a:cs typeface="Tahoma"/>
              </a:rPr>
              <a:t>utmärkelser</a:t>
            </a:r>
            <a:r>
              <a:rPr sz="641" kern="0" spc="-51" dirty="0">
                <a:solidFill>
                  <a:srgbClr val="4F5347"/>
                </a:solidFill>
                <a:latin typeface="Tahoma"/>
                <a:cs typeface="Tahoma"/>
              </a:rPr>
              <a:t> </a:t>
            </a:r>
            <a:r>
              <a:rPr sz="641" kern="0" spc="-6" dirty="0">
                <a:solidFill>
                  <a:srgbClr val="4F5347"/>
                </a:solidFill>
                <a:latin typeface="Tahoma"/>
                <a:cs typeface="Tahoma"/>
              </a:rPr>
              <a:t>vid</a:t>
            </a:r>
            <a:r>
              <a:rPr sz="641" kern="0" spc="-55" dirty="0">
                <a:solidFill>
                  <a:srgbClr val="4F5347"/>
                </a:solidFill>
                <a:latin typeface="Tahoma"/>
                <a:cs typeface="Tahoma"/>
              </a:rPr>
              <a:t> </a:t>
            </a:r>
            <a:r>
              <a:rPr sz="641" kern="0" dirty="0">
                <a:solidFill>
                  <a:srgbClr val="4F5347"/>
                </a:solidFill>
                <a:latin typeface="Tahoma"/>
                <a:cs typeface="Tahoma"/>
              </a:rPr>
              <a:t>exempelvis</a:t>
            </a:r>
            <a:r>
              <a:rPr sz="641" kern="0" spc="-51" dirty="0">
                <a:solidFill>
                  <a:srgbClr val="4F5347"/>
                </a:solidFill>
                <a:latin typeface="Tahoma"/>
                <a:cs typeface="Tahoma"/>
              </a:rPr>
              <a:t> </a:t>
            </a:r>
            <a:r>
              <a:rPr sz="641" kern="0" dirty="0">
                <a:solidFill>
                  <a:srgbClr val="4F5347"/>
                </a:solidFill>
                <a:latin typeface="Tahoma"/>
                <a:cs typeface="Tahoma"/>
              </a:rPr>
              <a:t>Green</a:t>
            </a:r>
            <a:r>
              <a:rPr sz="641" kern="0" spc="-51" dirty="0">
                <a:solidFill>
                  <a:srgbClr val="4F5347"/>
                </a:solidFill>
                <a:latin typeface="Tahoma"/>
                <a:cs typeface="Tahoma"/>
              </a:rPr>
              <a:t> </a:t>
            </a:r>
            <a:r>
              <a:rPr sz="641" kern="0" spc="-13" dirty="0">
                <a:solidFill>
                  <a:srgbClr val="4F5347"/>
                </a:solidFill>
                <a:latin typeface="Tahoma"/>
                <a:cs typeface="Tahoma"/>
              </a:rPr>
              <a:t>Dot</a:t>
            </a:r>
            <a:r>
              <a:rPr sz="641" kern="0" spc="-51" dirty="0">
                <a:solidFill>
                  <a:srgbClr val="4F5347"/>
                </a:solidFill>
                <a:latin typeface="Tahoma"/>
                <a:cs typeface="Tahoma"/>
              </a:rPr>
              <a:t> </a:t>
            </a:r>
            <a:r>
              <a:rPr sz="641" kern="0" spc="-16" dirty="0">
                <a:solidFill>
                  <a:srgbClr val="4F5347"/>
                </a:solidFill>
                <a:latin typeface="Tahoma"/>
                <a:cs typeface="Tahoma"/>
              </a:rPr>
              <a:t>Award,</a:t>
            </a:r>
            <a:r>
              <a:rPr sz="641" kern="0" spc="-51" dirty="0">
                <a:solidFill>
                  <a:srgbClr val="4F5347"/>
                </a:solidFill>
                <a:latin typeface="Tahoma"/>
                <a:cs typeface="Tahoma"/>
              </a:rPr>
              <a:t> </a:t>
            </a:r>
            <a:r>
              <a:rPr sz="641" kern="0" spc="-32" dirty="0">
                <a:solidFill>
                  <a:srgbClr val="4F5347"/>
                </a:solidFill>
                <a:latin typeface="Tahoma"/>
                <a:cs typeface="Tahoma"/>
              </a:rPr>
              <a:t>MIPIM</a:t>
            </a:r>
            <a:r>
              <a:rPr sz="641" kern="0" spc="-51" dirty="0">
                <a:solidFill>
                  <a:srgbClr val="4F5347"/>
                </a:solidFill>
                <a:latin typeface="Tahoma"/>
                <a:cs typeface="Tahoma"/>
              </a:rPr>
              <a:t> </a:t>
            </a:r>
            <a:r>
              <a:rPr sz="641" kern="0" spc="-6" dirty="0">
                <a:solidFill>
                  <a:srgbClr val="4F5347"/>
                </a:solidFill>
                <a:latin typeface="Tahoma"/>
                <a:cs typeface="Tahoma"/>
              </a:rPr>
              <a:t>Awards</a:t>
            </a:r>
            <a:r>
              <a:rPr sz="641" kern="0" spc="-51" dirty="0">
                <a:solidFill>
                  <a:srgbClr val="4F5347"/>
                </a:solidFill>
                <a:latin typeface="Tahoma"/>
                <a:cs typeface="Tahoma"/>
              </a:rPr>
              <a:t> </a:t>
            </a:r>
            <a:r>
              <a:rPr sz="641" kern="0" spc="-16" dirty="0">
                <a:solidFill>
                  <a:srgbClr val="4F5347"/>
                </a:solidFill>
                <a:latin typeface="Tahoma"/>
                <a:cs typeface="Tahoma"/>
              </a:rPr>
              <a:t>och </a:t>
            </a:r>
            <a:r>
              <a:rPr sz="641" kern="0" dirty="0">
                <a:solidFill>
                  <a:srgbClr val="4F5347"/>
                </a:solidFill>
                <a:latin typeface="Tahoma"/>
                <a:cs typeface="Tahoma"/>
              </a:rPr>
              <a:t>World</a:t>
            </a:r>
            <a:r>
              <a:rPr sz="641" kern="0" spc="-48" dirty="0">
                <a:solidFill>
                  <a:srgbClr val="4F5347"/>
                </a:solidFill>
                <a:latin typeface="Tahoma"/>
                <a:cs typeface="Tahoma"/>
              </a:rPr>
              <a:t> </a:t>
            </a:r>
            <a:r>
              <a:rPr sz="641" kern="0" spc="-6" dirty="0">
                <a:solidFill>
                  <a:srgbClr val="4F5347"/>
                </a:solidFill>
                <a:latin typeface="Tahoma"/>
                <a:cs typeface="Tahoma"/>
              </a:rPr>
              <a:t>Architecture</a:t>
            </a:r>
            <a:r>
              <a:rPr sz="641" kern="0" spc="-48" dirty="0">
                <a:solidFill>
                  <a:srgbClr val="4F5347"/>
                </a:solidFill>
                <a:latin typeface="Tahoma"/>
                <a:cs typeface="Tahoma"/>
              </a:rPr>
              <a:t> </a:t>
            </a:r>
            <a:r>
              <a:rPr sz="641" kern="0" spc="-13" dirty="0">
                <a:solidFill>
                  <a:srgbClr val="4F5347"/>
                </a:solidFill>
                <a:latin typeface="Tahoma"/>
                <a:cs typeface="Tahoma"/>
              </a:rPr>
              <a:t>Festival.</a:t>
            </a:r>
            <a:r>
              <a:rPr sz="641" kern="0" spc="-48" dirty="0">
                <a:solidFill>
                  <a:srgbClr val="4F5347"/>
                </a:solidFill>
                <a:latin typeface="Tahoma"/>
                <a:cs typeface="Tahoma"/>
              </a:rPr>
              <a:t> </a:t>
            </a:r>
            <a:r>
              <a:rPr sz="641" kern="0" dirty="0">
                <a:solidFill>
                  <a:srgbClr val="4F5347"/>
                </a:solidFill>
                <a:latin typeface="Tahoma"/>
                <a:cs typeface="Tahoma"/>
              </a:rPr>
              <a:t>Vi</a:t>
            </a:r>
            <a:r>
              <a:rPr sz="641" kern="0" spc="-48" dirty="0">
                <a:solidFill>
                  <a:srgbClr val="4F5347"/>
                </a:solidFill>
                <a:latin typeface="Tahoma"/>
                <a:cs typeface="Tahoma"/>
              </a:rPr>
              <a:t> </a:t>
            </a:r>
            <a:r>
              <a:rPr sz="641" kern="0" spc="-19" dirty="0">
                <a:solidFill>
                  <a:srgbClr val="4F5347"/>
                </a:solidFill>
                <a:latin typeface="Tahoma"/>
                <a:cs typeface="Tahoma"/>
              </a:rPr>
              <a:t>har</a:t>
            </a:r>
            <a:r>
              <a:rPr sz="641" kern="0" spc="-48" dirty="0">
                <a:solidFill>
                  <a:srgbClr val="4F5347"/>
                </a:solidFill>
                <a:latin typeface="Tahoma"/>
                <a:cs typeface="Tahoma"/>
              </a:rPr>
              <a:t> </a:t>
            </a:r>
            <a:r>
              <a:rPr sz="641" kern="0" spc="-16" dirty="0">
                <a:solidFill>
                  <a:srgbClr val="4F5347"/>
                </a:solidFill>
                <a:latin typeface="Tahoma"/>
                <a:cs typeface="Tahoma"/>
              </a:rPr>
              <a:t>vunnit</a:t>
            </a:r>
            <a:r>
              <a:rPr sz="641" kern="0" spc="-48" dirty="0">
                <a:solidFill>
                  <a:srgbClr val="4F5347"/>
                </a:solidFill>
                <a:latin typeface="Tahoma"/>
                <a:cs typeface="Tahoma"/>
              </a:rPr>
              <a:t> </a:t>
            </a:r>
            <a:r>
              <a:rPr sz="641" kern="0" spc="-6" dirty="0">
                <a:solidFill>
                  <a:srgbClr val="4F5347"/>
                </a:solidFill>
                <a:latin typeface="Tahoma"/>
                <a:cs typeface="Tahoma"/>
              </a:rPr>
              <a:t>flera</a:t>
            </a:r>
            <a:r>
              <a:rPr sz="641" kern="0" spc="-48" dirty="0">
                <a:solidFill>
                  <a:srgbClr val="4F5347"/>
                </a:solidFill>
                <a:latin typeface="Tahoma"/>
                <a:cs typeface="Tahoma"/>
              </a:rPr>
              <a:t> </a:t>
            </a:r>
            <a:r>
              <a:rPr sz="641" kern="0" dirty="0">
                <a:solidFill>
                  <a:srgbClr val="4F5347"/>
                </a:solidFill>
                <a:latin typeface="Tahoma"/>
                <a:cs typeface="Tahoma"/>
              </a:rPr>
              <a:t>öppna</a:t>
            </a:r>
            <a:r>
              <a:rPr sz="641" kern="0" spc="-45" dirty="0">
                <a:solidFill>
                  <a:srgbClr val="4F5347"/>
                </a:solidFill>
                <a:latin typeface="Tahoma"/>
                <a:cs typeface="Tahoma"/>
              </a:rPr>
              <a:t> </a:t>
            </a:r>
            <a:r>
              <a:rPr sz="641" kern="0" spc="-6" dirty="0">
                <a:solidFill>
                  <a:srgbClr val="4F5347"/>
                </a:solidFill>
                <a:latin typeface="Tahoma"/>
                <a:cs typeface="Tahoma"/>
              </a:rPr>
              <a:t>internationella </a:t>
            </a:r>
            <a:r>
              <a:rPr sz="641" kern="0" spc="-13" dirty="0">
                <a:solidFill>
                  <a:srgbClr val="4F5347"/>
                </a:solidFill>
                <a:latin typeface="Tahoma"/>
                <a:cs typeface="Tahoma"/>
              </a:rPr>
              <a:t>arkitekttävlingar</a:t>
            </a:r>
            <a:r>
              <a:rPr sz="641" kern="0" spc="-45" dirty="0">
                <a:solidFill>
                  <a:srgbClr val="4F5347"/>
                </a:solidFill>
                <a:latin typeface="Tahoma"/>
                <a:cs typeface="Tahoma"/>
              </a:rPr>
              <a:t> </a:t>
            </a:r>
            <a:r>
              <a:rPr sz="641" kern="0" dirty="0">
                <a:solidFill>
                  <a:srgbClr val="4F5347"/>
                </a:solidFill>
                <a:latin typeface="Tahoma"/>
                <a:cs typeface="Tahoma"/>
              </a:rPr>
              <a:t>såsom</a:t>
            </a:r>
            <a:r>
              <a:rPr sz="641" kern="0" spc="-45" dirty="0">
                <a:solidFill>
                  <a:srgbClr val="4F5347"/>
                </a:solidFill>
                <a:latin typeface="Tahoma"/>
                <a:cs typeface="Tahoma"/>
              </a:rPr>
              <a:t> </a:t>
            </a:r>
            <a:r>
              <a:rPr sz="641" kern="0" dirty="0">
                <a:solidFill>
                  <a:srgbClr val="4F5347"/>
                </a:solidFill>
                <a:latin typeface="Tahoma"/>
                <a:cs typeface="Tahoma"/>
              </a:rPr>
              <a:t>Strandbaden</a:t>
            </a:r>
            <a:r>
              <a:rPr sz="641" kern="0" spc="-45" dirty="0">
                <a:solidFill>
                  <a:srgbClr val="4F5347"/>
                </a:solidFill>
                <a:latin typeface="Tahoma"/>
                <a:cs typeface="Tahoma"/>
              </a:rPr>
              <a:t> </a:t>
            </a:r>
            <a:r>
              <a:rPr sz="641" kern="0" spc="-13" dirty="0">
                <a:solidFill>
                  <a:srgbClr val="4F5347"/>
                </a:solidFill>
                <a:latin typeface="Tahoma"/>
                <a:cs typeface="Tahoma"/>
              </a:rPr>
              <a:t>i</a:t>
            </a:r>
            <a:r>
              <a:rPr sz="641" kern="0" spc="-45" dirty="0">
                <a:solidFill>
                  <a:srgbClr val="4F5347"/>
                </a:solidFill>
                <a:latin typeface="Tahoma"/>
                <a:cs typeface="Tahoma"/>
              </a:rPr>
              <a:t> </a:t>
            </a:r>
            <a:r>
              <a:rPr sz="641" kern="0" spc="-6" dirty="0">
                <a:solidFill>
                  <a:srgbClr val="4F5347"/>
                </a:solidFill>
                <a:latin typeface="Tahoma"/>
                <a:cs typeface="Tahoma"/>
              </a:rPr>
              <a:t>Falsterbo,</a:t>
            </a:r>
            <a:r>
              <a:rPr sz="641" kern="0" spc="-45" dirty="0">
                <a:solidFill>
                  <a:srgbClr val="4F5347"/>
                </a:solidFill>
                <a:latin typeface="Tahoma"/>
                <a:cs typeface="Tahoma"/>
              </a:rPr>
              <a:t> </a:t>
            </a:r>
            <a:r>
              <a:rPr sz="641" kern="0" spc="-6" dirty="0">
                <a:solidFill>
                  <a:srgbClr val="4F5347"/>
                </a:solidFill>
                <a:latin typeface="Tahoma"/>
                <a:cs typeface="Tahoma"/>
              </a:rPr>
              <a:t>Kjøpmannsgata</a:t>
            </a:r>
            <a:r>
              <a:rPr sz="641" kern="0" spc="-42" dirty="0">
                <a:solidFill>
                  <a:srgbClr val="4F5347"/>
                </a:solidFill>
                <a:latin typeface="Tahoma"/>
                <a:cs typeface="Tahoma"/>
              </a:rPr>
              <a:t> </a:t>
            </a:r>
            <a:r>
              <a:rPr sz="641" kern="0" spc="-32" dirty="0">
                <a:solidFill>
                  <a:srgbClr val="4F5347"/>
                </a:solidFill>
                <a:latin typeface="Tahoma"/>
                <a:cs typeface="Tahoma"/>
              </a:rPr>
              <a:t>i </a:t>
            </a:r>
            <a:r>
              <a:rPr sz="641" kern="0" spc="-16" dirty="0">
                <a:solidFill>
                  <a:srgbClr val="4F5347"/>
                </a:solidFill>
                <a:latin typeface="Tahoma"/>
                <a:cs typeface="Tahoma"/>
              </a:rPr>
              <a:t>Trondheim</a:t>
            </a:r>
            <a:r>
              <a:rPr sz="641" kern="0" spc="-29" dirty="0">
                <a:solidFill>
                  <a:srgbClr val="4F5347"/>
                </a:solidFill>
                <a:latin typeface="Tahoma"/>
                <a:cs typeface="Tahoma"/>
              </a:rPr>
              <a:t> </a:t>
            </a:r>
            <a:r>
              <a:rPr sz="641" kern="0" dirty="0">
                <a:solidFill>
                  <a:srgbClr val="4F5347"/>
                </a:solidFill>
                <a:latin typeface="Tahoma"/>
                <a:cs typeface="Tahoma"/>
              </a:rPr>
              <a:t>och</a:t>
            </a:r>
            <a:r>
              <a:rPr sz="641" kern="0" spc="-26" dirty="0">
                <a:solidFill>
                  <a:srgbClr val="4F5347"/>
                </a:solidFill>
                <a:latin typeface="Tahoma"/>
                <a:cs typeface="Tahoma"/>
              </a:rPr>
              <a:t> </a:t>
            </a:r>
            <a:r>
              <a:rPr sz="641" kern="0" spc="-6" dirty="0">
                <a:solidFill>
                  <a:srgbClr val="4F5347"/>
                </a:solidFill>
                <a:latin typeface="Tahoma"/>
                <a:cs typeface="Tahoma"/>
              </a:rPr>
              <a:t>Flensborgarhöfn</a:t>
            </a:r>
            <a:r>
              <a:rPr sz="641" kern="0" spc="-26" dirty="0">
                <a:solidFill>
                  <a:srgbClr val="4F5347"/>
                </a:solidFill>
                <a:latin typeface="Tahoma"/>
                <a:cs typeface="Tahoma"/>
              </a:rPr>
              <a:t> </a:t>
            </a:r>
            <a:r>
              <a:rPr sz="641" kern="0" spc="-13" dirty="0">
                <a:solidFill>
                  <a:srgbClr val="4F5347"/>
                </a:solidFill>
                <a:latin typeface="Tahoma"/>
                <a:cs typeface="Tahoma"/>
              </a:rPr>
              <a:t>i</a:t>
            </a:r>
            <a:r>
              <a:rPr sz="641" kern="0" spc="-26" dirty="0">
                <a:solidFill>
                  <a:srgbClr val="4F5347"/>
                </a:solidFill>
                <a:latin typeface="Tahoma"/>
                <a:cs typeface="Tahoma"/>
              </a:rPr>
              <a:t> </a:t>
            </a:r>
            <a:r>
              <a:rPr sz="641" kern="0" spc="-6" dirty="0">
                <a:solidFill>
                  <a:srgbClr val="4F5347"/>
                </a:solidFill>
                <a:latin typeface="Tahoma"/>
                <a:cs typeface="Tahoma"/>
              </a:rPr>
              <a:t>Reykjavik.</a:t>
            </a:r>
            <a:endParaRPr sz="641" kern="0">
              <a:solidFill>
                <a:sysClr val="windowText" lastClr="000000"/>
              </a:solidFill>
              <a:latin typeface="Tahoma"/>
              <a:cs typeface="Tahoma"/>
            </a:endParaRPr>
          </a:p>
          <a:p>
            <a:pPr defTabSz="586405">
              <a:spcBef>
                <a:spcPts val="13"/>
              </a:spcBef>
            </a:pPr>
            <a:endParaRPr sz="705" kern="0">
              <a:solidFill>
                <a:sysClr val="windowText" lastClr="000000"/>
              </a:solidFill>
              <a:latin typeface="Tahoma"/>
              <a:cs typeface="Tahoma"/>
            </a:endParaRPr>
          </a:p>
          <a:p>
            <a:pPr marL="8145" marR="130719" defTabSz="586405">
              <a:lnSpc>
                <a:spcPct val="112500"/>
              </a:lnSpc>
              <a:spcBef>
                <a:spcPts val="3"/>
              </a:spcBef>
            </a:pPr>
            <a:r>
              <a:rPr sz="641" kern="0" dirty="0">
                <a:solidFill>
                  <a:srgbClr val="4F5347"/>
                </a:solidFill>
                <a:latin typeface="Tahoma"/>
                <a:cs typeface="Tahoma"/>
              </a:rPr>
              <a:t>Vi</a:t>
            </a:r>
            <a:r>
              <a:rPr sz="641" kern="0" spc="-58" dirty="0">
                <a:solidFill>
                  <a:srgbClr val="4F5347"/>
                </a:solidFill>
                <a:latin typeface="Tahoma"/>
                <a:cs typeface="Tahoma"/>
              </a:rPr>
              <a:t> </a:t>
            </a:r>
            <a:r>
              <a:rPr sz="641" kern="0" spc="-19" dirty="0">
                <a:solidFill>
                  <a:srgbClr val="4F5347"/>
                </a:solidFill>
                <a:latin typeface="Tahoma"/>
                <a:cs typeface="Tahoma"/>
              </a:rPr>
              <a:t>är</a:t>
            </a:r>
            <a:r>
              <a:rPr sz="641" kern="0" spc="-58" dirty="0">
                <a:solidFill>
                  <a:srgbClr val="4F5347"/>
                </a:solidFill>
                <a:latin typeface="Tahoma"/>
                <a:cs typeface="Tahoma"/>
              </a:rPr>
              <a:t> </a:t>
            </a:r>
            <a:r>
              <a:rPr sz="641" kern="0" spc="-6" dirty="0">
                <a:solidFill>
                  <a:srgbClr val="4F5347"/>
                </a:solidFill>
                <a:latin typeface="Tahoma"/>
                <a:cs typeface="Tahoma"/>
              </a:rPr>
              <a:t>erkända</a:t>
            </a:r>
            <a:r>
              <a:rPr sz="641" kern="0" spc="-58" dirty="0">
                <a:solidFill>
                  <a:srgbClr val="4F5347"/>
                </a:solidFill>
                <a:latin typeface="Tahoma"/>
                <a:cs typeface="Tahoma"/>
              </a:rPr>
              <a:t> </a:t>
            </a:r>
            <a:r>
              <a:rPr sz="641" kern="0" dirty="0">
                <a:solidFill>
                  <a:srgbClr val="4F5347"/>
                </a:solidFill>
                <a:latin typeface="Tahoma"/>
                <a:cs typeface="Tahoma"/>
              </a:rPr>
              <a:t>för</a:t>
            </a:r>
            <a:r>
              <a:rPr sz="641" kern="0" spc="-58" dirty="0">
                <a:solidFill>
                  <a:srgbClr val="4F5347"/>
                </a:solidFill>
                <a:latin typeface="Tahoma"/>
                <a:cs typeface="Tahoma"/>
              </a:rPr>
              <a:t> </a:t>
            </a:r>
            <a:r>
              <a:rPr sz="641" kern="0" spc="-19" dirty="0">
                <a:solidFill>
                  <a:srgbClr val="4F5347"/>
                </a:solidFill>
                <a:latin typeface="Tahoma"/>
                <a:cs typeface="Tahoma"/>
              </a:rPr>
              <a:t>vår</a:t>
            </a:r>
            <a:r>
              <a:rPr sz="641" kern="0" spc="-58" dirty="0">
                <a:solidFill>
                  <a:srgbClr val="4F5347"/>
                </a:solidFill>
                <a:latin typeface="Tahoma"/>
                <a:cs typeface="Tahoma"/>
              </a:rPr>
              <a:t> </a:t>
            </a:r>
            <a:r>
              <a:rPr sz="641" kern="0" spc="-6" dirty="0">
                <a:solidFill>
                  <a:srgbClr val="4F5347"/>
                </a:solidFill>
                <a:latin typeface="Tahoma"/>
                <a:cs typeface="Tahoma"/>
              </a:rPr>
              <a:t>starka</a:t>
            </a:r>
            <a:r>
              <a:rPr sz="641" kern="0" spc="-58" dirty="0">
                <a:solidFill>
                  <a:srgbClr val="4F5347"/>
                </a:solidFill>
                <a:latin typeface="Tahoma"/>
                <a:cs typeface="Tahoma"/>
              </a:rPr>
              <a:t> </a:t>
            </a:r>
            <a:r>
              <a:rPr sz="641" kern="0" dirty="0">
                <a:solidFill>
                  <a:srgbClr val="4F5347"/>
                </a:solidFill>
                <a:latin typeface="Tahoma"/>
                <a:cs typeface="Tahoma"/>
              </a:rPr>
              <a:t>positionering</a:t>
            </a:r>
            <a:r>
              <a:rPr sz="641" kern="0" spc="-55" dirty="0">
                <a:solidFill>
                  <a:srgbClr val="4F5347"/>
                </a:solidFill>
                <a:latin typeface="Tahoma"/>
                <a:cs typeface="Tahoma"/>
              </a:rPr>
              <a:t> </a:t>
            </a:r>
            <a:r>
              <a:rPr sz="641" kern="0" spc="-6" dirty="0">
                <a:solidFill>
                  <a:srgbClr val="4F5347"/>
                </a:solidFill>
                <a:latin typeface="Tahoma"/>
                <a:cs typeface="Tahoma"/>
              </a:rPr>
              <a:t>inom</a:t>
            </a:r>
            <a:r>
              <a:rPr sz="641" kern="0" spc="-58" dirty="0">
                <a:solidFill>
                  <a:srgbClr val="4F5347"/>
                </a:solidFill>
                <a:latin typeface="Tahoma"/>
                <a:cs typeface="Tahoma"/>
              </a:rPr>
              <a:t> </a:t>
            </a:r>
            <a:r>
              <a:rPr sz="641" kern="0" spc="-13" dirty="0">
                <a:solidFill>
                  <a:srgbClr val="4F5347"/>
                </a:solidFill>
                <a:latin typeface="Tahoma"/>
                <a:cs typeface="Tahoma"/>
              </a:rPr>
              <a:t>hållbarhetsfrågor,</a:t>
            </a:r>
            <a:r>
              <a:rPr sz="641" kern="0" spc="-58" dirty="0">
                <a:solidFill>
                  <a:srgbClr val="4F5347"/>
                </a:solidFill>
                <a:latin typeface="Tahoma"/>
                <a:cs typeface="Tahoma"/>
              </a:rPr>
              <a:t> </a:t>
            </a:r>
            <a:r>
              <a:rPr sz="641" kern="0" spc="-16" dirty="0">
                <a:solidFill>
                  <a:srgbClr val="4F5347"/>
                </a:solidFill>
                <a:latin typeface="Tahoma"/>
                <a:cs typeface="Tahoma"/>
              </a:rPr>
              <a:t>där </a:t>
            </a:r>
            <a:r>
              <a:rPr sz="641" kern="0" spc="-13" dirty="0">
                <a:solidFill>
                  <a:srgbClr val="4F5347"/>
                </a:solidFill>
                <a:latin typeface="Tahoma"/>
                <a:cs typeface="Tahoma"/>
              </a:rPr>
              <a:t>vi</a:t>
            </a:r>
            <a:r>
              <a:rPr sz="641" kern="0" spc="-61" dirty="0">
                <a:solidFill>
                  <a:srgbClr val="4F5347"/>
                </a:solidFill>
                <a:latin typeface="Tahoma"/>
                <a:cs typeface="Tahoma"/>
              </a:rPr>
              <a:t> </a:t>
            </a:r>
            <a:r>
              <a:rPr sz="641" kern="0" spc="-19" dirty="0">
                <a:solidFill>
                  <a:srgbClr val="4F5347"/>
                </a:solidFill>
                <a:latin typeface="Tahoma"/>
                <a:cs typeface="Tahoma"/>
              </a:rPr>
              <a:t>är</a:t>
            </a:r>
            <a:r>
              <a:rPr sz="641" kern="0" spc="-58" dirty="0">
                <a:solidFill>
                  <a:srgbClr val="4F5347"/>
                </a:solidFill>
                <a:latin typeface="Tahoma"/>
                <a:cs typeface="Tahoma"/>
              </a:rPr>
              <a:t> </a:t>
            </a:r>
            <a:r>
              <a:rPr sz="641" kern="0" spc="-6" dirty="0">
                <a:solidFill>
                  <a:srgbClr val="4F5347"/>
                </a:solidFill>
                <a:latin typeface="Tahoma"/>
                <a:cs typeface="Tahoma"/>
              </a:rPr>
              <a:t>en</a:t>
            </a:r>
            <a:r>
              <a:rPr sz="641" kern="0" spc="-58" dirty="0">
                <a:solidFill>
                  <a:srgbClr val="4F5347"/>
                </a:solidFill>
                <a:latin typeface="Tahoma"/>
                <a:cs typeface="Tahoma"/>
              </a:rPr>
              <a:t> </a:t>
            </a:r>
            <a:r>
              <a:rPr sz="641" kern="0" spc="-6" dirty="0">
                <a:solidFill>
                  <a:srgbClr val="4F5347"/>
                </a:solidFill>
                <a:latin typeface="Tahoma"/>
                <a:cs typeface="Tahoma"/>
              </a:rPr>
              <a:t>aktiv</a:t>
            </a:r>
            <a:r>
              <a:rPr sz="641" kern="0" spc="-58" dirty="0">
                <a:solidFill>
                  <a:srgbClr val="4F5347"/>
                </a:solidFill>
                <a:latin typeface="Tahoma"/>
                <a:cs typeface="Tahoma"/>
              </a:rPr>
              <a:t> </a:t>
            </a:r>
            <a:r>
              <a:rPr sz="641" kern="0" spc="-6" dirty="0">
                <a:solidFill>
                  <a:srgbClr val="4F5347"/>
                </a:solidFill>
                <a:latin typeface="Tahoma"/>
                <a:cs typeface="Tahoma"/>
              </a:rPr>
              <a:t>röst</a:t>
            </a:r>
            <a:r>
              <a:rPr sz="641" kern="0" spc="-58" dirty="0">
                <a:solidFill>
                  <a:srgbClr val="4F5347"/>
                </a:solidFill>
                <a:latin typeface="Tahoma"/>
                <a:cs typeface="Tahoma"/>
              </a:rPr>
              <a:t> </a:t>
            </a:r>
            <a:r>
              <a:rPr sz="641" kern="0" spc="-13" dirty="0">
                <a:solidFill>
                  <a:srgbClr val="4F5347"/>
                </a:solidFill>
                <a:latin typeface="Tahoma"/>
                <a:cs typeface="Tahoma"/>
              </a:rPr>
              <a:t>i</a:t>
            </a:r>
            <a:r>
              <a:rPr sz="641" kern="0" spc="-58" dirty="0">
                <a:solidFill>
                  <a:srgbClr val="4F5347"/>
                </a:solidFill>
                <a:latin typeface="Tahoma"/>
                <a:cs typeface="Tahoma"/>
              </a:rPr>
              <a:t> </a:t>
            </a:r>
            <a:r>
              <a:rPr sz="641" kern="0" spc="-6" dirty="0">
                <a:solidFill>
                  <a:srgbClr val="4F5347"/>
                </a:solidFill>
                <a:latin typeface="Tahoma"/>
                <a:cs typeface="Tahoma"/>
              </a:rPr>
              <a:t>samtidsdebatten.</a:t>
            </a:r>
            <a:r>
              <a:rPr sz="641" kern="0" spc="-61" dirty="0">
                <a:solidFill>
                  <a:srgbClr val="4F5347"/>
                </a:solidFill>
                <a:latin typeface="Tahoma"/>
                <a:cs typeface="Tahoma"/>
              </a:rPr>
              <a:t> </a:t>
            </a:r>
            <a:r>
              <a:rPr sz="641" kern="0" spc="-6" dirty="0">
                <a:solidFill>
                  <a:srgbClr val="4F5347"/>
                </a:solidFill>
                <a:latin typeface="Tahoma"/>
                <a:cs typeface="Tahoma"/>
              </a:rPr>
              <a:t>Allt</a:t>
            </a:r>
            <a:r>
              <a:rPr sz="641" kern="0" spc="-58" dirty="0">
                <a:solidFill>
                  <a:srgbClr val="4F5347"/>
                </a:solidFill>
                <a:latin typeface="Tahoma"/>
                <a:cs typeface="Tahoma"/>
              </a:rPr>
              <a:t> </a:t>
            </a:r>
            <a:r>
              <a:rPr sz="641" kern="0" dirty="0">
                <a:solidFill>
                  <a:srgbClr val="4F5347"/>
                </a:solidFill>
                <a:latin typeface="Tahoma"/>
                <a:cs typeface="Tahoma"/>
              </a:rPr>
              <a:t>för</a:t>
            </a:r>
            <a:r>
              <a:rPr sz="641" kern="0" spc="-58" dirty="0">
                <a:solidFill>
                  <a:srgbClr val="4F5347"/>
                </a:solidFill>
                <a:latin typeface="Tahoma"/>
                <a:cs typeface="Tahoma"/>
              </a:rPr>
              <a:t> </a:t>
            </a:r>
            <a:r>
              <a:rPr sz="641" kern="0" spc="-6" dirty="0">
                <a:solidFill>
                  <a:srgbClr val="4F5347"/>
                </a:solidFill>
                <a:latin typeface="Tahoma"/>
                <a:cs typeface="Tahoma"/>
              </a:rPr>
              <a:t>länge</a:t>
            </a:r>
            <a:r>
              <a:rPr sz="641" kern="0" spc="-58" dirty="0">
                <a:solidFill>
                  <a:srgbClr val="4F5347"/>
                </a:solidFill>
                <a:latin typeface="Tahoma"/>
                <a:cs typeface="Tahoma"/>
              </a:rPr>
              <a:t> </a:t>
            </a:r>
            <a:r>
              <a:rPr sz="641" kern="0" spc="-19" dirty="0">
                <a:solidFill>
                  <a:srgbClr val="4F5347"/>
                </a:solidFill>
                <a:latin typeface="Tahoma"/>
                <a:cs typeface="Tahoma"/>
              </a:rPr>
              <a:t>har</a:t>
            </a:r>
            <a:r>
              <a:rPr sz="641" kern="0" spc="-58" dirty="0">
                <a:solidFill>
                  <a:srgbClr val="4F5347"/>
                </a:solidFill>
                <a:latin typeface="Tahoma"/>
                <a:cs typeface="Tahoma"/>
              </a:rPr>
              <a:t> </a:t>
            </a:r>
            <a:r>
              <a:rPr sz="641" kern="0" spc="-13" dirty="0">
                <a:solidFill>
                  <a:srgbClr val="4F5347"/>
                </a:solidFill>
                <a:latin typeface="Tahoma"/>
                <a:cs typeface="Tahoma"/>
              </a:rPr>
              <a:t>arkitektur</a:t>
            </a:r>
            <a:r>
              <a:rPr sz="641" kern="0" spc="-58" dirty="0">
                <a:solidFill>
                  <a:srgbClr val="4F5347"/>
                </a:solidFill>
                <a:latin typeface="Tahoma"/>
                <a:cs typeface="Tahoma"/>
              </a:rPr>
              <a:t> </a:t>
            </a:r>
            <a:r>
              <a:rPr sz="641" kern="0" spc="-16" dirty="0">
                <a:solidFill>
                  <a:srgbClr val="4F5347"/>
                </a:solidFill>
                <a:latin typeface="Tahoma"/>
                <a:cs typeface="Tahoma"/>
              </a:rPr>
              <a:t>har</a:t>
            </a:r>
            <a:endParaRPr sz="641" kern="0">
              <a:solidFill>
                <a:sysClr val="windowText" lastClr="000000"/>
              </a:solidFill>
              <a:latin typeface="Tahoma"/>
              <a:cs typeface="Tahoma"/>
            </a:endParaRPr>
          </a:p>
          <a:p>
            <a:pPr marL="8145" marR="24026" defTabSz="586405">
              <a:lnSpc>
                <a:spcPct val="112500"/>
              </a:lnSpc>
            </a:pPr>
            <a:r>
              <a:rPr sz="641" kern="0" dirty="0">
                <a:solidFill>
                  <a:srgbClr val="4F5347"/>
                </a:solidFill>
                <a:latin typeface="Tahoma"/>
                <a:cs typeface="Tahoma"/>
              </a:rPr>
              <a:t>setts</a:t>
            </a:r>
            <a:r>
              <a:rPr sz="641" kern="0" spc="-64" dirty="0">
                <a:solidFill>
                  <a:srgbClr val="4F5347"/>
                </a:solidFill>
                <a:latin typeface="Tahoma"/>
                <a:cs typeface="Tahoma"/>
              </a:rPr>
              <a:t> </a:t>
            </a:r>
            <a:r>
              <a:rPr sz="641" kern="0" dirty="0">
                <a:solidFill>
                  <a:srgbClr val="4F5347"/>
                </a:solidFill>
                <a:latin typeface="Tahoma"/>
                <a:cs typeface="Tahoma"/>
              </a:rPr>
              <a:t>som</a:t>
            </a:r>
            <a:r>
              <a:rPr sz="641" kern="0" spc="-61" dirty="0">
                <a:solidFill>
                  <a:srgbClr val="4F5347"/>
                </a:solidFill>
                <a:latin typeface="Tahoma"/>
                <a:cs typeface="Tahoma"/>
              </a:rPr>
              <a:t> </a:t>
            </a:r>
            <a:r>
              <a:rPr sz="641" kern="0" spc="-6" dirty="0">
                <a:solidFill>
                  <a:srgbClr val="4F5347"/>
                </a:solidFill>
                <a:latin typeface="Tahoma"/>
                <a:cs typeface="Tahoma"/>
              </a:rPr>
              <a:t>en</a:t>
            </a:r>
            <a:r>
              <a:rPr sz="641" kern="0" spc="-61" dirty="0">
                <a:solidFill>
                  <a:srgbClr val="4F5347"/>
                </a:solidFill>
                <a:latin typeface="Tahoma"/>
                <a:cs typeface="Tahoma"/>
              </a:rPr>
              <a:t> </a:t>
            </a:r>
            <a:r>
              <a:rPr sz="641" kern="0" spc="-16" dirty="0">
                <a:solidFill>
                  <a:srgbClr val="4F5347"/>
                </a:solidFill>
                <a:latin typeface="Tahoma"/>
                <a:cs typeface="Tahoma"/>
              </a:rPr>
              <a:t>yta,</a:t>
            </a:r>
            <a:r>
              <a:rPr sz="641" kern="0" spc="-61" dirty="0">
                <a:solidFill>
                  <a:srgbClr val="4F5347"/>
                </a:solidFill>
                <a:latin typeface="Tahoma"/>
                <a:cs typeface="Tahoma"/>
              </a:rPr>
              <a:t> </a:t>
            </a:r>
            <a:r>
              <a:rPr sz="641" kern="0" spc="-6" dirty="0">
                <a:solidFill>
                  <a:srgbClr val="4F5347"/>
                </a:solidFill>
                <a:latin typeface="Tahoma"/>
                <a:cs typeface="Tahoma"/>
              </a:rPr>
              <a:t>dekorationer</a:t>
            </a:r>
            <a:r>
              <a:rPr sz="641" kern="0" spc="-61" dirty="0">
                <a:solidFill>
                  <a:srgbClr val="4F5347"/>
                </a:solidFill>
                <a:latin typeface="Tahoma"/>
                <a:cs typeface="Tahoma"/>
              </a:rPr>
              <a:t> </a:t>
            </a:r>
            <a:r>
              <a:rPr sz="641" kern="0" dirty="0">
                <a:solidFill>
                  <a:srgbClr val="4F5347"/>
                </a:solidFill>
                <a:latin typeface="Tahoma"/>
                <a:cs typeface="Tahoma"/>
              </a:rPr>
              <a:t>som</a:t>
            </a:r>
            <a:r>
              <a:rPr sz="641" kern="0" spc="-61" dirty="0">
                <a:solidFill>
                  <a:srgbClr val="4F5347"/>
                </a:solidFill>
                <a:latin typeface="Tahoma"/>
                <a:cs typeface="Tahoma"/>
              </a:rPr>
              <a:t> </a:t>
            </a:r>
            <a:r>
              <a:rPr sz="641" kern="0" spc="-13" dirty="0">
                <a:solidFill>
                  <a:srgbClr val="4F5347"/>
                </a:solidFill>
                <a:latin typeface="Tahoma"/>
                <a:cs typeface="Tahoma"/>
              </a:rPr>
              <a:t>kan</a:t>
            </a:r>
            <a:r>
              <a:rPr sz="641" kern="0" spc="-61" dirty="0">
                <a:solidFill>
                  <a:srgbClr val="4F5347"/>
                </a:solidFill>
                <a:latin typeface="Tahoma"/>
                <a:cs typeface="Tahoma"/>
              </a:rPr>
              <a:t> </a:t>
            </a:r>
            <a:r>
              <a:rPr sz="641" kern="0" dirty="0">
                <a:solidFill>
                  <a:srgbClr val="4F5347"/>
                </a:solidFill>
                <a:latin typeface="Tahoma"/>
                <a:cs typeface="Tahoma"/>
              </a:rPr>
              <a:t>läggas</a:t>
            </a:r>
            <a:r>
              <a:rPr sz="641" kern="0" spc="-61" dirty="0">
                <a:solidFill>
                  <a:srgbClr val="4F5347"/>
                </a:solidFill>
                <a:latin typeface="Tahoma"/>
                <a:cs typeface="Tahoma"/>
              </a:rPr>
              <a:t> </a:t>
            </a:r>
            <a:r>
              <a:rPr sz="641" kern="0" spc="-13" dirty="0">
                <a:solidFill>
                  <a:srgbClr val="4F5347"/>
                </a:solidFill>
                <a:latin typeface="Tahoma"/>
                <a:cs typeface="Tahoma"/>
              </a:rPr>
              <a:t>till</a:t>
            </a:r>
            <a:r>
              <a:rPr sz="641" kern="0" spc="-61" dirty="0">
                <a:solidFill>
                  <a:srgbClr val="4F5347"/>
                </a:solidFill>
                <a:latin typeface="Tahoma"/>
                <a:cs typeface="Tahoma"/>
              </a:rPr>
              <a:t> </a:t>
            </a:r>
            <a:r>
              <a:rPr sz="641" kern="0" spc="-13" dirty="0">
                <a:solidFill>
                  <a:srgbClr val="4F5347"/>
                </a:solidFill>
                <a:latin typeface="Tahoma"/>
                <a:cs typeface="Tahoma"/>
              </a:rPr>
              <a:t>i</a:t>
            </a:r>
            <a:r>
              <a:rPr sz="641" kern="0" spc="-61" dirty="0">
                <a:solidFill>
                  <a:srgbClr val="4F5347"/>
                </a:solidFill>
                <a:latin typeface="Tahoma"/>
                <a:cs typeface="Tahoma"/>
              </a:rPr>
              <a:t> </a:t>
            </a:r>
            <a:r>
              <a:rPr sz="641" kern="0" spc="-6" dirty="0">
                <a:solidFill>
                  <a:srgbClr val="4F5347"/>
                </a:solidFill>
                <a:latin typeface="Tahoma"/>
                <a:cs typeface="Tahoma"/>
              </a:rPr>
              <a:t>slutet</a:t>
            </a:r>
            <a:r>
              <a:rPr sz="641" kern="0" spc="-61" dirty="0">
                <a:solidFill>
                  <a:srgbClr val="4F5347"/>
                </a:solidFill>
                <a:latin typeface="Tahoma"/>
                <a:cs typeface="Tahoma"/>
              </a:rPr>
              <a:t> </a:t>
            </a:r>
            <a:r>
              <a:rPr sz="641" kern="0" spc="-19" dirty="0">
                <a:solidFill>
                  <a:srgbClr val="4F5347"/>
                </a:solidFill>
                <a:latin typeface="Tahoma"/>
                <a:cs typeface="Tahoma"/>
              </a:rPr>
              <a:t>av</a:t>
            </a:r>
            <a:r>
              <a:rPr sz="641" kern="0" spc="-61" dirty="0">
                <a:solidFill>
                  <a:srgbClr val="4F5347"/>
                </a:solidFill>
                <a:latin typeface="Tahoma"/>
                <a:cs typeface="Tahoma"/>
              </a:rPr>
              <a:t> </a:t>
            </a:r>
            <a:r>
              <a:rPr sz="641" kern="0" spc="-6" dirty="0">
                <a:solidFill>
                  <a:srgbClr val="4F5347"/>
                </a:solidFill>
                <a:latin typeface="Tahoma"/>
                <a:cs typeface="Tahoma"/>
              </a:rPr>
              <a:t>en</a:t>
            </a:r>
            <a:r>
              <a:rPr sz="641" kern="0" spc="-61" dirty="0">
                <a:solidFill>
                  <a:srgbClr val="4F5347"/>
                </a:solidFill>
                <a:latin typeface="Tahoma"/>
                <a:cs typeface="Tahoma"/>
              </a:rPr>
              <a:t> </a:t>
            </a:r>
            <a:r>
              <a:rPr sz="641" kern="0" spc="-6" dirty="0">
                <a:solidFill>
                  <a:srgbClr val="4F5347"/>
                </a:solidFill>
                <a:latin typeface="Tahoma"/>
                <a:cs typeface="Tahoma"/>
              </a:rPr>
              <a:t>process, istället</a:t>
            </a:r>
            <a:r>
              <a:rPr sz="641" kern="0" spc="-64" dirty="0">
                <a:solidFill>
                  <a:srgbClr val="4F5347"/>
                </a:solidFill>
                <a:latin typeface="Tahoma"/>
                <a:cs typeface="Tahoma"/>
              </a:rPr>
              <a:t> </a:t>
            </a:r>
            <a:r>
              <a:rPr sz="641" kern="0" dirty="0">
                <a:solidFill>
                  <a:srgbClr val="4F5347"/>
                </a:solidFill>
                <a:latin typeface="Tahoma"/>
                <a:cs typeface="Tahoma"/>
              </a:rPr>
              <a:t>för</a:t>
            </a:r>
            <a:r>
              <a:rPr sz="641" kern="0" spc="-61" dirty="0">
                <a:solidFill>
                  <a:srgbClr val="4F5347"/>
                </a:solidFill>
                <a:latin typeface="Tahoma"/>
                <a:cs typeface="Tahoma"/>
              </a:rPr>
              <a:t> </a:t>
            </a:r>
            <a:r>
              <a:rPr sz="641" kern="0" spc="-13" dirty="0">
                <a:solidFill>
                  <a:srgbClr val="4F5347"/>
                </a:solidFill>
                <a:latin typeface="Tahoma"/>
                <a:cs typeface="Tahoma"/>
              </a:rPr>
              <a:t>att</a:t>
            </a:r>
            <a:r>
              <a:rPr sz="641" kern="0" spc="-61" dirty="0">
                <a:solidFill>
                  <a:srgbClr val="4F5347"/>
                </a:solidFill>
                <a:latin typeface="Tahoma"/>
                <a:cs typeface="Tahoma"/>
              </a:rPr>
              <a:t> </a:t>
            </a:r>
            <a:r>
              <a:rPr sz="641" kern="0" dirty="0">
                <a:solidFill>
                  <a:srgbClr val="4F5347"/>
                </a:solidFill>
                <a:latin typeface="Tahoma"/>
                <a:cs typeface="Tahoma"/>
              </a:rPr>
              <a:t>se</a:t>
            </a:r>
            <a:r>
              <a:rPr sz="641" kern="0" spc="-61" dirty="0">
                <a:solidFill>
                  <a:srgbClr val="4F5347"/>
                </a:solidFill>
                <a:latin typeface="Tahoma"/>
                <a:cs typeface="Tahoma"/>
              </a:rPr>
              <a:t> </a:t>
            </a:r>
            <a:r>
              <a:rPr sz="641" kern="0" dirty="0">
                <a:solidFill>
                  <a:srgbClr val="4F5347"/>
                </a:solidFill>
                <a:latin typeface="Tahoma"/>
                <a:cs typeface="Tahoma"/>
              </a:rPr>
              <a:t>den</a:t>
            </a:r>
            <a:r>
              <a:rPr sz="641" kern="0" spc="-61" dirty="0">
                <a:solidFill>
                  <a:srgbClr val="4F5347"/>
                </a:solidFill>
                <a:latin typeface="Tahoma"/>
                <a:cs typeface="Tahoma"/>
              </a:rPr>
              <a:t> </a:t>
            </a:r>
            <a:r>
              <a:rPr sz="641" kern="0" dirty="0">
                <a:solidFill>
                  <a:srgbClr val="4F5347"/>
                </a:solidFill>
                <a:latin typeface="Tahoma"/>
                <a:cs typeface="Tahoma"/>
              </a:rPr>
              <a:t>som</a:t>
            </a:r>
            <a:r>
              <a:rPr sz="641" kern="0" spc="-61" dirty="0">
                <a:solidFill>
                  <a:srgbClr val="4F5347"/>
                </a:solidFill>
                <a:latin typeface="Tahoma"/>
                <a:cs typeface="Tahoma"/>
              </a:rPr>
              <a:t> </a:t>
            </a:r>
            <a:r>
              <a:rPr sz="641" kern="0" spc="-6" dirty="0">
                <a:solidFill>
                  <a:srgbClr val="4F5347"/>
                </a:solidFill>
                <a:latin typeface="Tahoma"/>
                <a:cs typeface="Tahoma"/>
              </a:rPr>
              <a:t>ett</a:t>
            </a:r>
            <a:r>
              <a:rPr sz="641" kern="0" spc="-64" dirty="0">
                <a:solidFill>
                  <a:srgbClr val="4F5347"/>
                </a:solidFill>
                <a:latin typeface="Tahoma"/>
                <a:cs typeface="Tahoma"/>
              </a:rPr>
              <a:t> </a:t>
            </a:r>
            <a:r>
              <a:rPr sz="641" kern="0" spc="-6" dirty="0">
                <a:solidFill>
                  <a:srgbClr val="4F5347"/>
                </a:solidFill>
                <a:latin typeface="Tahoma"/>
                <a:cs typeface="Tahoma"/>
              </a:rPr>
              <a:t>kraftfullt</a:t>
            </a:r>
            <a:r>
              <a:rPr sz="641" kern="0" spc="-61" dirty="0">
                <a:solidFill>
                  <a:srgbClr val="4F5347"/>
                </a:solidFill>
                <a:latin typeface="Tahoma"/>
                <a:cs typeface="Tahoma"/>
              </a:rPr>
              <a:t> </a:t>
            </a:r>
            <a:r>
              <a:rPr sz="641" kern="0" spc="-6" dirty="0">
                <a:solidFill>
                  <a:srgbClr val="4F5347"/>
                </a:solidFill>
                <a:latin typeface="Tahoma"/>
                <a:cs typeface="Tahoma"/>
              </a:rPr>
              <a:t>verktyg</a:t>
            </a:r>
            <a:r>
              <a:rPr sz="641" kern="0" spc="-61" dirty="0">
                <a:solidFill>
                  <a:srgbClr val="4F5347"/>
                </a:solidFill>
                <a:latin typeface="Tahoma"/>
                <a:cs typeface="Tahoma"/>
              </a:rPr>
              <a:t> </a:t>
            </a:r>
            <a:r>
              <a:rPr sz="641" kern="0" dirty="0">
                <a:solidFill>
                  <a:srgbClr val="4F5347"/>
                </a:solidFill>
                <a:latin typeface="Tahoma"/>
                <a:cs typeface="Tahoma"/>
              </a:rPr>
              <a:t>som</a:t>
            </a:r>
            <a:r>
              <a:rPr sz="641" kern="0" spc="-61" dirty="0">
                <a:solidFill>
                  <a:srgbClr val="4F5347"/>
                </a:solidFill>
                <a:latin typeface="Tahoma"/>
                <a:cs typeface="Tahoma"/>
              </a:rPr>
              <a:t> </a:t>
            </a:r>
            <a:r>
              <a:rPr sz="641" kern="0" spc="-13" dirty="0">
                <a:solidFill>
                  <a:srgbClr val="4F5347"/>
                </a:solidFill>
                <a:latin typeface="Tahoma"/>
                <a:cs typeface="Tahoma"/>
              </a:rPr>
              <a:t>kan</a:t>
            </a:r>
            <a:r>
              <a:rPr sz="641" kern="0" spc="-61" dirty="0">
                <a:solidFill>
                  <a:srgbClr val="4F5347"/>
                </a:solidFill>
                <a:latin typeface="Tahoma"/>
                <a:cs typeface="Tahoma"/>
              </a:rPr>
              <a:t> </a:t>
            </a:r>
            <a:r>
              <a:rPr sz="641" kern="0" spc="-6" dirty="0">
                <a:solidFill>
                  <a:srgbClr val="4F5347"/>
                </a:solidFill>
                <a:latin typeface="Tahoma"/>
                <a:cs typeface="Tahoma"/>
              </a:rPr>
              <a:t>förbättra</a:t>
            </a:r>
            <a:r>
              <a:rPr sz="641" kern="0" spc="-61" dirty="0">
                <a:solidFill>
                  <a:srgbClr val="4F5347"/>
                </a:solidFill>
                <a:latin typeface="Tahoma"/>
                <a:cs typeface="Tahoma"/>
              </a:rPr>
              <a:t> </a:t>
            </a:r>
            <a:r>
              <a:rPr sz="641" kern="0" spc="-16" dirty="0">
                <a:solidFill>
                  <a:srgbClr val="4F5347"/>
                </a:solidFill>
                <a:latin typeface="Tahoma"/>
                <a:cs typeface="Tahoma"/>
              </a:rPr>
              <a:t>vår </a:t>
            </a:r>
            <a:r>
              <a:rPr sz="641" kern="0" spc="-19" dirty="0">
                <a:solidFill>
                  <a:srgbClr val="4F5347"/>
                </a:solidFill>
                <a:latin typeface="Tahoma"/>
                <a:cs typeface="Tahoma"/>
              </a:rPr>
              <a:t>värld.</a:t>
            </a:r>
            <a:r>
              <a:rPr sz="641" kern="0" spc="-61" dirty="0">
                <a:solidFill>
                  <a:srgbClr val="4F5347"/>
                </a:solidFill>
                <a:latin typeface="Tahoma"/>
                <a:cs typeface="Tahoma"/>
              </a:rPr>
              <a:t> </a:t>
            </a:r>
            <a:r>
              <a:rPr sz="641" kern="0" dirty="0">
                <a:solidFill>
                  <a:srgbClr val="4F5347"/>
                </a:solidFill>
                <a:latin typeface="Tahoma"/>
                <a:cs typeface="Tahoma"/>
              </a:rPr>
              <a:t>Vi</a:t>
            </a:r>
            <a:r>
              <a:rPr sz="641" kern="0" spc="-58" dirty="0">
                <a:solidFill>
                  <a:srgbClr val="4F5347"/>
                </a:solidFill>
                <a:latin typeface="Tahoma"/>
                <a:cs typeface="Tahoma"/>
              </a:rPr>
              <a:t> </a:t>
            </a:r>
            <a:r>
              <a:rPr sz="641" kern="0" spc="-6" dirty="0">
                <a:solidFill>
                  <a:srgbClr val="4F5347"/>
                </a:solidFill>
                <a:latin typeface="Tahoma"/>
                <a:cs typeface="Tahoma"/>
              </a:rPr>
              <a:t>vill</a:t>
            </a:r>
            <a:r>
              <a:rPr sz="641" kern="0" spc="-61" dirty="0">
                <a:solidFill>
                  <a:srgbClr val="4F5347"/>
                </a:solidFill>
                <a:latin typeface="Tahoma"/>
                <a:cs typeface="Tahoma"/>
              </a:rPr>
              <a:t> </a:t>
            </a:r>
            <a:r>
              <a:rPr sz="641" kern="0" spc="-16" dirty="0">
                <a:solidFill>
                  <a:srgbClr val="4F5347"/>
                </a:solidFill>
                <a:latin typeface="Tahoma"/>
                <a:cs typeface="Tahoma"/>
              </a:rPr>
              <a:t>rita</a:t>
            </a:r>
            <a:r>
              <a:rPr sz="641" kern="0" spc="-58" dirty="0">
                <a:solidFill>
                  <a:srgbClr val="4F5347"/>
                </a:solidFill>
                <a:latin typeface="Tahoma"/>
                <a:cs typeface="Tahoma"/>
              </a:rPr>
              <a:t> </a:t>
            </a:r>
            <a:r>
              <a:rPr sz="641" kern="0" spc="-6" dirty="0">
                <a:solidFill>
                  <a:srgbClr val="4F5347"/>
                </a:solidFill>
                <a:latin typeface="Tahoma"/>
                <a:cs typeface="Tahoma"/>
              </a:rPr>
              <a:t>byggnader</a:t>
            </a:r>
            <a:r>
              <a:rPr sz="641" kern="0" spc="-58" dirty="0">
                <a:solidFill>
                  <a:srgbClr val="4F5347"/>
                </a:solidFill>
                <a:latin typeface="Tahoma"/>
                <a:cs typeface="Tahoma"/>
              </a:rPr>
              <a:t> </a:t>
            </a:r>
            <a:r>
              <a:rPr sz="641" kern="0" dirty="0">
                <a:solidFill>
                  <a:srgbClr val="4F5347"/>
                </a:solidFill>
                <a:latin typeface="Tahoma"/>
                <a:cs typeface="Tahoma"/>
              </a:rPr>
              <a:t>som</a:t>
            </a:r>
            <a:r>
              <a:rPr sz="641" kern="0" spc="-61" dirty="0">
                <a:solidFill>
                  <a:srgbClr val="4F5347"/>
                </a:solidFill>
                <a:latin typeface="Tahoma"/>
                <a:cs typeface="Tahoma"/>
              </a:rPr>
              <a:t> </a:t>
            </a:r>
            <a:r>
              <a:rPr sz="641" kern="0" dirty="0">
                <a:solidFill>
                  <a:srgbClr val="4F5347"/>
                </a:solidFill>
                <a:latin typeface="Tahoma"/>
                <a:cs typeface="Tahoma"/>
              </a:rPr>
              <a:t>gör</a:t>
            </a:r>
            <a:r>
              <a:rPr sz="641" kern="0" spc="-58" dirty="0">
                <a:solidFill>
                  <a:srgbClr val="4F5347"/>
                </a:solidFill>
                <a:latin typeface="Tahoma"/>
                <a:cs typeface="Tahoma"/>
              </a:rPr>
              <a:t> </a:t>
            </a:r>
            <a:r>
              <a:rPr sz="641" kern="0" spc="-6" dirty="0">
                <a:solidFill>
                  <a:srgbClr val="4F5347"/>
                </a:solidFill>
                <a:latin typeface="Tahoma"/>
                <a:cs typeface="Tahoma"/>
              </a:rPr>
              <a:t>människor</a:t>
            </a:r>
            <a:r>
              <a:rPr sz="641" kern="0" spc="-61" dirty="0">
                <a:solidFill>
                  <a:srgbClr val="4F5347"/>
                </a:solidFill>
                <a:latin typeface="Tahoma"/>
                <a:cs typeface="Tahoma"/>
              </a:rPr>
              <a:t> </a:t>
            </a:r>
            <a:r>
              <a:rPr sz="641" kern="0" dirty="0">
                <a:solidFill>
                  <a:srgbClr val="4F5347"/>
                </a:solidFill>
                <a:latin typeface="Tahoma"/>
                <a:cs typeface="Tahoma"/>
              </a:rPr>
              <a:t>lyckliga</a:t>
            </a:r>
            <a:r>
              <a:rPr sz="641" kern="0" spc="-58" dirty="0">
                <a:solidFill>
                  <a:srgbClr val="4F5347"/>
                </a:solidFill>
                <a:latin typeface="Tahoma"/>
                <a:cs typeface="Tahoma"/>
              </a:rPr>
              <a:t> </a:t>
            </a:r>
            <a:r>
              <a:rPr sz="641" kern="0" dirty="0">
                <a:solidFill>
                  <a:srgbClr val="4F5347"/>
                </a:solidFill>
                <a:latin typeface="Tahoma"/>
                <a:cs typeface="Tahoma"/>
              </a:rPr>
              <a:t>och</a:t>
            </a:r>
            <a:r>
              <a:rPr sz="641" kern="0" spc="-61" dirty="0">
                <a:solidFill>
                  <a:srgbClr val="4F5347"/>
                </a:solidFill>
                <a:latin typeface="Tahoma"/>
                <a:cs typeface="Tahoma"/>
              </a:rPr>
              <a:t> </a:t>
            </a:r>
            <a:r>
              <a:rPr sz="641" kern="0" spc="-19" dirty="0">
                <a:solidFill>
                  <a:srgbClr val="4F5347"/>
                </a:solidFill>
                <a:latin typeface="Tahoma"/>
                <a:cs typeface="Tahoma"/>
              </a:rPr>
              <a:t>har</a:t>
            </a:r>
            <a:r>
              <a:rPr sz="641" kern="0" spc="-58" dirty="0">
                <a:solidFill>
                  <a:srgbClr val="4F5347"/>
                </a:solidFill>
                <a:latin typeface="Tahoma"/>
                <a:cs typeface="Tahoma"/>
              </a:rPr>
              <a:t> </a:t>
            </a:r>
            <a:r>
              <a:rPr sz="641" kern="0" spc="-16" dirty="0">
                <a:solidFill>
                  <a:srgbClr val="4F5347"/>
                </a:solidFill>
                <a:latin typeface="Tahoma"/>
                <a:cs typeface="Tahoma"/>
              </a:rPr>
              <a:t>ett minimalt</a:t>
            </a:r>
            <a:r>
              <a:rPr sz="641" kern="0" spc="-35" dirty="0">
                <a:solidFill>
                  <a:srgbClr val="4F5347"/>
                </a:solidFill>
                <a:latin typeface="Tahoma"/>
                <a:cs typeface="Tahoma"/>
              </a:rPr>
              <a:t> </a:t>
            </a:r>
            <a:r>
              <a:rPr sz="641" kern="0" dirty="0">
                <a:solidFill>
                  <a:srgbClr val="4F5347"/>
                </a:solidFill>
                <a:latin typeface="Tahoma"/>
                <a:cs typeface="Tahoma"/>
              </a:rPr>
              <a:t>ekologiskt</a:t>
            </a:r>
            <a:r>
              <a:rPr sz="641" kern="0" spc="-32" dirty="0">
                <a:solidFill>
                  <a:srgbClr val="4F5347"/>
                </a:solidFill>
                <a:latin typeface="Tahoma"/>
                <a:cs typeface="Tahoma"/>
              </a:rPr>
              <a:t> </a:t>
            </a:r>
            <a:r>
              <a:rPr sz="641" kern="0" spc="-6" dirty="0">
                <a:solidFill>
                  <a:srgbClr val="4F5347"/>
                </a:solidFill>
                <a:latin typeface="Tahoma"/>
                <a:cs typeface="Tahoma"/>
              </a:rPr>
              <a:t>fotavtryck.</a:t>
            </a:r>
            <a:endParaRPr sz="641" kern="0">
              <a:solidFill>
                <a:sysClr val="windowText" lastClr="000000"/>
              </a:solidFill>
              <a:latin typeface="Tahoma"/>
              <a:cs typeface="Tahoma"/>
            </a:endParaRPr>
          </a:p>
          <a:p>
            <a:pPr defTabSz="586405"/>
            <a:endParaRPr sz="641" kern="0">
              <a:solidFill>
                <a:sysClr val="windowText" lastClr="000000"/>
              </a:solidFill>
              <a:latin typeface="Tahoma"/>
              <a:cs typeface="Tahoma"/>
            </a:endParaRPr>
          </a:p>
          <a:p>
            <a:pPr marL="8145" marR="629571" defTabSz="586405">
              <a:lnSpc>
                <a:spcPct val="102600"/>
              </a:lnSpc>
            </a:pPr>
            <a:r>
              <a:rPr sz="834" kern="0" spc="38" dirty="0">
                <a:solidFill>
                  <a:srgbClr val="4F5347"/>
                </a:solidFill>
                <a:latin typeface="Calibri"/>
                <a:cs typeface="Calibri"/>
              </a:rPr>
              <a:t>Med</a:t>
            </a:r>
            <a:r>
              <a:rPr sz="834" kern="0" spc="16" dirty="0">
                <a:solidFill>
                  <a:srgbClr val="4F5347"/>
                </a:solidFill>
                <a:latin typeface="Calibri"/>
                <a:cs typeface="Calibri"/>
              </a:rPr>
              <a:t> </a:t>
            </a:r>
            <a:r>
              <a:rPr sz="834" kern="0" spc="55" dirty="0">
                <a:solidFill>
                  <a:srgbClr val="4F5347"/>
                </a:solidFill>
                <a:latin typeface="Calibri"/>
                <a:cs typeface="Calibri"/>
              </a:rPr>
              <a:t>engagemang</a:t>
            </a:r>
            <a:r>
              <a:rPr sz="834" kern="0" spc="16" dirty="0">
                <a:solidFill>
                  <a:srgbClr val="4F5347"/>
                </a:solidFill>
                <a:latin typeface="Calibri"/>
                <a:cs typeface="Calibri"/>
              </a:rPr>
              <a:t> </a:t>
            </a:r>
            <a:r>
              <a:rPr sz="834" kern="0" spc="61" dirty="0">
                <a:solidFill>
                  <a:srgbClr val="4F5347"/>
                </a:solidFill>
                <a:latin typeface="Calibri"/>
                <a:cs typeface="Calibri"/>
              </a:rPr>
              <a:t>och</a:t>
            </a:r>
            <a:r>
              <a:rPr sz="834" kern="0" spc="19" dirty="0">
                <a:solidFill>
                  <a:srgbClr val="4F5347"/>
                </a:solidFill>
                <a:latin typeface="Calibri"/>
                <a:cs typeface="Calibri"/>
              </a:rPr>
              <a:t> </a:t>
            </a:r>
            <a:r>
              <a:rPr sz="834" kern="0" spc="42" dirty="0">
                <a:solidFill>
                  <a:srgbClr val="4F5347"/>
                </a:solidFill>
                <a:latin typeface="Calibri"/>
                <a:cs typeface="Calibri"/>
              </a:rPr>
              <a:t>professionalism </a:t>
            </a:r>
            <a:r>
              <a:rPr sz="834" kern="0" spc="48" dirty="0">
                <a:solidFill>
                  <a:srgbClr val="4F5347"/>
                </a:solidFill>
                <a:latin typeface="Calibri"/>
                <a:cs typeface="Calibri"/>
              </a:rPr>
              <a:t>skapar</a:t>
            </a:r>
            <a:r>
              <a:rPr sz="834" kern="0" spc="13" dirty="0">
                <a:solidFill>
                  <a:srgbClr val="4F5347"/>
                </a:solidFill>
                <a:latin typeface="Calibri"/>
                <a:cs typeface="Calibri"/>
              </a:rPr>
              <a:t> </a:t>
            </a:r>
            <a:r>
              <a:rPr sz="834" kern="0" spc="35" dirty="0">
                <a:solidFill>
                  <a:srgbClr val="4F5347"/>
                </a:solidFill>
                <a:latin typeface="Calibri"/>
                <a:cs typeface="Calibri"/>
              </a:rPr>
              <a:t>vi</a:t>
            </a:r>
            <a:r>
              <a:rPr sz="834" kern="0" spc="16" dirty="0">
                <a:solidFill>
                  <a:srgbClr val="4F5347"/>
                </a:solidFill>
                <a:latin typeface="Calibri"/>
                <a:cs typeface="Calibri"/>
              </a:rPr>
              <a:t> </a:t>
            </a:r>
            <a:r>
              <a:rPr sz="834" kern="0" spc="38" dirty="0">
                <a:solidFill>
                  <a:srgbClr val="4F5347"/>
                </a:solidFill>
                <a:latin typeface="Calibri"/>
                <a:cs typeface="Calibri"/>
              </a:rPr>
              <a:t>mervärden</a:t>
            </a:r>
            <a:r>
              <a:rPr sz="834" kern="0" spc="16" dirty="0">
                <a:solidFill>
                  <a:srgbClr val="4F5347"/>
                </a:solidFill>
                <a:latin typeface="Calibri"/>
                <a:cs typeface="Calibri"/>
              </a:rPr>
              <a:t> </a:t>
            </a:r>
            <a:r>
              <a:rPr sz="834" kern="0" spc="35" dirty="0">
                <a:solidFill>
                  <a:srgbClr val="4F5347"/>
                </a:solidFill>
                <a:latin typeface="Calibri"/>
                <a:cs typeface="Calibri"/>
              </a:rPr>
              <a:t>för</a:t>
            </a:r>
            <a:r>
              <a:rPr sz="834" kern="0" spc="16" dirty="0">
                <a:solidFill>
                  <a:srgbClr val="4F5347"/>
                </a:solidFill>
                <a:latin typeface="Calibri"/>
                <a:cs typeface="Calibri"/>
              </a:rPr>
              <a:t> </a:t>
            </a:r>
            <a:r>
              <a:rPr sz="834" kern="0" spc="35" dirty="0">
                <a:solidFill>
                  <a:srgbClr val="4F5347"/>
                </a:solidFill>
                <a:latin typeface="Calibri"/>
                <a:cs typeface="Calibri"/>
              </a:rPr>
              <a:t>våra</a:t>
            </a:r>
            <a:r>
              <a:rPr sz="834" kern="0" spc="16" dirty="0">
                <a:solidFill>
                  <a:srgbClr val="4F5347"/>
                </a:solidFill>
                <a:latin typeface="Calibri"/>
                <a:cs typeface="Calibri"/>
              </a:rPr>
              <a:t> </a:t>
            </a:r>
            <a:r>
              <a:rPr sz="834" kern="0" spc="22" dirty="0">
                <a:solidFill>
                  <a:srgbClr val="4F5347"/>
                </a:solidFill>
                <a:latin typeface="Calibri"/>
                <a:cs typeface="Calibri"/>
              </a:rPr>
              <a:t>kunder.</a:t>
            </a:r>
            <a:endParaRPr sz="834" kern="0">
              <a:solidFill>
                <a:sysClr val="windowText" lastClr="000000"/>
              </a:solidFill>
              <a:latin typeface="Calibri"/>
              <a:cs typeface="Calibri"/>
            </a:endParaRPr>
          </a:p>
          <a:p>
            <a:pPr defTabSz="586405">
              <a:spcBef>
                <a:spcPts val="26"/>
              </a:spcBef>
            </a:pPr>
            <a:endParaRPr sz="1058" kern="0">
              <a:solidFill>
                <a:sysClr val="windowText" lastClr="000000"/>
              </a:solidFill>
              <a:latin typeface="Calibri"/>
              <a:cs typeface="Calibri"/>
            </a:endParaRPr>
          </a:p>
          <a:p>
            <a:pPr marL="8145" marR="3258" defTabSz="586405">
              <a:lnSpc>
                <a:spcPct val="112500"/>
              </a:lnSpc>
              <a:spcBef>
                <a:spcPts val="3"/>
              </a:spcBef>
            </a:pPr>
            <a:r>
              <a:rPr sz="641" kern="0" dirty="0">
                <a:solidFill>
                  <a:srgbClr val="4F5347"/>
                </a:solidFill>
                <a:latin typeface="Tahoma"/>
                <a:cs typeface="Tahoma"/>
              </a:rPr>
              <a:t>Joakim</a:t>
            </a:r>
            <a:r>
              <a:rPr sz="641" kern="0" spc="-61" dirty="0">
                <a:solidFill>
                  <a:srgbClr val="4F5347"/>
                </a:solidFill>
                <a:latin typeface="Tahoma"/>
                <a:cs typeface="Tahoma"/>
              </a:rPr>
              <a:t> </a:t>
            </a:r>
            <a:r>
              <a:rPr sz="641" kern="0" spc="-6" dirty="0">
                <a:solidFill>
                  <a:srgbClr val="4F5347"/>
                </a:solidFill>
                <a:latin typeface="Tahoma"/>
                <a:cs typeface="Tahoma"/>
              </a:rPr>
              <a:t>Kaminsky</a:t>
            </a:r>
            <a:r>
              <a:rPr sz="641" kern="0" spc="-58" dirty="0">
                <a:solidFill>
                  <a:srgbClr val="4F5347"/>
                </a:solidFill>
                <a:latin typeface="Tahoma"/>
                <a:cs typeface="Tahoma"/>
              </a:rPr>
              <a:t> </a:t>
            </a:r>
            <a:r>
              <a:rPr sz="641" kern="0" spc="-22" dirty="0">
                <a:solidFill>
                  <a:srgbClr val="4F5347"/>
                </a:solidFill>
                <a:latin typeface="Tahoma"/>
                <a:cs typeface="Tahoma"/>
              </a:rPr>
              <a:t>har</a:t>
            </a:r>
            <a:r>
              <a:rPr sz="641" kern="0" spc="-58" dirty="0">
                <a:solidFill>
                  <a:srgbClr val="4F5347"/>
                </a:solidFill>
                <a:latin typeface="Tahoma"/>
                <a:cs typeface="Tahoma"/>
              </a:rPr>
              <a:t> </a:t>
            </a:r>
            <a:r>
              <a:rPr sz="641" kern="0" spc="-6" dirty="0">
                <a:solidFill>
                  <a:srgbClr val="4F5347"/>
                </a:solidFill>
                <a:latin typeface="Tahoma"/>
                <a:cs typeface="Tahoma"/>
              </a:rPr>
              <a:t>tilldelats</a:t>
            </a:r>
            <a:r>
              <a:rPr sz="641" kern="0" spc="-58" dirty="0">
                <a:solidFill>
                  <a:srgbClr val="4F5347"/>
                </a:solidFill>
                <a:latin typeface="Tahoma"/>
                <a:cs typeface="Tahoma"/>
              </a:rPr>
              <a:t> </a:t>
            </a:r>
            <a:r>
              <a:rPr sz="641" kern="0" dirty="0">
                <a:solidFill>
                  <a:srgbClr val="4F5347"/>
                </a:solidFill>
                <a:latin typeface="Tahoma"/>
                <a:cs typeface="Tahoma"/>
              </a:rPr>
              <a:t>Carl</a:t>
            </a:r>
            <a:r>
              <a:rPr sz="641" kern="0" spc="-58" dirty="0">
                <a:solidFill>
                  <a:srgbClr val="4F5347"/>
                </a:solidFill>
                <a:latin typeface="Tahoma"/>
                <a:cs typeface="Tahoma"/>
              </a:rPr>
              <a:t> </a:t>
            </a:r>
            <a:r>
              <a:rPr sz="641" kern="0" spc="-6" dirty="0">
                <a:solidFill>
                  <a:srgbClr val="4F5347"/>
                </a:solidFill>
                <a:latin typeface="Tahoma"/>
                <a:cs typeface="Tahoma"/>
              </a:rPr>
              <a:t>Larsson-stipendiet</a:t>
            </a:r>
            <a:r>
              <a:rPr sz="641" kern="0" spc="-61" dirty="0">
                <a:solidFill>
                  <a:srgbClr val="4F5347"/>
                </a:solidFill>
                <a:latin typeface="Tahoma"/>
                <a:cs typeface="Tahoma"/>
              </a:rPr>
              <a:t> </a:t>
            </a:r>
            <a:r>
              <a:rPr sz="641" kern="0" spc="-16" dirty="0">
                <a:solidFill>
                  <a:srgbClr val="4F5347"/>
                </a:solidFill>
                <a:latin typeface="Tahoma"/>
                <a:cs typeface="Tahoma"/>
              </a:rPr>
              <a:t>samt</a:t>
            </a:r>
            <a:r>
              <a:rPr sz="641" kern="0" spc="-58" dirty="0">
                <a:solidFill>
                  <a:srgbClr val="4F5347"/>
                </a:solidFill>
                <a:latin typeface="Tahoma"/>
                <a:cs typeface="Tahoma"/>
              </a:rPr>
              <a:t> </a:t>
            </a:r>
            <a:r>
              <a:rPr sz="641" kern="0" spc="-6" dirty="0">
                <a:solidFill>
                  <a:srgbClr val="4F5347"/>
                </a:solidFill>
                <a:latin typeface="Tahoma"/>
                <a:cs typeface="Tahoma"/>
              </a:rPr>
              <a:t>Ung</a:t>
            </a:r>
            <a:r>
              <a:rPr sz="641" kern="0" spc="-58" dirty="0">
                <a:solidFill>
                  <a:srgbClr val="4F5347"/>
                </a:solidFill>
                <a:latin typeface="Tahoma"/>
                <a:cs typeface="Tahoma"/>
              </a:rPr>
              <a:t> </a:t>
            </a:r>
            <a:r>
              <a:rPr sz="641" kern="0" spc="-6" dirty="0">
                <a:solidFill>
                  <a:srgbClr val="4F5347"/>
                </a:solidFill>
                <a:latin typeface="Tahoma"/>
                <a:cs typeface="Tahoma"/>
              </a:rPr>
              <a:t>svensk </a:t>
            </a:r>
            <a:r>
              <a:rPr sz="641" kern="0" spc="-22" dirty="0">
                <a:solidFill>
                  <a:srgbClr val="4F5347"/>
                </a:solidFill>
                <a:latin typeface="Tahoma"/>
                <a:cs typeface="Tahoma"/>
              </a:rPr>
              <a:t>form.</a:t>
            </a:r>
            <a:r>
              <a:rPr sz="641" kern="0" spc="-61" dirty="0">
                <a:solidFill>
                  <a:srgbClr val="4F5347"/>
                </a:solidFill>
                <a:latin typeface="Tahoma"/>
                <a:cs typeface="Tahoma"/>
              </a:rPr>
              <a:t> </a:t>
            </a:r>
            <a:r>
              <a:rPr sz="641" kern="0" spc="-19" dirty="0">
                <a:solidFill>
                  <a:srgbClr val="4F5347"/>
                </a:solidFill>
                <a:latin typeface="Tahoma"/>
                <a:cs typeface="Tahoma"/>
              </a:rPr>
              <a:t>Han</a:t>
            </a:r>
            <a:r>
              <a:rPr sz="641" kern="0" spc="-58" dirty="0">
                <a:solidFill>
                  <a:srgbClr val="4F5347"/>
                </a:solidFill>
                <a:latin typeface="Tahoma"/>
                <a:cs typeface="Tahoma"/>
              </a:rPr>
              <a:t> </a:t>
            </a:r>
            <a:r>
              <a:rPr sz="641" kern="0" spc="-22" dirty="0">
                <a:solidFill>
                  <a:srgbClr val="4F5347"/>
                </a:solidFill>
                <a:latin typeface="Tahoma"/>
                <a:cs typeface="Tahoma"/>
              </a:rPr>
              <a:t>har</a:t>
            </a:r>
            <a:r>
              <a:rPr sz="641" kern="0" spc="-58" dirty="0">
                <a:solidFill>
                  <a:srgbClr val="4F5347"/>
                </a:solidFill>
                <a:latin typeface="Tahoma"/>
                <a:cs typeface="Tahoma"/>
              </a:rPr>
              <a:t> </a:t>
            </a:r>
            <a:r>
              <a:rPr sz="641" kern="0" spc="-6" dirty="0">
                <a:solidFill>
                  <a:srgbClr val="4F5347"/>
                </a:solidFill>
                <a:latin typeface="Tahoma"/>
                <a:cs typeface="Tahoma"/>
              </a:rPr>
              <a:t>en</a:t>
            </a:r>
            <a:r>
              <a:rPr sz="641" kern="0" spc="-58" dirty="0">
                <a:solidFill>
                  <a:srgbClr val="4F5347"/>
                </a:solidFill>
                <a:latin typeface="Tahoma"/>
                <a:cs typeface="Tahoma"/>
              </a:rPr>
              <a:t> </a:t>
            </a:r>
            <a:r>
              <a:rPr sz="641" kern="0" spc="-16" dirty="0">
                <a:solidFill>
                  <a:srgbClr val="4F5347"/>
                </a:solidFill>
                <a:latin typeface="Tahoma"/>
                <a:cs typeface="Tahoma"/>
              </a:rPr>
              <a:t>bakgrund</a:t>
            </a:r>
            <a:r>
              <a:rPr sz="641" kern="0" spc="-61" dirty="0">
                <a:solidFill>
                  <a:srgbClr val="4F5347"/>
                </a:solidFill>
                <a:latin typeface="Tahoma"/>
                <a:cs typeface="Tahoma"/>
              </a:rPr>
              <a:t> </a:t>
            </a:r>
            <a:r>
              <a:rPr sz="641" kern="0" dirty="0">
                <a:solidFill>
                  <a:srgbClr val="4F5347"/>
                </a:solidFill>
                <a:latin typeface="Tahoma"/>
                <a:cs typeface="Tahoma"/>
              </a:rPr>
              <a:t>som</a:t>
            </a:r>
            <a:r>
              <a:rPr sz="641" kern="0" spc="-58" dirty="0">
                <a:solidFill>
                  <a:srgbClr val="4F5347"/>
                </a:solidFill>
                <a:latin typeface="Tahoma"/>
                <a:cs typeface="Tahoma"/>
              </a:rPr>
              <a:t> </a:t>
            </a:r>
            <a:r>
              <a:rPr sz="641" kern="0" spc="-13" dirty="0">
                <a:solidFill>
                  <a:srgbClr val="4F5347"/>
                </a:solidFill>
                <a:latin typeface="Tahoma"/>
                <a:cs typeface="Tahoma"/>
              </a:rPr>
              <a:t>arkitekt</a:t>
            </a:r>
            <a:r>
              <a:rPr sz="641" kern="0" spc="-58" dirty="0">
                <a:solidFill>
                  <a:srgbClr val="4F5347"/>
                </a:solidFill>
                <a:latin typeface="Tahoma"/>
                <a:cs typeface="Tahoma"/>
              </a:rPr>
              <a:t> </a:t>
            </a:r>
            <a:r>
              <a:rPr sz="641" kern="0" spc="-6" dirty="0">
                <a:solidFill>
                  <a:srgbClr val="4F5347"/>
                </a:solidFill>
                <a:latin typeface="Tahoma"/>
                <a:cs typeface="Tahoma"/>
              </a:rPr>
              <a:t>på</a:t>
            </a:r>
            <a:r>
              <a:rPr sz="641" kern="0" spc="-58" dirty="0">
                <a:solidFill>
                  <a:srgbClr val="4F5347"/>
                </a:solidFill>
                <a:latin typeface="Tahoma"/>
                <a:cs typeface="Tahoma"/>
              </a:rPr>
              <a:t> </a:t>
            </a:r>
            <a:r>
              <a:rPr sz="641" kern="0" dirty="0">
                <a:solidFill>
                  <a:srgbClr val="4F5347"/>
                </a:solidFill>
                <a:latin typeface="Tahoma"/>
                <a:cs typeface="Tahoma"/>
              </a:rPr>
              <a:t>UN-Studio</a:t>
            </a:r>
            <a:r>
              <a:rPr sz="641" kern="0" spc="-61" dirty="0">
                <a:solidFill>
                  <a:srgbClr val="4F5347"/>
                </a:solidFill>
                <a:latin typeface="Tahoma"/>
                <a:cs typeface="Tahoma"/>
              </a:rPr>
              <a:t> </a:t>
            </a:r>
            <a:r>
              <a:rPr sz="641" kern="0" dirty="0">
                <a:solidFill>
                  <a:srgbClr val="4F5347"/>
                </a:solidFill>
                <a:latin typeface="Tahoma"/>
                <a:cs typeface="Tahoma"/>
              </a:rPr>
              <a:t>och</a:t>
            </a:r>
            <a:r>
              <a:rPr sz="641" kern="0" spc="-58" dirty="0">
                <a:solidFill>
                  <a:srgbClr val="4F5347"/>
                </a:solidFill>
                <a:latin typeface="Tahoma"/>
                <a:cs typeface="Tahoma"/>
              </a:rPr>
              <a:t> </a:t>
            </a:r>
            <a:r>
              <a:rPr sz="641" kern="0" spc="-6" dirty="0">
                <a:solidFill>
                  <a:srgbClr val="4F5347"/>
                </a:solidFill>
                <a:latin typeface="Tahoma"/>
                <a:cs typeface="Tahoma"/>
              </a:rPr>
              <a:t>Wingårdhs. </a:t>
            </a:r>
            <a:r>
              <a:rPr sz="641" kern="0" dirty="0">
                <a:solidFill>
                  <a:srgbClr val="4F5347"/>
                </a:solidFill>
                <a:latin typeface="Tahoma"/>
                <a:cs typeface="Tahoma"/>
              </a:rPr>
              <a:t>Joakim</a:t>
            </a:r>
            <a:r>
              <a:rPr sz="641" kern="0" spc="-55" dirty="0">
                <a:solidFill>
                  <a:srgbClr val="4F5347"/>
                </a:solidFill>
                <a:latin typeface="Tahoma"/>
                <a:cs typeface="Tahoma"/>
              </a:rPr>
              <a:t> </a:t>
            </a:r>
            <a:r>
              <a:rPr sz="641" kern="0" spc="-6" dirty="0">
                <a:solidFill>
                  <a:srgbClr val="4F5347"/>
                </a:solidFill>
                <a:latin typeface="Tahoma"/>
                <a:cs typeface="Tahoma"/>
              </a:rPr>
              <a:t>undervisar</a:t>
            </a:r>
            <a:r>
              <a:rPr sz="641" kern="0" spc="-55" dirty="0">
                <a:solidFill>
                  <a:srgbClr val="4F5347"/>
                </a:solidFill>
                <a:latin typeface="Tahoma"/>
                <a:cs typeface="Tahoma"/>
              </a:rPr>
              <a:t> </a:t>
            </a:r>
            <a:r>
              <a:rPr sz="641" kern="0" spc="-6" dirty="0">
                <a:solidFill>
                  <a:srgbClr val="4F5347"/>
                </a:solidFill>
                <a:latin typeface="Tahoma"/>
                <a:cs typeface="Tahoma"/>
              </a:rPr>
              <a:t>regelbundet</a:t>
            </a:r>
            <a:r>
              <a:rPr sz="641" kern="0" spc="-51" dirty="0">
                <a:solidFill>
                  <a:srgbClr val="4F5347"/>
                </a:solidFill>
                <a:latin typeface="Tahoma"/>
                <a:cs typeface="Tahoma"/>
              </a:rPr>
              <a:t> </a:t>
            </a:r>
            <a:r>
              <a:rPr sz="641" kern="0" spc="-6" dirty="0">
                <a:solidFill>
                  <a:srgbClr val="4F5347"/>
                </a:solidFill>
                <a:latin typeface="Tahoma"/>
                <a:cs typeface="Tahoma"/>
              </a:rPr>
              <a:t>på</a:t>
            </a:r>
            <a:r>
              <a:rPr sz="641" kern="0" spc="-55" dirty="0">
                <a:solidFill>
                  <a:srgbClr val="4F5347"/>
                </a:solidFill>
                <a:latin typeface="Tahoma"/>
                <a:cs typeface="Tahoma"/>
              </a:rPr>
              <a:t> </a:t>
            </a:r>
            <a:r>
              <a:rPr sz="641" kern="0" spc="-6" dirty="0">
                <a:solidFill>
                  <a:srgbClr val="4F5347"/>
                </a:solidFill>
                <a:latin typeface="Tahoma"/>
                <a:cs typeface="Tahoma"/>
              </a:rPr>
              <a:t>Chalmers</a:t>
            </a:r>
            <a:r>
              <a:rPr sz="641" kern="0" spc="-55" dirty="0">
                <a:solidFill>
                  <a:srgbClr val="4F5347"/>
                </a:solidFill>
                <a:latin typeface="Tahoma"/>
                <a:cs typeface="Tahoma"/>
              </a:rPr>
              <a:t> </a:t>
            </a:r>
            <a:r>
              <a:rPr sz="641" kern="0" spc="-16" dirty="0">
                <a:solidFill>
                  <a:srgbClr val="4F5347"/>
                </a:solidFill>
                <a:latin typeface="Tahoma"/>
                <a:cs typeface="Tahoma"/>
              </a:rPr>
              <a:t>Arkitektur</a:t>
            </a:r>
            <a:r>
              <a:rPr sz="641" kern="0" spc="-51" dirty="0">
                <a:solidFill>
                  <a:srgbClr val="4F5347"/>
                </a:solidFill>
                <a:latin typeface="Tahoma"/>
                <a:cs typeface="Tahoma"/>
              </a:rPr>
              <a:t> </a:t>
            </a:r>
            <a:r>
              <a:rPr sz="641" kern="0" dirty="0">
                <a:solidFill>
                  <a:srgbClr val="4F5347"/>
                </a:solidFill>
                <a:latin typeface="Tahoma"/>
                <a:cs typeface="Tahoma"/>
              </a:rPr>
              <a:t>och</a:t>
            </a:r>
            <a:r>
              <a:rPr sz="641" kern="0" spc="-55" dirty="0">
                <a:solidFill>
                  <a:srgbClr val="4F5347"/>
                </a:solidFill>
                <a:latin typeface="Tahoma"/>
                <a:cs typeface="Tahoma"/>
              </a:rPr>
              <a:t> </a:t>
            </a:r>
            <a:r>
              <a:rPr sz="641" kern="0" spc="-22" dirty="0">
                <a:solidFill>
                  <a:srgbClr val="4F5347"/>
                </a:solidFill>
                <a:latin typeface="Tahoma"/>
                <a:cs typeface="Tahoma"/>
              </a:rPr>
              <a:t>har</a:t>
            </a:r>
            <a:r>
              <a:rPr sz="641" kern="0" spc="-55" dirty="0">
                <a:solidFill>
                  <a:srgbClr val="4F5347"/>
                </a:solidFill>
                <a:latin typeface="Tahoma"/>
                <a:cs typeface="Tahoma"/>
              </a:rPr>
              <a:t> </a:t>
            </a:r>
            <a:r>
              <a:rPr sz="641" kern="0" spc="-13" dirty="0">
                <a:solidFill>
                  <a:srgbClr val="4F5347"/>
                </a:solidFill>
                <a:latin typeface="Tahoma"/>
                <a:cs typeface="Tahoma"/>
              </a:rPr>
              <a:t>även </a:t>
            </a:r>
            <a:r>
              <a:rPr sz="641" kern="0" spc="-6" dirty="0">
                <a:solidFill>
                  <a:srgbClr val="4F5347"/>
                </a:solidFill>
                <a:latin typeface="Tahoma"/>
                <a:cs typeface="Tahoma"/>
              </a:rPr>
              <a:t>gästat</a:t>
            </a:r>
            <a:r>
              <a:rPr sz="641" kern="0" spc="-45" dirty="0">
                <a:solidFill>
                  <a:srgbClr val="4F5347"/>
                </a:solidFill>
                <a:latin typeface="Tahoma"/>
                <a:cs typeface="Tahoma"/>
              </a:rPr>
              <a:t> </a:t>
            </a:r>
            <a:r>
              <a:rPr sz="641" kern="0" spc="-13" dirty="0">
                <a:solidFill>
                  <a:srgbClr val="4F5347"/>
                </a:solidFill>
                <a:latin typeface="Tahoma"/>
                <a:cs typeface="Tahoma"/>
              </a:rPr>
              <a:t>arkitekturhögskolorna</a:t>
            </a:r>
            <a:r>
              <a:rPr sz="641" kern="0" spc="-42" dirty="0">
                <a:solidFill>
                  <a:srgbClr val="4F5347"/>
                </a:solidFill>
                <a:latin typeface="Tahoma"/>
                <a:cs typeface="Tahoma"/>
              </a:rPr>
              <a:t> </a:t>
            </a:r>
            <a:r>
              <a:rPr sz="641" kern="0" spc="-13" dirty="0">
                <a:solidFill>
                  <a:srgbClr val="4F5347"/>
                </a:solidFill>
                <a:latin typeface="Tahoma"/>
                <a:cs typeface="Tahoma"/>
              </a:rPr>
              <a:t>i</a:t>
            </a:r>
            <a:r>
              <a:rPr sz="641" kern="0" spc="-45" dirty="0">
                <a:solidFill>
                  <a:srgbClr val="4F5347"/>
                </a:solidFill>
                <a:latin typeface="Tahoma"/>
                <a:cs typeface="Tahoma"/>
              </a:rPr>
              <a:t> </a:t>
            </a:r>
            <a:r>
              <a:rPr sz="641" kern="0" spc="-6" dirty="0">
                <a:solidFill>
                  <a:srgbClr val="4F5347"/>
                </a:solidFill>
                <a:latin typeface="Tahoma"/>
                <a:cs typeface="Tahoma"/>
              </a:rPr>
              <a:t>Stockholm,</a:t>
            </a:r>
            <a:r>
              <a:rPr sz="641" kern="0" spc="-42" dirty="0">
                <a:solidFill>
                  <a:srgbClr val="4F5347"/>
                </a:solidFill>
                <a:latin typeface="Tahoma"/>
                <a:cs typeface="Tahoma"/>
              </a:rPr>
              <a:t> </a:t>
            </a:r>
            <a:r>
              <a:rPr sz="641" kern="0" spc="-22" dirty="0">
                <a:solidFill>
                  <a:srgbClr val="4F5347"/>
                </a:solidFill>
                <a:latin typeface="Tahoma"/>
                <a:cs typeface="Tahoma"/>
              </a:rPr>
              <a:t>Lund,</a:t>
            </a:r>
            <a:r>
              <a:rPr sz="641" kern="0" spc="-42" dirty="0">
                <a:solidFill>
                  <a:srgbClr val="4F5347"/>
                </a:solidFill>
                <a:latin typeface="Tahoma"/>
                <a:cs typeface="Tahoma"/>
              </a:rPr>
              <a:t> </a:t>
            </a:r>
            <a:r>
              <a:rPr sz="641" kern="0" spc="-13" dirty="0">
                <a:solidFill>
                  <a:srgbClr val="4F5347"/>
                </a:solidFill>
                <a:latin typeface="Tahoma"/>
                <a:cs typeface="Tahoma"/>
              </a:rPr>
              <a:t>Århus</a:t>
            </a:r>
            <a:r>
              <a:rPr sz="641" kern="0" spc="-45" dirty="0">
                <a:solidFill>
                  <a:srgbClr val="4F5347"/>
                </a:solidFill>
                <a:latin typeface="Tahoma"/>
                <a:cs typeface="Tahoma"/>
              </a:rPr>
              <a:t> </a:t>
            </a:r>
            <a:r>
              <a:rPr sz="641" kern="0" dirty="0">
                <a:solidFill>
                  <a:srgbClr val="4F5347"/>
                </a:solidFill>
                <a:latin typeface="Tahoma"/>
                <a:cs typeface="Tahoma"/>
              </a:rPr>
              <a:t>och</a:t>
            </a:r>
            <a:r>
              <a:rPr sz="641" kern="0" spc="-42" dirty="0">
                <a:solidFill>
                  <a:srgbClr val="4F5347"/>
                </a:solidFill>
                <a:latin typeface="Tahoma"/>
                <a:cs typeface="Tahoma"/>
              </a:rPr>
              <a:t> </a:t>
            </a:r>
            <a:r>
              <a:rPr sz="641" kern="0" spc="-6" dirty="0">
                <a:solidFill>
                  <a:srgbClr val="4F5347"/>
                </a:solidFill>
                <a:latin typeface="Tahoma"/>
                <a:cs typeface="Tahoma"/>
              </a:rPr>
              <a:t>Trondheim. </a:t>
            </a:r>
            <a:r>
              <a:rPr sz="641" kern="0" spc="-13" dirty="0">
                <a:solidFill>
                  <a:srgbClr val="4F5347"/>
                </a:solidFill>
                <a:latin typeface="Tahoma"/>
                <a:cs typeface="Tahoma"/>
              </a:rPr>
              <a:t>Kontoret</a:t>
            </a:r>
            <a:r>
              <a:rPr sz="641" kern="0" spc="-48" dirty="0">
                <a:solidFill>
                  <a:srgbClr val="4F5347"/>
                </a:solidFill>
                <a:latin typeface="Tahoma"/>
                <a:cs typeface="Tahoma"/>
              </a:rPr>
              <a:t> </a:t>
            </a:r>
            <a:r>
              <a:rPr sz="641" kern="0" spc="-6" dirty="0">
                <a:solidFill>
                  <a:srgbClr val="4F5347"/>
                </a:solidFill>
                <a:latin typeface="Tahoma"/>
                <a:cs typeface="Tahoma"/>
              </a:rPr>
              <a:t>grundades</a:t>
            </a:r>
            <a:r>
              <a:rPr sz="641" kern="0" spc="-48" dirty="0">
                <a:solidFill>
                  <a:srgbClr val="4F5347"/>
                </a:solidFill>
                <a:latin typeface="Tahoma"/>
                <a:cs typeface="Tahoma"/>
              </a:rPr>
              <a:t> </a:t>
            </a:r>
            <a:r>
              <a:rPr sz="641" kern="0" dirty="0">
                <a:solidFill>
                  <a:srgbClr val="4F5347"/>
                </a:solidFill>
                <a:latin typeface="Tahoma"/>
                <a:cs typeface="Tahoma"/>
              </a:rPr>
              <a:t>2007</a:t>
            </a:r>
            <a:r>
              <a:rPr sz="641" kern="0" spc="-48" dirty="0">
                <a:solidFill>
                  <a:srgbClr val="4F5347"/>
                </a:solidFill>
                <a:latin typeface="Tahoma"/>
                <a:cs typeface="Tahoma"/>
              </a:rPr>
              <a:t> </a:t>
            </a:r>
            <a:r>
              <a:rPr sz="641" kern="0" spc="-22" dirty="0">
                <a:solidFill>
                  <a:srgbClr val="4F5347"/>
                </a:solidFill>
                <a:latin typeface="Tahoma"/>
                <a:cs typeface="Tahoma"/>
              </a:rPr>
              <a:t>av</a:t>
            </a:r>
            <a:r>
              <a:rPr sz="641" kern="0" spc="-48" dirty="0">
                <a:solidFill>
                  <a:srgbClr val="4F5347"/>
                </a:solidFill>
                <a:latin typeface="Tahoma"/>
                <a:cs typeface="Tahoma"/>
              </a:rPr>
              <a:t> </a:t>
            </a:r>
            <a:r>
              <a:rPr sz="641" kern="0" spc="-16" dirty="0">
                <a:solidFill>
                  <a:srgbClr val="4F5347"/>
                </a:solidFill>
                <a:latin typeface="Tahoma"/>
                <a:cs typeface="Tahoma"/>
              </a:rPr>
              <a:t>Fredrik</a:t>
            </a:r>
            <a:r>
              <a:rPr sz="641" kern="0" spc="-48" dirty="0">
                <a:solidFill>
                  <a:srgbClr val="4F5347"/>
                </a:solidFill>
                <a:latin typeface="Tahoma"/>
                <a:cs typeface="Tahoma"/>
              </a:rPr>
              <a:t> </a:t>
            </a:r>
            <a:r>
              <a:rPr sz="641" kern="0" spc="-16" dirty="0">
                <a:solidFill>
                  <a:srgbClr val="4F5347"/>
                </a:solidFill>
                <a:latin typeface="Tahoma"/>
                <a:cs typeface="Tahoma"/>
              </a:rPr>
              <a:t>Kjellgren</a:t>
            </a:r>
            <a:r>
              <a:rPr sz="641" kern="0" spc="-48" dirty="0">
                <a:solidFill>
                  <a:srgbClr val="4F5347"/>
                </a:solidFill>
                <a:latin typeface="Tahoma"/>
                <a:cs typeface="Tahoma"/>
              </a:rPr>
              <a:t> </a:t>
            </a:r>
            <a:r>
              <a:rPr sz="641" kern="0" dirty="0">
                <a:solidFill>
                  <a:srgbClr val="4F5347"/>
                </a:solidFill>
                <a:latin typeface="Tahoma"/>
                <a:cs typeface="Tahoma"/>
              </a:rPr>
              <a:t>och</a:t>
            </a:r>
            <a:r>
              <a:rPr sz="641" kern="0" spc="-48" dirty="0">
                <a:solidFill>
                  <a:srgbClr val="4F5347"/>
                </a:solidFill>
                <a:latin typeface="Tahoma"/>
                <a:cs typeface="Tahoma"/>
              </a:rPr>
              <a:t> </a:t>
            </a:r>
            <a:r>
              <a:rPr sz="641" kern="0" dirty="0">
                <a:solidFill>
                  <a:srgbClr val="4F5347"/>
                </a:solidFill>
                <a:latin typeface="Tahoma"/>
                <a:cs typeface="Tahoma"/>
              </a:rPr>
              <a:t>Joakim</a:t>
            </a:r>
            <a:r>
              <a:rPr sz="641" kern="0" spc="-48" dirty="0">
                <a:solidFill>
                  <a:srgbClr val="4F5347"/>
                </a:solidFill>
                <a:latin typeface="Tahoma"/>
                <a:cs typeface="Tahoma"/>
              </a:rPr>
              <a:t> </a:t>
            </a:r>
            <a:r>
              <a:rPr sz="641" kern="0" spc="-6" dirty="0">
                <a:solidFill>
                  <a:srgbClr val="4F5347"/>
                </a:solidFill>
                <a:latin typeface="Tahoma"/>
                <a:cs typeface="Tahoma"/>
              </a:rPr>
              <a:t>Kaminsky</a:t>
            </a:r>
            <a:r>
              <a:rPr sz="641" kern="0" spc="-48" dirty="0">
                <a:solidFill>
                  <a:srgbClr val="4F5347"/>
                </a:solidFill>
                <a:latin typeface="Tahoma"/>
                <a:cs typeface="Tahoma"/>
              </a:rPr>
              <a:t> </a:t>
            </a:r>
            <a:r>
              <a:rPr sz="641" kern="0" spc="-16" dirty="0">
                <a:solidFill>
                  <a:srgbClr val="4F5347"/>
                </a:solidFill>
                <a:latin typeface="Tahoma"/>
                <a:cs typeface="Tahoma"/>
              </a:rPr>
              <a:t>som Kjellgren</a:t>
            </a:r>
            <a:r>
              <a:rPr sz="641" kern="0" spc="-55" dirty="0">
                <a:solidFill>
                  <a:srgbClr val="4F5347"/>
                </a:solidFill>
                <a:latin typeface="Tahoma"/>
                <a:cs typeface="Tahoma"/>
              </a:rPr>
              <a:t> </a:t>
            </a:r>
            <a:r>
              <a:rPr sz="641" kern="0" spc="-6" dirty="0">
                <a:solidFill>
                  <a:srgbClr val="4F5347"/>
                </a:solidFill>
                <a:latin typeface="Tahoma"/>
                <a:cs typeface="Tahoma"/>
              </a:rPr>
              <a:t>Kaminsky</a:t>
            </a:r>
            <a:r>
              <a:rPr sz="641" kern="0" spc="-51" dirty="0">
                <a:solidFill>
                  <a:srgbClr val="4F5347"/>
                </a:solidFill>
                <a:latin typeface="Tahoma"/>
                <a:cs typeface="Tahoma"/>
              </a:rPr>
              <a:t> </a:t>
            </a:r>
            <a:r>
              <a:rPr sz="641" kern="0" spc="-19" dirty="0">
                <a:solidFill>
                  <a:srgbClr val="4F5347"/>
                </a:solidFill>
                <a:latin typeface="Tahoma"/>
                <a:cs typeface="Tahoma"/>
              </a:rPr>
              <a:t>Arkitekter.</a:t>
            </a:r>
            <a:r>
              <a:rPr sz="641" kern="0" spc="-51" dirty="0">
                <a:solidFill>
                  <a:srgbClr val="4F5347"/>
                </a:solidFill>
                <a:latin typeface="Tahoma"/>
                <a:cs typeface="Tahoma"/>
              </a:rPr>
              <a:t> </a:t>
            </a:r>
            <a:r>
              <a:rPr sz="641" kern="0" spc="-26" dirty="0">
                <a:solidFill>
                  <a:srgbClr val="4F5347"/>
                </a:solidFill>
                <a:latin typeface="Tahoma"/>
                <a:cs typeface="Tahoma"/>
              </a:rPr>
              <a:t>2021</a:t>
            </a:r>
            <a:r>
              <a:rPr sz="641" kern="0" spc="-51" dirty="0">
                <a:solidFill>
                  <a:srgbClr val="4F5347"/>
                </a:solidFill>
                <a:latin typeface="Tahoma"/>
                <a:cs typeface="Tahoma"/>
              </a:rPr>
              <a:t> </a:t>
            </a:r>
            <a:r>
              <a:rPr sz="641" kern="0" spc="-6" dirty="0">
                <a:solidFill>
                  <a:srgbClr val="4F5347"/>
                </a:solidFill>
                <a:latin typeface="Tahoma"/>
                <a:cs typeface="Tahoma"/>
              </a:rPr>
              <a:t>lämnade</a:t>
            </a:r>
            <a:r>
              <a:rPr sz="641" kern="0" spc="-51" dirty="0">
                <a:solidFill>
                  <a:srgbClr val="4F5347"/>
                </a:solidFill>
                <a:latin typeface="Tahoma"/>
                <a:cs typeface="Tahoma"/>
              </a:rPr>
              <a:t> </a:t>
            </a:r>
            <a:r>
              <a:rPr sz="641" kern="0" spc="-16" dirty="0">
                <a:solidFill>
                  <a:srgbClr val="4F5347"/>
                </a:solidFill>
                <a:latin typeface="Tahoma"/>
                <a:cs typeface="Tahoma"/>
              </a:rPr>
              <a:t>Fredrik</a:t>
            </a:r>
            <a:r>
              <a:rPr sz="641" kern="0" spc="-55" dirty="0">
                <a:solidFill>
                  <a:srgbClr val="4F5347"/>
                </a:solidFill>
                <a:latin typeface="Tahoma"/>
                <a:cs typeface="Tahoma"/>
              </a:rPr>
              <a:t> </a:t>
            </a:r>
            <a:r>
              <a:rPr sz="641" kern="0" spc="-16" dirty="0">
                <a:solidFill>
                  <a:srgbClr val="4F5347"/>
                </a:solidFill>
                <a:latin typeface="Tahoma"/>
                <a:cs typeface="Tahoma"/>
              </a:rPr>
              <a:t>kontoret</a:t>
            </a:r>
            <a:r>
              <a:rPr sz="641" kern="0" spc="-51" dirty="0">
                <a:solidFill>
                  <a:srgbClr val="4F5347"/>
                </a:solidFill>
                <a:latin typeface="Tahoma"/>
                <a:cs typeface="Tahoma"/>
              </a:rPr>
              <a:t> </a:t>
            </a:r>
            <a:r>
              <a:rPr sz="641" kern="0" dirty="0">
                <a:solidFill>
                  <a:srgbClr val="4F5347"/>
                </a:solidFill>
                <a:latin typeface="Tahoma"/>
                <a:cs typeface="Tahoma"/>
              </a:rPr>
              <a:t>som</a:t>
            </a:r>
            <a:r>
              <a:rPr sz="641" kern="0" spc="-51" dirty="0">
                <a:solidFill>
                  <a:srgbClr val="4F5347"/>
                </a:solidFill>
                <a:latin typeface="Tahoma"/>
                <a:cs typeface="Tahoma"/>
              </a:rPr>
              <a:t> </a:t>
            </a:r>
            <a:r>
              <a:rPr sz="641" kern="0" spc="-13" dirty="0">
                <a:solidFill>
                  <a:srgbClr val="4F5347"/>
                </a:solidFill>
                <a:latin typeface="Tahoma"/>
                <a:cs typeface="Tahoma"/>
              </a:rPr>
              <a:t>idag </a:t>
            </a:r>
            <a:r>
              <a:rPr sz="641" kern="0" spc="-6" dirty="0">
                <a:solidFill>
                  <a:srgbClr val="4F5347"/>
                </a:solidFill>
                <a:latin typeface="Tahoma"/>
                <a:cs typeface="Tahoma"/>
              </a:rPr>
              <a:t>drivs</a:t>
            </a:r>
            <a:r>
              <a:rPr sz="641" kern="0" spc="-67" dirty="0">
                <a:solidFill>
                  <a:srgbClr val="4F5347"/>
                </a:solidFill>
                <a:latin typeface="Tahoma"/>
                <a:cs typeface="Tahoma"/>
              </a:rPr>
              <a:t> </a:t>
            </a:r>
            <a:r>
              <a:rPr sz="641" kern="0" spc="-13" dirty="0">
                <a:solidFill>
                  <a:srgbClr val="4F5347"/>
                </a:solidFill>
                <a:latin typeface="Tahoma"/>
                <a:cs typeface="Tahoma"/>
              </a:rPr>
              <a:t>vidare</a:t>
            </a:r>
            <a:r>
              <a:rPr sz="641" kern="0" spc="-64" dirty="0">
                <a:solidFill>
                  <a:srgbClr val="4F5347"/>
                </a:solidFill>
                <a:latin typeface="Tahoma"/>
                <a:cs typeface="Tahoma"/>
              </a:rPr>
              <a:t> </a:t>
            </a:r>
            <a:r>
              <a:rPr sz="641" kern="0" spc="-22" dirty="0">
                <a:solidFill>
                  <a:srgbClr val="4F5347"/>
                </a:solidFill>
                <a:latin typeface="Tahoma"/>
                <a:cs typeface="Tahoma"/>
              </a:rPr>
              <a:t>av</a:t>
            </a:r>
            <a:r>
              <a:rPr sz="641" kern="0" spc="-64" dirty="0">
                <a:solidFill>
                  <a:srgbClr val="4F5347"/>
                </a:solidFill>
                <a:latin typeface="Tahoma"/>
                <a:cs typeface="Tahoma"/>
              </a:rPr>
              <a:t> </a:t>
            </a:r>
            <a:r>
              <a:rPr sz="641" kern="0" dirty="0">
                <a:solidFill>
                  <a:srgbClr val="4F5347"/>
                </a:solidFill>
                <a:latin typeface="Tahoma"/>
                <a:cs typeface="Tahoma"/>
              </a:rPr>
              <a:t>Joakim</a:t>
            </a:r>
            <a:r>
              <a:rPr sz="641" kern="0" spc="-64" dirty="0">
                <a:solidFill>
                  <a:srgbClr val="4F5347"/>
                </a:solidFill>
                <a:latin typeface="Tahoma"/>
                <a:cs typeface="Tahoma"/>
              </a:rPr>
              <a:t> </a:t>
            </a:r>
            <a:r>
              <a:rPr sz="641" kern="0" spc="-6" dirty="0">
                <a:solidFill>
                  <a:srgbClr val="4F5347"/>
                </a:solidFill>
                <a:latin typeface="Tahoma"/>
                <a:cs typeface="Tahoma"/>
              </a:rPr>
              <a:t>Kaminsky</a:t>
            </a:r>
            <a:r>
              <a:rPr sz="641" kern="0" spc="-64" dirty="0">
                <a:solidFill>
                  <a:srgbClr val="4F5347"/>
                </a:solidFill>
                <a:latin typeface="Tahoma"/>
                <a:cs typeface="Tahoma"/>
              </a:rPr>
              <a:t> </a:t>
            </a:r>
            <a:r>
              <a:rPr sz="641" kern="0" spc="-13" dirty="0">
                <a:solidFill>
                  <a:srgbClr val="4F5347"/>
                </a:solidFill>
                <a:latin typeface="Tahoma"/>
                <a:cs typeface="Tahoma"/>
              </a:rPr>
              <a:t>under</a:t>
            </a:r>
            <a:r>
              <a:rPr sz="641" kern="0" spc="-64" dirty="0">
                <a:solidFill>
                  <a:srgbClr val="4F5347"/>
                </a:solidFill>
                <a:latin typeface="Tahoma"/>
                <a:cs typeface="Tahoma"/>
              </a:rPr>
              <a:t> </a:t>
            </a:r>
            <a:r>
              <a:rPr sz="641" kern="0" spc="-16" dirty="0">
                <a:solidFill>
                  <a:srgbClr val="4F5347"/>
                </a:solidFill>
                <a:latin typeface="Tahoma"/>
                <a:cs typeface="Tahoma"/>
              </a:rPr>
              <a:t>namnet</a:t>
            </a:r>
            <a:r>
              <a:rPr sz="641" kern="0" spc="-64" dirty="0">
                <a:solidFill>
                  <a:srgbClr val="4F5347"/>
                </a:solidFill>
                <a:latin typeface="Tahoma"/>
                <a:cs typeface="Tahoma"/>
              </a:rPr>
              <a:t> </a:t>
            </a:r>
            <a:r>
              <a:rPr sz="641" kern="0" spc="-6" dirty="0">
                <a:solidFill>
                  <a:srgbClr val="4F5347"/>
                </a:solidFill>
                <a:latin typeface="Tahoma"/>
                <a:cs typeface="Tahoma"/>
              </a:rPr>
              <a:t>Kaminsky</a:t>
            </a:r>
            <a:r>
              <a:rPr sz="641" kern="0" spc="-64" dirty="0">
                <a:solidFill>
                  <a:srgbClr val="4F5347"/>
                </a:solidFill>
                <a:latin typeface="Tahoma"/>
                <a:cs typeface="Tahoma"/>
              </a:rPr>
              <a:t> </a:t>
            </a:r>
            <a:r>
              <a:rPr sz="641" kern="0" spc="-6" dirty="0">
                <a:solidFill>
                  <a:srgbClr val="4F5347"/>
                </a:solidFill>
                <a:latin typeface="Tahoma"/>
                <a:cs typeface="Tahoma"/>
              </a:rPr>
              <a:t>Arkitektur.</a:t>
            </a:r>
            <a:endParaRPr sz="641" kern="0">
              <a:solidFill>
                <a:sysClr val="windowText" lastClr="000000"/>
              </a:solidFill>
              <a:latin typeface="Tahoma"/>
              <a:cs typeface="Tahoma"/>
            </a:endParaRPr>
          </a:p>
        </p:txBody>
      </p:sp>
      <p:pic>
        <p:nvPicPr>
          <p:cNvPr id="17" name="object 17"/>
          <p:cNvPicPr/>
          <p:nvPr/>
        </p:nvPicPr>
        <p:blipFill>
          <a:blip r:embed="rId3" cstate="email">
            <a:extLst>
              <a:ext uri="{28A0092B-C50C-407E-A947-70E740481C1C}">
                <a14:useLocalDpi xmlns:a14="http://schemas.microsoft.com/office/drawing/2010/main"/>
              </a:ext>
            </a:extLst>
          </a:blip>
          <a:stretch>
            <a:fillRect/>
          </a:stretch>
        </p:blipFill>
        <p:spPr>
          <a:xfrm>
            <a:off x="4837581" y="704183"/>
            <a:ext cx="2505034" cy="1592920"/>
          </a:xfrm>
          <a:prstGeom prst="rect">
            <a:avLst/>
          </a:prstGeom>
        </p:spPr>
      </p:pic>
      <p:pic>
        <p:nvPicPr>
          <p:cNvPr id="18" name="object 18"/>
          <p:cNvPicPr/>
          <p:nvPr/>
        </p:nvPicPr>
        <p:blipFill>
          <a:blip r:embed="rId4" cstate="email">
            <a:extLst>
              <a:ext uri="{28A0092B-C50C-407E-A947-70E740481C1C}">
                <a14:useLocalDpi xmlns:a14="http://schemas.microsoft.com/office/drawing/2010/main"/>
              </a:ext>
            </a:extLst>
          </a:blip>
          <a:stretch>
            <a:fillRect/>
          </a:stretch>
        </p:blipFill>
        <p:spPr>
          <a:xfrm>
            <a:off x="2118983" y="2897537"/>
            <a:ext cx="2505035" cy="3197666"/>
          </a:xfrm>
          <a:prstGeom prst="rect">
            <a:avLst/>
          </a:prstGeom>
        </p:spPr>
      </p:pic>
      <p:pic>
        <p:nvPicPr>
          <p:cNvPr id="19" name="object 19"/>
          <p:cNvPicPr/>
          <p:nvPr/>
        </p:nvPicPr>
        <p:blipFill>
          <a:blip r:embed="rId5" cstate="email">
            <a:extLst>
              <a:ext uri="{28A0092B-C50C-407E-A947-70E740481C1C}">
                <a14:useLocalDpi xmlns:a14="http://schemas.microsoft.com/office/drawing/2010/main"/>
              </a:ext>
            </a:extLst>
          </a:blip>
          <a:stretch>
            <a:fillRect/>
          </a:stretch>
        </p:blipFill>
        <p:spPr>
          <a:xfrm>
            <a:off x="4837582" y="2472857"/>
            <a:ext cx="2505035" cy="1648781"/>
          </a:xfrm>
          <a:prstGeom prst="rect">
            <a:avLst/>
          </a:prstGeom>
        </p:spPr>
      </p:pic>
      <p:pic>
        <p:nvPicPr>
          <p:cNvPr id="20" name="object 20"/>
          <p:cNvPicPr/>
          <p:nvPr/>
        </p:nvPicPr>
        <p:blipFill>
          <a:blip r:embed="rId6" cstate="email">
            <a:extLst>
              <a:ext uri="{28A0092B-C50C-407E-A947-70E740481C1C}">
                <a14:useLocalDpi xmlns:a14="http://schemas.microsoft.com/office/drawing/2010/main"/>
              </a:ext>
            </a:extLst>
          </a:blip>
          <a:stretch>
            <a:fillRect/>
          </a:stretch>
        </p:blipFill>
        <p:spPr>
          <a:xfrm>
            <a:off x="4837581" y="4297759"/>
            <a:ext cx="2505034" cy="1797447"/>
          </a:xfrm>
          <a:prstGeom prst="rect">
            <a:avLst/>
          </a:prstGeom>
        </p:spPr>
      </p:pic>
      <p:pic>
        <p:nvPicPr>
          <p:cNvPr id="21" name="object 21"/>
          <p:cNvPicPr/>
          <p:nvPr/>
        </p:nvPicPr>
        <p:blipFill>
          <a:blip r:embed="rId7" cstate="email">
            <a:extLst>
              <a:ext uri="{28A0092B-C50C-407E-A947-70E740481C1C}">
                <a14:useLocalDpi xmlns:a14="http://schemas.microsoft.com/office/drawing/2010/main"/>
              </a:ext>
            </a:extLst>
          </a:blip>
          <a:stretch>
            <a:fillRect/>
          </a:stretch>
        </p:blipFill>
        <p:spPr>
          <a:xfrm>
            <a:off x="2118979" y="704183"/>
            <a:ext cx="2505043" cy="2004026"/>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4733913" y="704183"/>
            <a:ext cx="5654608" cy="5391020"/>
          </a:xfrm>
          <a:prstGeom prst="rect">
            <a:avLst/>
          </a:prstGeom>
        </p:spPr>
      </p:pic>
      <p:sp>
        <p:nvSpPr>
          <p:cNvPr id="3" name="object 3"/>
          <p:cNvSpPr/>
          <p:nvPr/>
        </p:nvSpPr>
        <p:spPr>
          <a:xfrm>
            <a:off x="1522770" y="6474118"/>
            <a:ext cx="9143050" cy="0"/>
          </a:xfrm>
          <a:custGeom>
            <a:avLst/>
            <a:gdLst/>
            <a:ahLst/>
            <a:cxnLst/>
            <a:rect l="l" t="t" r="r" b="b"/>
            <a:pathLst>
              <a:path w="14256385">
                <a:moveTo>
                  <a:pt x="0" y="0"/>
                </a:moveTo>
                <a:lnTo>
                  <a:pt x="14256004" y="0"/>
                </a:lnTo>
              </a:path>
            </a:pathLst>
          </a:custGeom>
          <a:ln w="6350">
            <a:solidFill>
              <a:srgbClr val="4F5448"/>
            </a:solidFill>
          </a:ln>
        </p:spPr>
        <p:txBody>
          <a:bodyPr wrap="square" lIns="0" tIns="0" rIns="0" bIns="0" rtlCol="0"/>
          <a:lstStyle/>
          <a:p>
            <a:pPr defTabSz="586405"/>
            <a:endParaRPr sz="1154" kern="0">
              <a:solidFill>
                <a:sysClr val="windowText" lastClr="000000"/>
              </a:solidFill>
            </a:endParaRPr>
          </a:p>
        </p:txBody>
      </p:sp>
      <p:sp>
        <p:nvSpPr>
          <p:cNvPr id="4" name="object 4"/>
          <p:cNvSpPr/>
          <p:nvPr/>
        </p:nvSpPr>
        <p:spPr>
          <a:xfrm>
            <a:off x="4629903" y="207793"/>
            <a:ext cx="0" cy="104255"/>
          </a:xfrm>
          <a:custGeom>
            <a:avLst/>
            <a:gdLst/>
            <a:ahLst/>
            <a:cxnLst/>
            <a:rect l="l" t="t" r="r" b="b"/>
            <a:pathLst>
              <a:path h="162559">
                <a:moveTo>
                  <a:pt x="0" y="0"/>
                </a:moveTo>
                <a:lnTo>
                  <a:pt x="0" y="162001"/>
                </a:lnTo>
              </a:path>
            </a:pathLst>
          </a:custGeom>
          <a:ln w="6350">
            <a:solidFill>
              <a:srgbClr val="4F5448"/>
            </a:solidFill>
          </a:ln>
        </p:spPr>
        <p:txBody>
          <a:bodyPr wrap="square" lIns="0" tIns="0" rIns="0" bIns="0" rtlCol="0"/>
          <a:lstStyle/>
          <a:p>
            <a:pPr defTabSz="586405"/>
            <a:endParaRPr sz="1154" kern="0">
              <a:solidFill>
                <a:sysClr val="windowText" lastClr="000000"/>
              </a:solidFill>
            </a:endParaRPr>
          </a:p>
        </p:txBody>
      </p:sp>
      <p:sp>
        <p:nvSpPr>
          <p:cNvPr id="5" name="object 5"/>
          <p:cNvSpPr/>
          <p:nvPr/>
        </p:nvSpPr>
        <p:spPr>
          <a:xfrm>
            <a:off x="7554368" y="211623"/>
            <a:ext cx="0" cy="104255"/>
          </a:xfrm>
          <a:custGeom>
            <a:avLst/>
            <a:gdLst/>
            <a:ahLst/>
            <a:cxnLst/>
            <a:rect l="l" t="t" r="r" b="b"/>
            <a:pathLst>
              <a:path h="162559">
                <a:moveTo>
                  <a:pt x="0" y="0"/>
                </a:moveTo>
                <a:lnTo>
                  <a:pt x="0" y="162001"/>
                </a:lnTo>
              </a:path>
            </a:pathLst>
          </a:custGeom>
          <a:ln w="6350">
            <a:solidFill>
              <a:srgbClr val="4F5448"/>
            </a:solidFill>
          </a:ln>
        </p:spPr>
        <p:txBody>
          <a:bodyPr wrap="square" lIns="0" tIns="0" rIns="0" bIns="0" rtlCol="0"/>
          <a:lstStyle/>
          <a:p>
            <a:pPr defTabSz="586405"/>
            <a:endParaRPr sz="1154" kern="0">
              <a:solidFill>
                <a:sysClr val="windowText" lastClr="000000"/>
              </a:solidFill>
            </a:endParaRPr>
          </a:p>
        </p:txBody>
      </p:sp>
      <p:sp>
        <p:nvSpPr>
          <p:cNvPr id="6" name="object 6"/>
          <p:cNvSpPr/>
          <p:nvPr/>
        </p:nvSpPr>
        <p:spPr>
          <a:xfrm>
            <a:off x="1522770" y="380951"/>
            <a:ext cx="9143050" cy="0"/>
          </a:xfrm>
          <a:custGeom>
            <a:avLst/>
            <a:gdLst/>
            <a:ahLst/>
            <a:cxnLst/>
            <a:rect l="l" t="t" r="r" b="b"/>
            <a:pathLst>
              <a:path w="14256385">
                <a:moveTo>
                  <a:pt x="0" y="0"/>
                </a:moveTo>
                <a:lnTo>
                  <a:pt x="14256004" y="0"/>
                </a:lnTo>
              </a:path>
            </a:pathLst>
          </a:custGeom>
          <a:ln w="6350">
            <a:solidFill>
              <a:srgbClr val="4F5448"/>
            </a:solidFill>
          </a:ln>
        </p:spPr>
        <p:txBody>
          <a:bodyPr wrap="square" lIns="0" tIns="0" rIns="0" bIns="0" rtlCol="0"/>
          <a:lstStyle/>
          <a:p>
            <a:pPr defTabSz="586405"/>
            <a:endParaRPr sz="1154" kern="0">
              <a:solidFill>
                <a:sysClr val="windowText" lastClr="000000"/>
              </a:solidFill>
            </a:endParaRPr>
          </a:p>
        </p:txBody>
      </p:sp>
      <p:sp>
        <p:nvSpPr>
          <p:cNvPr id="7" name="object 7"/>
          <p:cNvSpPr txBox="1"/>
          <p:nvPr/>
        </p:nvSpPr>
        <p:spPr>
          <a:xfrm>
            <a:off x="10611328" y="204521"/>
            <a:ext cx="62716" cy="106841"/>
          </a:xfrm>
          <a:prstGeom prst="rect">
            <a:avLst/>
          </a:prstGeom>
        </p:spPr>
        <p:txBody>
          <a:bodyPr vert="horz" wrap="square" lIns="0" tIns="8145" rIns="0" bIns="0" rtlCol="0">
            <a:spAutoFit/>
          </a:bodyPr>
          <a:lstStyle/>
          <a:p>
            <a:pPr marL="8145" defTabSz="586405">
              <a:spcBef>
                <a:spcPts val="64"/>
              </a:spcBef>
            </a:pPr>
            <a:r>
              <a:rPr sz="641" kern="0" spc="13" dirty="0">
                <a:solidFill>
                  <a:srgbClr val="4F5448"/>
                </a:solidFill>
                <a:latin typeface="Tahoma"/>
                <a:cs typeface="Tahoma"/>
              </a:rPr>
              <a:t>6</a:t>
            </a:r>
            <a:endParaRPr sz="641" kern="0">
              <a:solidFill>
                <a:sysClr val="windowText" lastClr="000000"/>
              </a:solidFill>
              <a:latin typeface="Tahoma"/>
              <a:cs typeface="Tahoma"/>
            </a:endParaRPr>
          </a:p>
        </p:txBody>
      </p:sp>
      <p:sp>
        <p:nvSpPr>
          <p:cNvPr id="8" name="object 8"/>
          <p:cNvSpPr txBox="1"/>
          <p:nvPr/>
        </p:nvSpPr>
        <p:spPr>
          <a:xfrm>
            <a:off x="1791681" y="628842"/>
            <a:ext cx="2735462" cy="5318909"/>
          </a:xfrm>
          <a:prstGeom prst="rect">
            <a:avLst/>
          </a:prstGeom>
        </p:spPr>
        <p:txBody>
          <a:bodyPr vert="horz" wrap="square" lIns="0" tIns="8145" rIns="0" bIns="0" rtlCol="0">
            <a:spAutoFit/>
          </a:bodyPr>
          <a:lstStyle/>
          <a:p>
            <a:pPr marL="8145" defTabSz="586405">
              <a:spcBef>
                <a:spcPts val="64"/>
              </a:spcBef>
            </a:pPr>
            <a:r>
              <a:rPr sz="1603" kern="0" dirty="0">
                <a:solidFill>
                  <a:srgbClr val="4F5448"/>
                </a:solidFill>
                <a:latin typeface="Tahoma"/>
                <a:cs typeface="Tahoma"/>
              </a:rPr>
              <a:t>Hampaisolering</a:t>
            </a:r>
            <a:r>
              <a:rPr sz="1603" kern="0" spc="-183" dirty="0">
                <a:solidFill>
                  <a:srgbClr val="4F5448"/>
                </a:solidFill>
                <a:latin typeface="Tahoma"/>
                <a:cs typeface="Tahoma"/>
              </a:rPr>
              <a:t> </a:t>
            </a:r>
            <a:r>
              <a:rPr sz="1603" kern="0" spc="-67" dirty="0">
                <a:solidFill>
                  <a:srgbClr val="4F5448"/>
                </a:solidFill>
                <a:latin typeface="Tahoma"/>
                <a:cs typeface="Tahoma"/>
              </a:rPr>
              <a:t>-</a:t>
            </a:r>
            <a:r>
              <a:rPr sz="1603" kern="0" spc="-180" dirty="0">
                <a:solidFill>
                  <a:srgbClr val="4F5448"/>
                </a:solidFill>
                <a:latin typeface="Tahoma"/>
                <a:cs typeface="Tahoma"/>
              </a:rPr>
              <a:t> </a:t>
            </a:r>
            <a:r>
              <a:rPr sz="1603" kern="0" spc="-6" dirty="0">
                <a:solidFill>
                  <a:srgbClr val="4F5448"/>
                </a:solidFill>
                <a:latin typeface="Tahoma"/>
                <a:cs typeface="Tahoma"/>
              </a:rPr>
              <a:t>Ekolution</a:t>
            </a:r>
            <a:endParaRPr sz="1603" kern="0">
              <a:solidFill>
                <a:sysClr val="windowText" lastClr="000000"/>
              </a:solidFill>
              <a:latin typeface="Tahoma"/>
              <a:cs typeface="Tahoma"/>
            </a:endParaRPr>
          </a:p>
          <a:p>
            <a:pPr defTabSz="586405">
              <a:spcBef>
                <a:spcPts val="3"/>
              </a:spcBef>
            </a:pPr>
            <a:endParaRPr sz="2373" kern="0">
              <a:solidFill>
                <a:sysClr val="windowText" lastClr="000000"/>
              </a:solidFill>
              <a:latin typeface="Tahoma"/>
              <a:cs typeface="Tahoma"/>
            </a:endParaRPr>
          </a:p>
          <a:p>
            <a:pPr marL="242706" marR="369354" indent="-230897" defTabSz="586405">
              <a:lnSpc>
                <a:spcPts val="1719"/>
              </a:lnSpc>
            </a:pPr>
            <a:r>
              <a:rPr sz="1603" kern="0" spc="-257" dirty="0">
                <a:solidFill>
                  <a:srgbClr val="4F5448"/>
                </a:solidFill>
                <a:latin typeface="Tahoma"/>
                <a:cs typeface="Tahoma"/>
              </a:rPr>
              <a:t>→</a:t>
            </a:r>
            <a:r>
              <a:rPr sz="1603" kern="0" spc="45" dirty="0">
                <a:solidFill>
                  <a:srgbClr val="4F5448"/>
                </a:solidFill>
                <a:latin typeface="Tahoma"/>
                <a:cs typeface="Tahoma"/>
              </a:rPr>
              <a:t> </a:t>
            </a:r>
            <a:r>
              <a:rPr sz="1603" kern="0" spc="-13" dirty="0">
                <a:solidFill>
                  <a:srgbClr val="4F5448"/>
                </a:solidFill>
                <a:latin typeface="Tahoma"/>
                <a:cs typeface="Tahoma"/>
              </a:rPr>
              <a:t>Klimatsmart</a:t>
            </a:r>
            <a:r>
              <a:rPr sz="1603" kern="0" spc="-167" dirty="0">
                <a:solidFill>
                  <a:srgbClr val="4F5448"/>
                </a:solidFill>
                <a:latin typeface="Tahoma"/>
                <a:cs typeface="Tahoma"/>
              </a:rPr>
              <a:t> </a:t>
            </a:r>
            <a:r>
              <a:rPr sz="1603" kern="0" dirty="0">
                <a:solidFill>
                  <a:srgbClr val="4F5448"/>
                </a:solidFill>
                <a:latin typeface="Tahoma"/>
                <a:cs typeface="Tahoma"/>
              </a:rPr>
              <a:t>isolering</a:t>
            </a:r>
            <a:r>
              <a:rPr sz="1603" kern="0" spc="-167" dirty="0">
                <a:solidFill>
                  <a:srgbClr val="4F5448"/>
                </a:solidFill>
                <a:latin typeface="Tahoma"/>
                <a:cs typeface="Tahoma"/>
              </a:rPr>
              <a:t> </a:t>
            </a:r>
            <a:r>
              <a:rPr sz="1603" kern="0" spc="-16" dirty="0">
                <a:solidFill>
                  <a:srgbClr val="4F5448"/>
                </a:solidFill>
                <a:latin typeface="Tahoma"/>
                <a:cs typeface="Tahoma"/>
              </a:rPr>
              <a:t>av </a:t>
            </a:r>
            <a:r>
              <a:rPr sz="1603" kern="0" spc="-6" dirty="0">
                <a:solidFill>
                  <a:srgbClr val="4F5448"/>
                </a:solidFill>
                <a:latin typeface="Tahoma"/>
                <a:cs typeface="Tahoma"/>
              </a:rPr>
              <a:t>industrihampa.</a:t>
            </a:r>
            <a:endParaRPr sz="1603" kern="0">
              <a:solidFill>
                <a:sysClr val="windowText" lastClr="000000"/>
              </a:solidFill>
              <a:latin typeface="Tahoma"/>
              <a:cs typeface="Tahoma"/>
            </a:endParaRPr>
          </a:p>
          <a:p>
            <a:pPr marL="242706" marR="151081" indent="-230897" defTabSz="586405">
              <a:lnSpc>
                <a:spcPct val="89800"/>
              </a:lnSpc>
              <a:spcBef>
                <a:spcPts val="1433"/>
              </a:spcBef>
            </a:pPr>
            <a:r>
              <a:rPr sz="1603" kern="0" spc="-257" dirty="0">
                <a:solidFill>
                  <a:srgbClr val="4F5448"/>
                </a:solidFill>
                <a:latin typeface="Tahoma"/>
                <a:cs typeface="Tahoma"/>
              </a:rPr>
              <a:t>→</a:t>
            </a:r>
            <a:r>
              <a:rPr sz="1603" kern="0" spc="35" dirty="0">
                <a:solidFill>
                  <a:srgbClr val="4F5448"/>
                </a:solidFill>
                <a:latin typeface="Tahoma"/>
                <a:cs typeface="Tahoma"/>
              </a:rPr>
              <a:t> </a:t>
            </a:r>
            <a:r>
              <a:rPr sz="1603" kern="0" dirty="0">
                <a:solidFill>
                  <a:srgbClr val="4F5448"/>
                </a:solidFill>
                <a:latin typeface="Tahoma"/>
                <a:cs typeface="Tahoma"/>
              </a:rPr>
              <a:t>Hampaisolering</a:t>
            </a:r>
            <a:r>
              <a:rPr sz="1603" kern="0" spc="-176" dirty="0">
                <a:solidFill>
                  <a:srgbClr val="4F5448"/>
                </a:solidFill>
                <a:latin typeface="Tahoma"/>
                <a:cs typeface="Tahoma"/>
              </a:rPr>
              <a:t> </a:t>
            </a:r>
            <a:r>
              <a:rPr sz="1603" kern="0" spc="-6" dirty="0">
                <a:solidFill>
                  <a:srgbClr val="4F5448"/>
                </a:solidFill>
                <a:latin typeface="Tahoma"/>
                <a:cs typeface="Tahoma"/>
              </a:rPr>
              <a:t>binder </a:t>
            </a:r>
            <a:r>
              <a:rPr sz="1603" kern="0" dirty="0">
                <a:solidFill>
                  <a:srgbClr val="4F5448"/>
                </a:solidFill>
                <a:latin typeface="Tahoma"/>
                <a:cs typeface="Tahoma"/>
              </a:rPr>
              <a:t>större</a:t>
            </a:r>
            <a:r>
              <a:rPr sz="1603" kern="0" spc="-163" dirty="0">
                <a:solidFill>
                  <a:srgbClr val="4F5448"/>
                </a:solidFill>
                <a:latin typeface="Tahoma"/>
                <a:cs typeface="Tahoma"/>
              </a:rPr>
              <a:t> </a:t>
            </a:r>
            <a:r>
              <a:rPr sz="1603" kern="0" spc="-13" dirty="0">
                <a:solidFill>
                  <a:srgbClr val="4F5448"/>
                </a:solidFill>
                <a:latin typeface="Tahoma"/>
                <a:cs typeface="Tahoma"/>
              </a:rPr>
              <a:t>mängder</a:t>
            </a:r>
            <a:r>
              <a:rPr sz="1603" kern="0" spc="-163" dirty="0">
                <a:solidFill>
                  <a:srgbClr val="4F5448"/>
                </a:solidFill>
                <a:latin typeface="Tahoma"/>
                <a:cs typeface="Tahoma"/>
              </a:rPr>
              <a:t> </a:t>
            </a:r>
            <a:r>
              <a:rPr sz="1603" kern="0" spc="32" dirty="0">
                <a:solidFill>
                  <a:srgbClr val="4F5448"/>
                </a:solidFill>
                <a:latin typeface="Tahoma"/>
                <a:cs typeface="Tahoma"/>
              </a:rPr>
              <a:t>koldioxid</a:t>
            </a:r>
            <a:r>
              <a:rPr sz="1603" kern="0" spc="-51" dirty="0">
                <a:solidFill>
                  <a:srgbClr val="4F5448"/>
                </a:solidFill>
                <a:latin typeface="Tahoma"/>
                <a:cs typeface="Tahoma"/>
              </a:rPr>
              <a:t> </a:t>
            </a:r>
            <a:r>
              <a:rPr sz="1603" kern="0" spc="-32" dirty="0">
                <a:solidFill>
                  <a:srgbClr val="4F5448"/>
                </a:solidFill>
                <a:latin typeface="Tahoma"/>
                <a:cs typeface="Tahoma"/>
              </a:rPr>
              <a:t>i </a:t>
            </a:r>
            <a:r>
              <a:rPr sz="1603" kern="0" dirty="0">
                <a:solidFill>
                  <a:srgbClr val="4F5448"/>
                </a:solidFill>
                <a:latin typeface="Tahoma"/>
                <a:cs typeface="Tahoma"/>
              </a:rPr>
              <a:t>materialet</a:t>
            </a:r>
            <a:r>
              <a:rPr sz="1603" kern="0" spc="-212" dirty="0">
                <a:solidFill>
                  <a:srgbClr val="4F5448"/>
                </a:solidFill>
                <a:latin typeface="Tahoma"/>
                <a:cs typeface="Tahoma"/>
              </a:rPr>
              <a:t> </a:t>
            </a:r>
            <a:r>
              <a:rPr sz="1603" kern="0" spc="-32" dirty="0">
                <a:solidFill>
                  <a:srgbClr val="4F5448"/>
                </a:solidFill>
                <a:latin typeface="Tahoma"/>
                <a:cs typeface="Tahoma"/>
              </a:rPr>
              <a:t>än</a:t>
            </a:r>
            <a:r>
              <a:rPr sz="1603" kern="0" spc="-208" dirty="0">
                <a:solidFill>
                  <a:srgbClr val="4F5448"/>
                </a:solidFill>
                <a:latin typeface="Tahoma"/>
                <a:cs typeface="Tahoma"/>
              </a:rPr>
              <a:t> </a:t>
            </a:r>
            <a:r>
              <a:rPr sz="1603" kern="0" spc="32" dirty="0">
                <a:solidFill>
                  <a:srgbClr val="4F5448"/>
                </a:solidFill>
                <a:latin typeface="Tahoma"/>
                <a:cs typeface="Tahoma"/>
              </a:rPr>
              <a:t>de</a:t>
            </a:r>
            <a:r>
              <a:rPr sz="1603" kern="0" spc="-208" dirty="0">
                <a:solidFill>
                  <a:srgbClr val="4F5448"/>
                </a:solidFill>
                <a:latin typeface="Tahoma"/>
                <a:cs typeface="Tahoma"/>
              </a:rPr>
              <a:t> </a:t>
            </a:r>
            <a:r>
              <a:rPr sz="1603" kern="0" spc="-6" dirty="0">
                <a:solidFill>
                  <a:srgbClr val="4F5448"/>
                </a:solidFill>
                <a:latin typeface="Tahoma"/>
                <a:cs typeface="Tahoma"/>
              </a:rPr>
              <a:t>utsläpp </a:t>
            </a:r>
            <a:r>
              <a:rPr sz="1603" kern="0" dirty="0">
                <a:solidFill>
                  <a:srgbClr val="4F5448"/>
                </a:solidFill>
                <a:latin typeface="Tahoma"/>
                <a:cs typeface="Tahoma"/>
              </a:rPr>
              <a:t>som</a:t>
            </a:r>
            <a:r>
              <a:rPr sz="1603" kern="0" spc="-160" dirty="0">
                <a:solidFill>
                  <a:srgbClr val="4F5448"/>
                </a:solidFill>
                <a:latin typeface="Tahoma"/>
                <a:cs typeface="Tahoma"/>
              </a:rPr>
              <a:t> </a:t>
            </a:r>
            <a:r>
              <a:rPr sz="1603" kern="0" dirty="0">
                <a:solidFill>
                  <a:srgbClr val="4F5448"/>
                </a:solidFill>
                <a:latin typeface="Tahoma"/>
                <a:cs typeface="Tahoma"/>
              </a:rPr>
              <a:t>uppstår</a:t>
            </a:r>
            <a:r>
              <a:rPr sz="1603" kern="0" spc="-160" dirty="0">
                <a:solidFill>
                  <a:srgbClr val="4F5448"/>
                </a:solidFill>
                <a:latin typeface="Tahoma"/>
                <a:cs typeface="Tahoma"/>
              </a:rPr>
              <a:t> </a:t>
            </a:r>
            <a:r>
              <a:rPr sz="1603" kern="0" spc="-6" dirty="0">
                <a:solidFill>
                  <a:srgbClr val="4F5448"/>
                </a:solidFill>
                <a:latin typeface="Tahoma"/>
                <a:cs typeface="Tahoma"/>
              </a:rPr>
              <a:t>under tillverkningsprocessen.</a:t>
            </a:r>
            <a:endParaRPr sz="1603" kern="0">
              <a:solidFill>
                <a:sysClr val="windowText" lastClr="000000"/>
              </a:solidFill>
              <a:latin typeface="Tahoma"/>
              <a:cs typeface="Tahoma"/>
            </a:endParaRPr>
          </a:p>
          <a:p>
            <a:pPr marL="242706" marR="269583" indent="-230897" defTabSz="586405">
              <a:lnSpc>
                <a:spcPct val="89600"/>
              </a:lnSpc>
              <a:spcBef>
                <a:spcPts val="1462"/>
              </a:spcBef>
            </a:pPr>
            <a:r>
              <a:rPr sz="1603" kern="0" spc="-257" dirty="0">
                <a:solidFill>
                  <a:srgbClr val="4F5448"/>
                </a:solidFill>
                <a:latin typeface="Tahoma"/>
                <a:cs typeface="Tahoma"/>
              </a:rPr>
              <a:t>→</a:t>
            </a:r>
            <a:r>
              <a:rPr sz="1603" kern="0" spc="99" dirty="0">
                <a:solidFill>
                  <a:srgbClr val="4F5448"/>
                </a:solidFill>
                <a:latin typeface="Tahoma"/>
                <a:cs typeface="Tahoma"/>
              </a:rPr>
              <a:t> </a:t>
            </a:r>
            <a:r>
              <a:rPr sz="1603" kern="0" dirty="0">
                <a:solidFill>
                  <a:srgbClr val="4F5448"/>
                </a:solidFill>
                <a:latin typeface="Tahoma"/>
                <a:cs typeface="Tahoma"/>
              </a:rPr>
              <a:t>Snabb</a:t>
            </a:r>
            <a:r>
              <a:rPr sz="1603" kern="0" spc="-131" dirty="0">
                <a:solidFill>
                  <a:srgbClr val="4F5448"/>
                </a:solidFill>
                <a:latin typeface="Tahoma"/>
                <a:cs typeface="Tahoma"/>
              </a:rPr>
              <a:t> </a:t>
            </a:r>
            <a:r>
              <a:rPr sz="1603" kern="0" dirty="0">
                <a:solidFill>
                  <a:srgbClr val="4F5448"/>
                </a:solidFill>
                <a:latin typeface="Tahoma"/>
                <a:cs typeface="Tahoma"/>
              </a:rPr>
              <a:t>tillväxtcykel</a:t>
            </a:r>
            <a:r>
              <a:rPr sz="1603" kern="0" spc="-135" dirty="0">
                <a:solidFill>
                  <a:srgbClr val="4F5448"/>
                </a:solidFill>
                <a:latin typeface="Tahoma"/>
                <a:cs typeface="Tahoma"/>
              </a:rPr>
              <a:t> </a:t>
            </a:r>
            <a:r>
              <a:rPr sz="1603" kern="0" spc="-67" dirty="0">
                <a:solidFill>
                  <a:srgbClr val="4F5448"/>
                </a:solidFill>
                <a:latin typeface="Tahoma"/>
                <a:cs typeface="Tahoma"/>
              </a:rPr>
              <a:t>-</a:t>
            </a:r>
            <a:r>
              <a:rPr sz="1603" kern="0" spc="-131" dirty="0">
                <a:solidFill>
                  <a:srgbClr val="4F5448"/>
                </a:solidFill>
                <a:latin typeface="Tahoma"/>
                <a:cs typeface="Tahoma"/>
              </a:rPr>
              <a:t> </a:t>
            </a:r>
            <a:r>
              <a:rPr sz="1603" kern="0" spc="-13" dirty="0">
                <a:solidFill>
                  <a:srgbClr val="4F5448"/>
                </a:solidFill>
                <a:latin typeface="Tahoma"/>
                <a:cs typeface="Tahoma"/>
              </a:rPr>
              <a:t>Från </a:t>
            </a:r>
            <a:r>
              <a:rPr sz="1603" kern="0" dirty="0">
                <a:solidFill>
                  <a:srgbClr val="4F5448"/>
                </a:solidFill>
                <a:latin typeface="Tahoma"/>
                <a:cs typeface="Tahoma"/>
              </a:rPr>
              <a:t>frö</a:t>
            </a:r>
            <a:r>
              <a:rPr sz="1603" kern="0" spc="-151" dirty="0">
                <a:solidFill>
                  <a:srgbClr val="4F5448"/>
                </a:solidFill>
                <a:latin typeface="Tahoma"/>
                <a:cs typeface="Tahoma"/>
              </a:rPr>
              <a:t> </a:t>
            </a:r>
            <a:r>
              <a:rPr sz="1603" kern="0" dirty="0">
                <a:solidFill>
                  <a:srgbClr val="4F5448"/>
                </a:solidFill>
                <a:latin typeface="Tahoma"/>
                <a:cs typeface="Tahoma"/>
              </a:rPr>
              <a:t>till</a:t>
            </a:r>
            <a:r>
              <a:rPr sz="1603" kern="0" spc="-151" dirty="0">
                <a:solidFill>
                  <a:srgbClr val="4F5448"/>
                </a:solidFill>
                <a:latin typeface="Tahoma"/>
                <a:cs typeface="Tahoma"/>
              </a:rPr>
              <a:t> </a:t>
            </a:r>
            <a:r>
              <a:rPr sz="1603" kern="0" dirty="0">
                <a:solidFill>
                  <a:srgbClr val="4F5448"/>
                </a:solidFill>
                <a:latin typeface="Tahoma"/>
                <a:cs typeface="Tahoma"/>
              </a:rPr>
              <a:t>isolering</a:t>
            </a:r>
            <a:r>
              <a:rPr sz="1603" kern="0" spc="-147" dirty="0">
                <a:solidFill>
                  <a:srgbClr val="4F5448"/>
                </a:solidFill>
                <a:latin typeface="Tahoma"/>
                <a:cs typeface="Tahoma"/>
              </a:rPr>
              <a:t> </a:t>
            </a:r>
            <a:r>
              <a:rPr sz="1603" kern="0" dirty="0">
                <a:solidFill>
                  <a:srgbClr val="4F5448"/>
                </a:solidFill>
                <a:latin typeface="Tahoma"/>
                <a:cs typeface="Tahoma"/>
              </a:rPr>
              <a:t>på</a:t>
            </a:r>
            <a:r>
              <a:rPr sz="1603" kern="0" spc="-151" dirty="0">
                <a:solidFill>
                  <a:srgbClr val="4F5448"/>
                </a:solidFill>
                <a:latin typeface="Tahoma"/>
                <a:cs typeface="Tahoma"/>
              </a:rPr>
              <a:t> </a:t>
            </a:r>
            <a:r>
              <a:rPr sz="1603" kern="0" spc="-16" dirty="0">
                <a:solidFill>
                  <a:srgbClr val="4F5448"/>
                </a:solidFill>
                <a:latin typeface="Tahoma"/>
                <a:cs typeface="Tahoma"/>
              </a:rPr>
              <a:t>150 </a:t>
            </a:r>
            <a:r>
              <a:rPr sz="1603" kern="0" spc="-6" dirty="0">
                <a:solidFill>
                  <a:srgbClr val="4F5448"/>
                </a:solidFill>
                <a:latin typeface="Tahoma"/>
                <a:cs typeface="Tahoma"/>
              </a:rPr>
              <a:t>dagar.</a:t>
            </a:r>
            <a:endParaRPr sz="1603" kern="0">
              <a:solidFill>
                <a:sysClr val="windowText" lastClr="000000"/>
              </a:solidFill>
              <a:latin typeface="Tahoma"/>
              <a:cs typeface="Tahoma"/>
            </a:endParaRPr>
          </a:p>
          <a:p>
            <a:pPr marL="242706" marR="3258" indent="-230897" defTabSz="586405">
              <a:lnSpc>
                <a:spcPct val="89600"/>
              </a:lnSpc>
              <a:spcBef>
                <a:spcPts val="1462"/>
              </a:spcBef>
            </a:pPr>
            <a:r>
              <a:rPr sz="1603" kern="0" spc="-257" dirty="0">
                <a:solidFill>
                  <a:srgbClr val="4F5448"/>
                </a:solidFill>
                <a:latin typeface="Tahoma"/>
                <a:cs typeface="Tahoma"/>
              </a:rPr>
              <a:t>→</a:t>
            </a:r>
            <a:r>
              <a:rPr sz="1603" kern="0" spc="-10" dirty="0">
                <a:solidFill>
                  <a:srgbClr val="4F5448"/>
                </a:solidFill>
                <a:latin typeface="Tahoma"/>
                <a:cs typeface="Tahoma"/>
              </a:rPr>
              <a:t> </a:t>
            </a:r>
            <a:r>
              <a:rPr sz="1603" kern="0" spc="38" dirty="0">
                <a:solidFill>
                  <a:srgbClr val="4F5448"/>
                </a:solidFill>
                <a:latin typeface="Tahoma"/>
                <a:cs typeface="Tahoma"/>
              </a:rPr>
              <a:t>Socialt</a:t>
            </a:r>
            <a:r>
              <a:rPr sz="1603" kern="0" spc="-215" dirty="0">
                <a:solidFill>
                  <a:srgbClr val="4F5448"/>
                </a:solidFill>
                <a:latin typeface="Tahoma"/>
                <a:cs typeface="Tahoma"/>
              </a:rPr>
              <a:t> </a:t>
            </a:r>
            <a:r>
              <a:rPr sz="1603" kern="0" spc="-13" dirty="0">
                <a:solidFill>
                  <a:srgbClr val="4F5448"/>
                </a:solidFill>
                <a:latin typeface="Tahoma"/>
                <a:cs typeface="Tahoma"/>
              </a:rPr>
              <a:t>hållbar</a:t>
            </a:r>
            <a:r>
              <a:rPr sz="1603" kern="0" spc="-218" dirty="0">
                <a:solidFill>
                  <a:srgbClr val="4F5448"/>
                </a:solidFill>
                <a:latin typeface="Tahoma"/>
                <a:cs typeface="Tahoma"/>
              </a:rPr>
              <a:t> </a:t>
            </a:r>
            <a:r>
              <a:rPr sz="1603" kern="0" dirty="0">
                <a:solidFill>
                  <a:srgbClr val="4F5448"/>
                </a:solidFill>
                <a:latin typeface="Tahoma"/>
                <a:cs typeface="Tahoma"/>
              </a:rPr>
              <a:t>då</a:t>
            </a:r>
            <a:r>
              <a:rPr sz="1603" kern="0" spc="-218" dirty="0">
                <a:solidFill>
                  <a:srgbClr val="4F5448"/>
                </a:solidFill>
                <a:latin typeface="Tahoma"/>
                <a:cs typeface="Tahoma"/>
              </a:rPr>
              <a:t> </a:t>
            </a:r>
            <a:r>
              <a:rPr sz="1603" kern="0" spc="-6" dirty="0">
                <a:solidFill>
                  <a:srgbClr val="4F5448"/>
                </a:solidFill>
                <a:latin typeface="Tahoma"/>
                <a:cs typeface="Tahoma"/>
              </a:rPr>
              <a:t>produkten </a:t>
            </a:r>
            <a:r>
              <a:rPr sz="1603" kern="0" spc="-13" dirty="0">
                <a:solidFill>
                  <a:srgbClr val="4F5448"/>
                </a:solidFill>
                <a:latin typeface="Tahoma"/>
                <a:cs typeface="Tahoma"/>
              </a:rPr>
              <a:t>varken</a:t>
            </a:r>
            <a:r>
              <a:rPr sz="1603" kern="0" spc="-202" dirty="0">
                <a:solidFill>
                  <a:srgbClr val="4F5448"/>
                </a:solidFill>
                <a:latin typeface="Tahoma"/>
                <a:cs typeface="Tahoma"/>
              </a:rPr>
              <a:t> </a:t>
            </a:r>
            <a:r>
              <a:rPr sz="1603" kern="0" spc="-6" dirty="0">
                <a:solidFill>
                  <a:srgbClr val="4F5448"/>
                </a:solidFill>
                <a:latin typeface="Tahoma"/>
                <a:cs typeface="Tahoma"/>
              </a:rPr>
              <a:t>irriterar</a:t>
            </a:r>
            <a:r>
              <a:rPr sz="1603" kern="0" spc="-199" dirty="0">
                <a:solidFill>
                  <a:srgbClr val="4F5448"/>
                </a:solidFill>
                <a:latin typeface="Tahoma"/>
                <a:cs typeface="Tahoma"/>
              </a:rPr>
              <a:t> </a:t>
            </a:r>
            <a:r>
              <a:rPr sz="1603" kern="0" spc="-13" dirty="0">
                <a:solidFill>
                  <a:srgbClr val="4F5448"/>
                </a:solidFill>
                <a:latin typeface="Tahoma"/>
                <a:cs typeface="Tahoma"/>
              </a:rPr>
              <a:t>hud</a:t>
            </a:r>
            <a:r>
              <a:rPr sz="1603" kern="0" spc="-199" dirty="0">
                <a:solidFill>
                  <a:srgbClr val="4F5448"/>
                </a:solidFill>
                <a:latin typeface="Tahoma"/>
                <a:cs typeface="Tahoma"/>
              </a:rPr>
              <a:t> </a:t>
            </a:r>
            <a:r>
              <a:rPr sz="1603" kern="0" spc="-6" dirty="0">
                <a:solidFill>
                  <a:srgbClr val="4F5448"/>
                </a:solidFill>
                <a:latin typeface="Tahoma"/>
                <a:cs typeface="Tahoma"/>
              </a:rPr>
              <a:t>eller andningsorgan.</a:t>
            </a:r>
            <a:endParaRPr sz="1603" kern="0">
              <a:solidFill>
                <a:sysClr val="windowText" lastClr="000000"/>
              </a:solidFill>
              <a:latin typeface="Tahoma"/>
              <a:cs typeface="Tahoma"/>
            </a:endParaRPr>
          </a:p>
          <a:p>
            <a:pPr marL="242706" marR="438989" indent="-230897" defTabSz="586405">
              <a:lnSpc>
                <a:spcPts val="1719"/>
              </a:lnSpc>
              <a:spcBef>
                <a:spcPts val="1491"/>
              </a:spcBef>
            </a:pPr>
            <a:r>
              <a:rPr sz="1603" kern="0" spc="-257" dirty="0">
                <a:solidFill>
                  <a:srgbClr val="4F5448"/>
                </a:solidFill>
                <a:latin typeface="Tahoma"/>
                <a:cs typeface="Tahoma"/>
              </a:rPr>
              <a:t>→</a:t>
            </a:r>
            <a:r>
              <a:rPr sz="1603" kern="0" spc="-16" dirty="0">
                <a:solidFill>
                  <a:srgbClr val="4F5448"/>
                </a:solidFill>
                <a:latin typeface="Tahoma"/>
                <a:cs typeface="Tahoma"/>
              </a:rPr>
              <a:t> </a:t>
            </a:r>
            <a:r>
              <a:rPr sz="1603" kern="0" spc="42" dirty="0">
                <a:solidFill>
                  <a:srgbClr val="4F5448"/>
                </a:solidFill>
                <a:latin typeface="Tahoma"/>
                <a:cs typeface="Tahoma"/>
              </a:rPr>
              <a:t>Mer</a:t>
            </a:r>
            <a:r>
              <a:rPr sz="1603" kern="0" spc="-202" dirty="0">
                <a:solidFill>
                  <a:srgbClr val="4F5448"/>
                </a:solidFill>
                <a:latin typeface="Tahoma"/>
                <a:cs typeface="Tahoma"/>
              </a:rPr>
              <a:t> </a:t>
            </a:r>
            <a:r>
              <a:rPr sz="1603" kern="0" spc="-26" dirty="0">
                <a:solidFill>
                  <a:srgbClr val="4F5448"/>
                </a:solidFill>
                <a:latin typeface="Tahoma"/>
                <a:cs typeface="Tahoma"/>
              </a:rPr>
              <a:t>info:</a:t>
            </a:r>
            <a:r>
              <a:rPr sz="1603" kern="0" spc="-205" dirty="0">
                <a:solidFill>
                  <a:srgbClr val="4F5448"/>
                </a:solidFill>
                <a:latin typeface="Tahoma"/>
                <a:cs typeface="Tahoma"/>
              </a:rPr>
              <a:t> </a:t>
            </a:r>
            <a:r>
              <a:rPr sz="1603" kern="0" spc="-6" dirty="0">
                <a:solidFill>
                  <a:srgbClr val="4F5448"/>
                </a:solidFill>
                <a:latin typeface="Tahoma"/>
                <a:cs typeface="Tahoma"/>
              </a:rPr>
              <a:t>https://</a:t>
            </a:r>
            <a:r>
              <a:rPr sz="1603" kern="0" spc="-6" dirty="0">
                <a:solidFill>
                  <a:srgbClr val="4F5448"/>
                </a:solidFill>
                <a:latin typeface="Tahoma"/>
                <a:cs typeface="Tahoma"/>
                <a:hlinkClick r:id="rId3"/>
              </a:rPr>
              <a:t>www.</a:t>
            </a:r>
            <a:r>
              <a:rPr sz="1603" kern="0" spc="-6" dirty="0">
                <a:solidFill>
                  <a:srgbClr val="4F5448"/>
                </a:solidFill>
                <a:latin typeface="Tahoma"/>
                <a:cs typeface="Tahoma"/>
              </a:rPr>
              <a:t> ekolution.se/</a:t>
            </a:r>
            <a:endParaRPr sz="1603" kern="0">
              <a:solidFill>
                <a:sysClr val="windowText" lastClr="000000"/>
              </a:solidFill>
              <a:latin typeface="Tahoma"/>
              <a:cs typeface="Tahoma"/>
            </a:endParaRPr>
          </a:p>
          <a:p>
            <a:pPr marL="242706" marR="67192" indent="-230897" defTabSz="586405">
              <a:lnSpc>
                <a:spcPts val="1732"/>
              </a:lnSpc>
              <a:spcBef>
                <a:spcPts val="1453"/>
              </a:spcBef>
            </a:pPr>
            <a:r>
              <a:rPr sz="1603" kern="0" spc="-257" dirty="0">
                <a:solidFill>
                  <a:srgbClr val="4F5448"/>
                </a:solidFill>
                <a:latin typeface="Tahoma"/>
                <a:cs typeface="Tahoma"/>
              </a:rPr>
              <a:t>→</a:t>
            </a:r>
            <a:r>
              <a:rPr sz="1603" kern="0" spc="-26" dirty="0">
                <a:solidFill>
                  <a:srgbClr val="4F5448"/>
                </a:solidFill>
                <a:latin typeface="Tahoma"/>
                <a:cs typeface="Tahoma"/>
              </a:rPr>
              <a:t> </a:t>
            </a:r>
            <a:r>
              <a:rPr sz="1603" kern="0" spc="38" dirty="0">
                <a:solidFill>
                  <a:srgbClr val="4F5448"/>
                </a:solidFill>
                <a:latin typeface="Calibri"/>
                <a:cs typeface="Calibri"/>
              </a:rPr>
              <a:t>Alternativ</a:t>
            </a:r>
            <a:r>
              <a:rPr sz="1603" kern="0" spc="-51" dirty="0">
                <a:solidFill>
                  <a:srgbClr val="4F5448"/>
                </a:solidFill>
                <a:latin typeface="Calibri"/>
                <a:cs typeface="Calibri"/>
              </a:rPr>
              <a:t> </a:t>
            </a:r>
            <a:r>
              <a:rPr sz="1603" kern="0" spc="35" dirty="0">
                <a:solidFill>
                  <a:srgbClr val="4F5448"/>
                </a:solidFill>
                <a:latin typeface="Calibri"/>
                <a:cs typeface="Calibri"/>
              </a:rPr>
              <a:t>produkt:</a:t>
            </a:r>
            <a:r>
              <a:rPr sz="1603" kern="0" spc="-55" dirty="0">
                <a:solidFill>
                  <a:srgbClr val="4F5448"/>
                </a:solidFill>
                <a:latin typeface="Calibri"/>
                <a:cs typeface="Calibri"/>
              </a:rPr>
              <a:t> </a:t>
            </a:r>
            <a:r>
              <a:rPr sz="1603" kern="0" spc="67" dirty="0">
                <a:solidFill>
                  <a:srgbClr val="4F5448"/>
                </a:solidFill>
                <a:latin typeface="Calibri"/>
                <a:cs typeface="Calibri"/>
              </a:rPr>
              <a:t>https:// </a:t>
            </a:r>
            <a:r>
              <a:rPr sz="1603" kern="0" spc="80" dirty="0">
                <a:solidFill>
                  <a:srgbClr val="4F5448"/>
                </a:solidFill>
                <a:latin typeface="Calibri"/>
                <a:cs typeface="Calibri"/>
                <a:hlinkClick r:id="rId4"/>
              </a:rPr>
              <a:t>www.ecococoon.se/</a:t>
            </a:r>
            <a:endParaRPr sz="1603" kern="0">
              <a:solidFill>
                <a:sysClr val="windowText" lastClr="000000"/>
              </a:solidFill>
              <a:latin typeface="Calibri"/>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2770" y="6474118"/>
            <a:ext cx="9143050" cy="0"/>
          </a:xfrm>
          <a:custGeom>
            <a:avLst/>
            <a:gdLst/>
            <a:ahLst/>
            <a:cxnLst/>
            <a:rect l="l" t="t" r="r" b="b"/>
            <a:pathLst>
              <a:path w="14256385">
                <a:moveTo>
                  <a:pt x="0" y="0"/>
                </a:moveTo>
                <a:lnTo>
                  <a:pt x="14256004" y="0"/>
                </a:lnTo>
              </a:path>
            </a:pathLst>
          </a:custGeom>
          <a:ln w="6350">
            <a:solidFill>
              <a:srgbClr val="4F5448"/>
            </a:solidFill>
          </a:ln>
        </p:spPr>
        <p:txBody>
          <a:bodyPr wrap="square" lIns="0" tIns="0" rIns="0" bIns="0" rtlCol="0"/>
          <a:lstStyle/>
          <a:p>
            <a:pPr defTabSz="586405"/>
            <a:endParaRPr sz="1154" kern="0">
              <a:solidFill>
                <a:sysClr val="windowText" lastClr="000000"/>
              </a:solidFill>
            </a:endParaRPr>
          </a:p>
        </p:txBody>
      </p:sp>
      <p:sp>
        <p:nvSpPr>
          <p:cNvPr id="3" name="object 3"/>
          <p:cNvSpPr/>
          <p:nvPr/>
        </p:nvSpPr>
        <p:spPr>
          <a:xfrm>
            <a:off x="4629903" y="207793"/>
            <a:ext cx="0" cy="104255"/>
          </a:xfrm>
          <a:custGeom>
            <a:avLst/>
            <a:gdLst/>
            <a:ahLst/>
            <a:cxnLst/>
            <a:rect l="l" t="t" r="r" b="b"/>
            <a:pathLst>
              <a:path h="162559">
                <a:moveTo>
                  <a:pt x="0" y="0"/>
                </a:moveTo>
                <a:lnTo>
                  <a:pt x="0" y="162001"/>
                </a:lnTo>
              </a:path>
            </a:pathLst>
          </a:custGeom>
          <a:ln w="6350">
            <a:solidFill>
              <a:srgbClr val="4F5448"/>
            </a:solidFill>
          </a:ln>
        </p:spPr>
        <p:txBody>
          <a:bodyPr wrap="square" lIns="0" tIns="0" rIns="0" bIns="0" rtlCol="0"/>
          <a:lstStyle/>
          <a:p>
            <a:pPr defTabSz="586405"/>
            <a:endParaRPr sz="1154" kern="0">
              <a:solidFill>
                <a:sysClr val="windowText" lastClr="000000"/>
              </a:solidFill>
            </a:endParaRPr>
          </a:p>
        </p:txBody>
      </p:sp>
      <p:sp>
        <p:nvSpPr>
          <p:cNvPr id="4" name="object 4"/>
          <p:cNvSpPr/>
          <p:nvPr/>
        </p:nvSpPr>
        <p:spPr>
          <a:xfrm>
            <a:off x="7554368" y="211623"/>
            <a:ext cx="0" cy="104255"/>
          </a:xfrm>
          <a:custGeom>
            <a:avLst/>
            <a:gdLst/>
            <a:ahLst/>
            <a:cxnLst/>
            <a:rect l="l" t="t" r="r" b="b"/>
            <a:pathLst>
              <a:path h="162559">
                <a:moveTo>
                  <a:pt x="0" y="0"/>
                </a:moveTo>
                <a:lnTo>
                  <a:pt x="0" y="162001"/>
                </a:lnTo>
              </a:path>
            </a:pathLst>
          </a:custGeom>
          <a:ln w="6350">
            <a:solidFill>
              <a:srgbClr val="4F5448"/>
            </a:solidFill>
          </a:ln>
        </p:spPr>
        <p:txBody>
          <a:bodyPr wrap="square" lIns="0" tIns="0" rIns="0" bIns="0" rtlCol="0"/>
          <a:lstStyle/>
          <a:p>
            <a:pPr defTabSz="586405"/>
            <a:endParaRPr sz="1154" kern="0">
              <a:solidFill>
                <a:sysClr val="windowText" lastClr="000000"/>
              </a:solidFill>
            </a:endParaRPr>
          </a:p>
        </p:txBody>
      </p:sp>
      <p:sp>
        <p:nvSpPr>
          <p:cNvPr id="5" name="object 5"/>
          <p:cNvSpPr/>
          <p:nvPr/>
        </p:nvSpPr>
        <p:spPr>
          <a:xfrm>
            <a:off x="1522770" y="380951"/>
            <a:ext cx="9143050" cy="0"/>
          </a:xfrm>
          <a:custGeom>
            <a:avLst/>
            <a:gdLst/>
            <a:ahLst/>
            <a:cxnLst/>
            <a:rect l="l" t="t" r="r" b="b"/>
            <a:pathLst>
              <a:path w="14256385">
                <a:moveTo>
                  <a:pt x="0" y="0"/>
                </a:moveTo>
                <a:lnTo>
                  <a:pt x="14256004" y="0"/>
                </a:lnTo>
              </a:path>
            </a:pathLst>
          </a:custGeom>
          <a:ln w="6350">
            <a:solidFill>
              <a:srgbClr val="4F5448"/>
            </a:solidFill>
          </a:ln>
        </p:spPr>
        <p:txBody>
          <a:bodyPr wrap="square" lIns="0" tIns="0" rIns="0" bIns="0" rtlCol="0"/>
          <a:lstStyle/>
          <a:p>
            <a:pPr defTabSz="586405"/>
            <a:endParaRPr sz="1154" kern="0">
              <a:solidFill>
                <a:sysClr val="windowText" lastClr="000000"/>
              </a:solidFill>
            </a:endParaRPr>
          </a:p>
        </p:txBody>
      </p:sp>
      <p:sp>
        <p:nvSpPr>
          <p:cNvPr id="6" name="object 6"/>
          <p:cNvSpPr txBox="1"/>
          <p:nvPr/>
        </p:nvSpPr>
        <p:spPr>
          <a:xfrm>
            <a:off x="10616704" y="204521"/>
            <a:ext cx="57014" cy="106841"/>
          </a:xfrm>
          <a:prstGeom prst="rect">
            <a:avLst/>
          </a:prstGeom>
        </p:spPr>
        <p:txBody>
          <a:bodyPr vert="horz" wrap="square" lIns="0" tIns="8145" rIns="0" bIns="0" rtlCol="0">
            <a:spAutoFit/>
          </a:bodyPr>
          <a:lstStyle/>
          <a:p>
            <a:pPr marL="8145" defTabSz="586405">
              <a:spcBef>
                <a:spcPts val="64"/>
              </a:spcBef>
            </a:pPr>
            <a:r>
              <a:rPr sz="641" kern="0" spc="-32" dirty="0">
                <a:solidFill>
                  <a:srgbClr val="4F5448"/>
                </a:solidFill>
                <a:latin typeface="Tahoma"/>
                <a:cs typeface="Tahoma"/>
              </a:rPr>
              <a:t>7</a:t>
            </a:r>
            <a:endParaRPr sz="641" kern="0">
              <a:solidFill>
                <a:sysClr val="windowText" lastClr="000000"/>
              </a:solidFill>
              <a:latin typeface="Tahoma"/>
              <a:cs typeface="Tahoma"/>
            </a:endParaRPr>
          </a:p>
        </p:txBody>
      </p:sp>
      <p:sp>
        <p:nvSpPr>
          <p:cNvPr id="7" name="object 7"/>
          <p:cNvSpPr txBox="1"/>
          <p:nvPr/>
        </p:nvSpPr>
        <p:spPr>
          <a:xfrm>
            <a:off x="1791681" y="628841"/>
            <a:ext cx="2681706" cy="4183214"/>
          </a:xfrm>
          <a:prstGeom prst="rect">
            <a:avLst/>
          </a:prstGeom>
        </p:spPr>
        <p:txBody>
          <a:bodyPr vert="horz" wrap="square" lIns="0" tIns="8145" rIns="0" bIns="0" rtlCol="0">
            <a:spAutoFit/>
          </a:bodyPr>
          <a:lstStyle/>
          <a:p>
            <a:pPr marL="8145" defTabSz="586405">
              <a:spcBef>
                <a:spcPts val="64"/>
              </a:spcBef>
            </a:pPr>
            <a:r>
              <a:rPr sz="1603" kern="0" spc="-22" dirty="0">
                <a:solidFill>
                  <a:srgbClr val="4F5448"/>
                </a:solidFill>
                <a:latin typeface="Tahoma"/>
                <a:cs typeface="Tahoma"/>
              </a:rPr>
              <a:t>Innerväggar</a:t>
            </a:r>
            <a:r>
              <a:rPr sz="1603" kern="0" spc="-192" dirty="0">
                <a:solidFill>
                  <a:srgbClr val="4F5448"/>
                </a:solidFill>
                <a:latin typeface="Tahoma"/>
                <a:cs typeface="Tahoma"/>
              </a:rPr>
              <a:t> </a:t>
            </a:r>
            <a:r>
              <a:rPr sz="1603" kern="0" dirty="0">
                <a:solidFill>
                  <a:srgbClr val="4F5448"/>
                </a:solidFill>
                <a:latin typeface="Tahoma"/>
                <a:cs typeface="Tahoma"/>
              </a:rPr>
              <a:t>i</a:t>
            </a:r>
            <a:r>
              <a:rPr sz="1603" kern="0" spc="-192" dirty="0">
                <a:solidFill>
                  <a:srgbClr val="4F5448"/>
                </a:solidFill>
                <a:latin typeface="Tahoma"/>
                <a:cs typeface="Tahoma"/>
              </a:rPr>
              <a:t> </a:t>
            </a:r>
            <a:r>
              <a:rPr sz="1603" kern="0" spc="-13" dirty="0">
                <a:solidFill>
                  <a:srgbClr val="4F5448"/>
                </a:solidFill>
                <a:latin typeface="Tahoma"/>
                <a:cs typeface="Tahoma"/>
              </a:rPr>
              <a:t>lera</a:t>
            </a:r>
            <a:endParaRPr sz="1603" kern="0">
              <a:solidFill>
                <a:sysClr val="windowText" lastClr="000000"/>
              </a:solidFill>
              <a:latin typeface="Tahoma"/>
              <a:cs typeface="Tahoma"/>
            </a:endParaRPr>
          </a:p>
          <a:p>
            <a:pPr defTabSz="586405">
              <a:spcBef>
                <a:spcPts val="19"/>
              </a:spcBef>
            </a:pPr>
            <a:endParaRPr sz="2341" kern="0">
              <a:solidFill>
                <a:sysClr val="windowText" lastClr="000000"/>
              </a:solidFill>
              <a:latin typeface="Tahoma"/>
              <a:cs typeface="Tahoma"/>
            </a:endParaRPr>
          </a:p>
          <a:p>
            <a:pPr marL="239041" marR="313970" indent="-230897" defTabSz="586405">
              <a:lnSpc>
                <a:spcPts val="1732"/>
              </a:lnSpc>
              <a:spcBef>
                <a:spcPts val="3"/>
              </a:spcBef>
            </a:pPr>
            <a:r>
              <a:rPr sz="1603" kern="0" spc="-257" dirty="0">
                <a:solidFill>
                  <a:srgbClr val="4F5448"/>
                </a:solidFill>
                <a:latin typeface="Tahoma"/>
                <a:cs typeface="Tahoma"/>
              </a:rPr>
              <a:t>→</a:t>
            </a:r>
            <a:r>
              <a:rPr sz="1603" kern="0" spc="-6" dirty="0">
                <a:solidFill>
                  <a:srgbClr val="4F5448"/>
                </a:solidFill>
                <a:latin typeface="Tahoma"/>
                <a:cs typeface="Tahoma"/>
              </a:rPr>
              <a:t> Kan</a:t>
            </a:r>
            <a:r>
              <a:rPr sz="1603" kern="0" spc="-199" dirty="0">
                <a:solidFill>
                  <a:srgbClr val="4F5448"/>
                </a:solidFill>
                <a:latin typeface="Tahoma"/>
                <a:cs typeface="Tahoma"/>
              </a:rPr>
              <a:t> </a:t>
            </a:r>
            <a:r>
              <a:rPr sz="1603" kern="0" dirty="0">
                <a:solidFill>
                  <a:srgbClr val="4F5448"/>
                </a:solidFill>
                <a:latin typeface="Tahoma"/>
                <a:cs typeface="Tahoma"/>
              </a:rPr>
              <a:t>ersätta</a:t>
            </a:r>
            <a:r>
              <a:rPr sz="1603" kern="0" spc="-196" dirty="0">
                <a:solidFill>
                  <a:srgbClr val="4F5448"/>
                </a:solidFill>
                <a:latin typeface="Tahoma"/>
                <a:cs typeface="Tahoma"/>
              </a:rPr>
              <a:t> </a:t>
            </a:r>
            <a:r>
              <a:rPr sz="1603" kern="0" spc="-6" dirty="0">
                <a:solidFill>
                  <a:srgbClr val="4F5448"/>
                </a:solidFill>
                <a:latin typeface="Tahoma"/>
                <a:cs typeface="Tahoma"/>
              </a:rPr>
              <a:t>traditionella gipsskivor</a:t>
            </a:r>
            <a:endParaRPr sz="1603" kern="0">
              <a:solidFill>
                <a:sysClr val="windowText" lastClr="000000"/>
              </a:solidFill>
              <a:latin typeface="Tahoma"/>
              <a:cs typeface="Tahoma"/>
            </a:endParaRPr>
          </a:p>
          <a:p>
            <a:pPr marL="238634" marR="72486" indent="-230897" algn="just" defTabSz="586405">
              <a:lnSpc>
                <a:spcPts val="1732"/>
              </a:lnSpc>
              <a:spcBef>
                <a:spcPts val="1453"/>
              </a:spcBef>
            </a:pPr>
            <a:r>
              <a:rPr sz="1603" kern="0" spc="-257" dirty="0">
                <a:solidFill>
                  <a:srgbClr val="4F5448"/>
                </a:solidFill>
                <a:latin typeface="Tahoma"/>
                <a:cs typeface="Tahoma"/>
              </a:rPr>
              <a:t>→</a:t>
            </a:r>
            <a:r>
              <a:rPr sz="1603" kern="0" spc="-32" dirty="0">
                <a:solidFill>
                  <a:srgbClr val="4F5448"/>
                </a:solidFill>
                <a:latin typeface="Tahoma"/>
                <a:cs typeface="Tahoma"/>
              </a:rPr>
              <a:t> </a:t>
            </a:r>
            <a:r>
              <a:rPr sz="1603" kern="0" spc="16" dirty="0">
                <a:solidFill>
                  <a:srgbClr val="4F5448"/>
                </a:solidFill>
                <a:latin typeface="Tahoma"/>
                <a:cs typeface="Tahoma"/>
              </a:rPr>
              <a:t>Byggs</a:t>
            </a:r>
            <a:r>
              <a:rPr sz="1603" kern="0" spc="-215" dirty="0">
                <a:solidFill>
                  <a:srgbClr val="4F5448"/>
                </a:solidFill>
                <a:latin typeface="Tahoma"/>
                <a:cs typeface="Tahoma"/>
              </a:rPr>
              <a:t> </a:t>
            </a:r>
            <a:r>
              <a:rPr sz="1603" kern="0" spc="19" dirty="0">
                <a:solidFill>
                  <a:srgbClr val="4F5448"/>
                </a:solidFill>
                <a:latin typeface="Tahoma"/>
                <a:cs typeface="Tahoma"/>
              </a:rPr>
              <a:t>upp</a:t>
            </a:r>
            <a:r>
              <a:rPr sz="1603" kern="0" spc="-215" dirty="0">
                <a:solidFill>
                  <a:srgbClr val="4F5448"/>
                </a:solidFill>
                <a:latin typeface="Tahoma"/>
                <a:cs typeface="Tahoma"/>
              </a:rPr>
              <a:t> </a:t>
            </a:r>
            <a:r>
              <a:rPr sz="1603" kern="0" spc="-16" dirty="0">
                <a:solidFill>
                  <a:srgbClr val="4F5448"/>
                </a:solidFill>
                <a:latin typeface="Tahoma"/>
                <a:cs typeface="Tahoma"/>
              </a:rPr>
              <a:t>av</a:t>
            </a:r>
            <a:r>
              <a:rPr sz="1603" kern="0" spc="-215" dirty="0">
                <a:solidFill>
                  <a:srgbClr val="4F5448"/>
                </a:solidFill>
                <a:latin typeface="Tahoma"/>
                <a:cs typeface="Tahoma"/>
              </a:rPr>
              <a:t> </a:t>
            </a:r>
            <a:r>
              <a:rPr sz="1603" kern="0" spc="-10" dirty="0">
                <a:solidFill>
                  <a:srgbClr val="4F5448"/>
                </a:solidFill>
                <a:latin typeface="Tahoma"/>
                <a:cs typeface="Tahoma"/>
              </a:rPr>
              <a:t>lera</a:t>
            </a:r>
            <a:r>
              <a:rPr sz="1603" kern="0" spc="-215" dirty="0">
                <a:solidFill>
                  <a:srgbClr val="4F5448"/>
                </a:solidFill>
                <a:latin typeface="Tahoma"/>
                <a:cs typeface="Tahoma"/>
              </a:rPr>
              <a:t> </a:t>
            </a:r>
            <a:r>
              <a:rPr sz="1603" kern="0" spc="-19" dirty="0">
                <a:solidFill>
                  <a:srgbClr val="4F5448"/>
                </a:solidFill>
                <a:latin typeface="Tahoma"/>
                <a:cs typeface="Tahoma"/>
              </a:rPr>
              <a:t>armerad</a:t>
            </a:r>
            <a:r>
              <a:rPr sz="1603" kern="0" spc="29" dirty="0">
                <a:solidFill>
                  <a:srgbClr val="4F5448"/>
                </a:solidFill>
                <a:latin typeface="Tahoma"/>
                <a:cs typeface="Tahoma"/>
              </a:rPr>
              <a:t> </a:t>
            </a:r>
            <a:r>
              <a:rPr sz="1603" kern="0" dirty="0">
                <a:solidFill>
                  <a:srgbClr val="4F5448"/>
                </a:solidFill>
                <a:latin typeface="Tahoma"/>
                <a:cs typeface="Tahoma"/>
              </a:rPr>
              <a:t>med</a:t>
            </a:r>
            <a:r>
              <a:rPr sz="1603" kern="0" spc="-215" dirty="0">
                <a:solidFill>
                  <a:srgbClr val="4F5448"/>
                </a:solidFill>
                <a:latin typeface="Tahoma"/>
                <a:cs typeface="Tahoma"/>
              </a:rPr>
              <a:t> </a:t>
            </a:r>
            <a:r>
              <a:rPr sz="1603" kern="0" spc="10" dirty="0">
                <a:solidFill>
                  <a:srgbClr val="4F5448"/>
                </a:solidFill>
                <a:latin typeface="Tahoma"/>
                <a:cs typeface="Tahoma"/>
              </a:rPr>
              <a:t>fibrer</a:t>
            </a:r>
            <a:r>
              <a:rPr sz="1603" kern="0" spc="-215" dirty="0">
                <a:solidFill>
                  <a:srgbClr val="4F5448"/>
                </a:solidFill>
                <a:latin typeface="Tahoma"/>
                <a:cs typeface="Tahoma"/>
              </a:rPr>
              <a:t> </a:t>
            </a:r>
            <a:r>
              <a:rPr sz="1603" kern="0" spc="-10" dirty="0">
                <a:solidFill>
                  <a:srgbClr val="4F5448"/>
                </a:solidFill>
                <a:latin typeface="Tahoma"/>
                <a:cs typeface="Tahoma"/>
              </a:rPr>
              <a:t>från</a:t>
            </a:r>
            <a:r>
              <a:rPr sz="1603" kern="0" spc="-215" dirty="0">
                <a:solidFill>
                  <a:srgbClr val="4F5448"/>
                </a:solidFill>
                <a:latin typeface="Tahoma"/>
                <a:cs typeface="Tahoma"/>
              </a:rPr>
              <a:t> </a:t>
            </a:r>
            <a:r>
              <a:rPr sz="1603" kern="0" spc="13" dirty="0">
                <a:solidFill>
                  <a:srgbClr val="4F5448"/>
                </a:solidFill>
                <a:latin typeface="Tahoma"/>
                <a:cs typeface="Tahoma"/>
              </a:rPr>
              <a:t>exempelvis</a:t>
            </a:r>
            <a:r>
              <a:rPr sz="1603" kern="0" spc="29" dirty="0">
                <a:solidFill>
                  <a:srgbClr val="4F5448"/>
                </a:solidFill>
                <a:latin typeface="Tahoma"/>
                <a:cs typeface="Tahoma"/>
              </a:rPr>
              <a:t> </a:t>
            </a:r>
            <a:r>
              <a:rPr sz="1603" kern="0" spc="-38" dirty="0">
                <a:solidFill>
                  <a:srgbClr val="4F5448"/>
                </a:solidFill>
                <a:latin typeface="Tahoma"/>
                <a:cs typeface="Tahoma"/>
              </a:rPr>
              <a:t>jut,</a:t>
            </a:r>
            <a:r>
              <a:rPr sz="1603" kern="0" spc="-215" dirty="0">
                <a:solidFill>
                  <a:srgbClr val="4F5448"/>
                </a:solidFill>
                <a:latin typeface="Tahoma"/>
                <a:cs typeface="Tahoma"/>
              </a:rPr>
              <a:t> </a:t>
            </a:r>
            <a:r>
              <a:rPr sz="1603" kern="0" spc="-3" dirty="0">
                <a:solidFill>
                  <a:srgbClr val="4F5448"/>
                </a:solidFill>
                <a:latin typeface="Tahoma"/>
                <a:cs typeface="Tahoma"/>
              </a:rPr>
              <a:t>lin</a:t>
            </a:r>
            <a:r>
              <a:rPr sz="1603" kern="0" spc="-215" dirty="0">
                <a:solidFill>
                  <a:srgbClr val="4F5448"/>
                </a:solidFill>
                <a:latin typeface="Tahoma"/>
                <a:cs typeface="Tahoma"/>
              </a:rPr>
              <a:t> </a:t>
            </a:r>
            <a:r>
              <a:rPr sz="1603" kern="0" spc="10" dirty="0">
                <a:solidFill>
                  <a:srgbClr val="4F5448"/>
                </a:solidFill>
                <a:latin typeface="Tahoma"/>
                <a:cs typeface="Tahoma"/>
              </a:rPr>
              <a:t>eller</a:t>
            </a:r>
            <a:r>
              <a:rPr sz="1603" kern="0" spc="-215" dirty="0">
                <a:solidFill>
                  <a:srgbClr val="4F5448"/>
                </a:solidFill>
                <a:latin typeface="Tahoma"/>
                <a:cs typeface="Tahoma"/>
              </a:rPr>
              <a:t> </a:t>
            </a:r>
            <a:r>
              <a:rPr sz="1603" kern="0" spc="-19" dirty="0">
                <a:solidFill>
                  <a:srgbClr val="4F5448"/>
                </a:solidFill>
                <a:latin typeface="Tahoma"/>
                <a:cs typeface="Tahoma"/>
              </a:rPr>
              <a:t>hampa</a:t>
            </a:r>
            <a:endParaRPr sz="1603" kern="0">
              <a:solidFill>
                <a:sysClr val="windowText" lastClr="000000"/>
              </a:solidFill>
              <a:latin typeface="Tahoma"/>
              <a:cs typeface="Tahoma"/>
            </a:endParaRPr>
          </a:p>
          <a:p>
            <a:pPr marL="238634" marR="256552" indent="-230897" defTabSz="586405">
              <a:lnSpc>
                <a:spcPts val="1732"/>
              </a:lnSpc>
              <a:spcBef>
                <a:spcPts val="1456"/>
              </a:spcBef>
            </a:pPr>
            <a:r>
              <a:rPr sz="1603" kern="0" spc="-257" dirty="0">
                <a:solidFill>
                  <a:srgbClr val="4F5448"/>
                </a:solidFill>
                <a:latin typeface="Tahoma"/>
                <a:cs typeface="Tahoma"/>
              </a:rPr>
              <a:t>→</a:t>
            </a:r>
            <a:r>
              <a:rPr sz="1603" kern="0" spc="-19" dirty="0">
                <a:solidFill>
                  <a:srgbClr val="4F5448"/>
                </a:solidFill>
                <a:latin typeface="Tahoma"/>
                <a:cs typeface="Tahoma"/>
              </a:rPr>
              <a:t> Bara</a:t>
            </a:r>
            <a:r>
              <a:rPr sz="1603" kern="0" spc="-208" dirty="0">
                <a:solidFill>
                  <a:srgbClr val="4F5448"/>
                </a:solidFill>
                <a:latin typeface="Tahoma"/>
                <a:cs typeface="Tahoma"/>
              </a:rPr>
              <a:t> </a:t>
            </a:r>
            <a:r>
              <a:rPr sz="1603" kern="0" spc="-186" dirty="0">
                <a:solidFill>
                  <a:srgbClr val="4F5448"/>
                </a:solidFill>
                <a:latin typeface="Tahoma"/>
                <a:cs typeface="Tahoma"/>
              </a:rPr>
              <a:t>3%</a:t>
            </a:r>
            <a:r>
              <a:rPr sz="1603" kern="0" spc="-205" dirty="0">
                <a:solidFill>
                  <a:srgbClr val="4F5448"/>
                </a:solidFill>
                <a:latin typeface="Tahoma"/>
                <a:cs typeface="Tahoma"/>
              </a:rPr>
              <a:t> </a:t>
            </a:r>
            <a:r>
              <a:rPr sz="1603" kern="0" spc="-19" dirty="0">
                <a:solidFill>
                  <a:srgbClr val="4F5448"/>
                </a:solidFill>
                <a:latin typeface="Tahoma"/>
                <a:cs typeface="Tahoma"/>
              </a:rPr>
              <a:t>av</a:t>
            </a:r>
            <a:r>
              <a:rPr sz="1603" kern="0" spc="-205" dirty="0">
                <a:solidFill>
                  <a:srgbClr val="4F5448"/>
                </a:solidFill>
                <a:latin typeface="Tahoma"/>
                <a:cs typeface="Tahoma"/>
              </a:rPr>
              <a:t> </a:t>
            </a:r>
            <a:r>
              <a:rPr sz="1603" kern="0" spc="-6" dirty="0">
                <a:solidFill>
                  <a:srgbClr val="4F5448"/>
                </a:solidFill>
                <a:latin typeface="Tahoma"/>
                <a:cs typeface="Tahoma"/>
              </a:rPr>
              <a:t>en</a:t>
            </a:r>
            <a:r>
              <a:rPr sz="1603" kern="0" spc="-208" dirty="0">
                <a:solidFill>
                  <a:srgbClr val="4F5448"/>
                </a:solidFill>
                <a:latin typeface="Tahoma"/>
                <a:cs typeface="Tahoma"/>
              </a:rPr>
              <a:t> </a:t>
            </a:r>
            <a:r>
              <a:rPr sz="1603" kern="0" spc="-6" dirty="0">
                <a:solidFill>
                  <a:srgbClr val="4F5448"/>
                </a:solidFill>
                <a:latin typeface="Tahoma"/>
                <a:cs typeface="Tahoma"/>
              </a:rPr>
              <a:t>gipsskivas </a:t>
            </a:r>
            <a:r>
              <a:rPr sz="1603" kern="0" spc="77" dirty="0">
                <a:solidFill>
                  <a:srgbClr val="4F5448"/>
                </a:solidFill>
                <a:latin typeface="Tahoma"/>
                <a:cs typeface="Tahoma"/>
              </a:rPr>
              <a:t>CO2</a:t>
            </a:r>
            <a:r>
              <a:rPr sz="1603" kern="0" spc="-215" dirty="0">
                <a:solidFill>
                  <a:srgbClr val="4F5448"/>
                </a:solidFill>
                <a:latin typeface="Tahoma"/>
                <a:cs typeface="Tahoma"/>
              </a:rPr>
              <a:t> </a:t>
            </a:r>
            <a:r>
              <a:rPr sz="1603" kern="0" spc="-6" dirty="0">
                <a:solidFill>
                  <a:srgbClr val="4F5448"/>
                </a:solidFill>
                <a:latin typeface="Tahoma"/>
                <a:cs typeface="Tahoma"/>
              </a:rPr>
              <a:t>avtryck</a:t>
            </a:r>
            <a:endParaRPr sz="1603" kern="0">
              <a:solidFill>
                <a:sysClr val="windowText" lastClr="000000"/>
              </a:solidFill>
              <a:latin typeface="Tahoma"/>
              <a:cs typeface="Tahoma"/>
            </a:endParaRPr>
          </a:p>
          <a:p>
            <a:pPr marL="8145" defTabSz="586405">
              <a:spcBef>
                <a:spcPts val="1235"/>
              </a:spcBef>
            </a:pPr>
            <a:r>
              <a:rPr sz="1603" kern="0" spc="-257" dirty="0">
                <a:solidFill>
                  <a:srgbClr val="4F5448"/>
                </a:solidFill>
                <a:latin typeface="Tahoma"/>
                <a:cs typeface="Tahoma"/>
              </a:rPr>
              <a:t>→</a:t>
            </a:r>
            <a:r>
              <a:rPr sz="1603" kern="0" spc="-13" dirty="0">
                <a:solidFill>
                  <a:srgbClr val="4F5448"/>
                </a:solidFill>
                <a:latin typeface="Tahoma"/>
                <a:cs typeface="Tahoma"/>
              </a:rPr>
              <a:t> </a:t>
            </a:r>
            <a:r>
              <a:rPr sz="1603" kern="0" spc="-29" dirty="0">
                <a:solidFill>
                  <a:srgbClr val="4F5448"/>
                </a:solidFill>
                <a:latin typeface="Tahoma"/>
                <a:cs typeface="Tahoma"/>
              </a:rPr>
              <a:t>Utjämnar</a:t>
            </a:r>
            <a:r>
              <a:rPr sz="1603" kern="0" spc="-202" dirty="0">
                <a:solidFill>
                  <a:srgbClr val="4F5448"/>
                </a:solidFill>
                <a:latin typeface="Tahoma"/>
                <a:cs typeface="Tahoma"/>
              </a:rPr>
              <a:t> </a:t>
            </a:r>
            <a:r>
              <a:rPr sz="1603" kern="0" dirty="0">
                <a:solidFill>
                  <a:srgbClr val="4F5448"/>
                </a:solidFill>
                <a:latin typeface="Tahoma"/>
                <a:cs typeface="Tahoma"/>
              </a:rPr>
              <a:t>fuktmiljö</a:t>
            </a:r>
            <a:r>
              <a:rPr sz="1603" kern="0" spc="-205" dirty="0">
                <a:solidFill>
                  <a:srgbClr val="4F5448"/>
                </a:solidFill>
                <a:latin typeface="Tahoma"/>
                <a:cs typeface="Tahoma"/>
              </a:rPr>
              <a:t> </a:t>
            </a:r>
            <a:r>
              <a:rPr sz="1603" kern="0" spc="-6" dirty="0">
                <a:solidFill>
                  <a:srgbClr val="4F5448"/>
                </a:solidFill>
                <a:latin typeface="Tahoma"/>
                <a:cs typeface="Tahoma"/>
              </a:rPr>
              <a:t>inomhus</a:t>
            </a:r>
            <a:endParaRPr sz="1603" kern="0">
              <a:solidFill>
                <a:sysClr val="windowText" lastClr="000000"/>
              </a:solidFill>
              <a:latin typeface="Tahoma"/>
              <a:cs typeface="Tahoma"/>
            </a:endParaRPr>
          </a:p>
          <a:p>
            <a:pPr marL="239041" marR="64342" indent="-230897" algn="just" defTabSz="586405">
              <a:lnSpc>
                <a:spcPts val="1732"/>
              </a:lnSpc>
              <a:spcBef>
                <a:spcPts val="1481"/>
              </a:spcBef>
            </a:pPr>
            <a:r>
              <a:rPr sz="1603" kern="0" spc="-257" dirty="0">
                <a:solidFill>
                  <a:srgbClr val="4F5448"/>
                </a:solidFill>
                <a:latin typeface="Tahoma"/>
                <a:cs typeface="Tahoma"/>
              </a:rPr>
              <a:t>→</a:t>
            </a:r>
            <a:r>
              <a:rPr sz="1603" kern="0" spc="-32" dirty="0">
                <a:solidFill>
                  <a:srgbClr val="4F5448"/>
                </a:solidFill>
                <a:latin typeface="Tahoma"/>
                <a:cs typeface="Tahoma"/>
              </a:rPr>
              <a:t> </a:t>
            </a:r>
            <a:r>
              <a:rPr sz="1603" kern="0" spc="48" dirty="0">
                <a:solidFill>
                  <a:srgbClr val="4F5448"/>
                </a:solidFill>
                <a:latin typeface="Tahoma"/>
                <a:cs typeface="Tahoma"/>
              </a:rPr>
              <a:t>Goda</a:t>
            </a:r>
            <a:r>
              <a:rPr sz="1603" kern="0" spc="-215" dirty="0">
                <a:solidFill>
                  <a:srgbClr val="4F5448"/>
                </a:solidFill>
                <a:latin typeface="Tahoma"/>
                <a:cs typeface="Tahoma"/>
              </a:rPr>
              <a:t> </a:t>
            </a:r>
            <a:r>
              <a:rPr sz="1603" kern="0" spc="10" dirty="0">
                <a:solidFill>
                  <a:srgbClr val="4F5448"/>
                </a:solidFill>
                <a:latin typeface="Tahoma"/>
                <a:cs typeface="Tahoma"/>
              </a:rPr>
              <a:t>egenskaper</a:t>
            </a:r>
            <a:r>
              <a:rPr sz="1603" kern="0" spc="-215" dirty="0">
                <a:solidFill>
                  <a:srgbClr val="4F5448"/>
                </a:solidFill>
                <a:latin typeface="Tahoma"/>
                <a:cs typeface="Tahoma"/>
              </a:rPr>
              <a:t> </a:t>
            </a:r>
            <a:r>
              <a:rPr sz="1603" kern="0" spc="22" dirty="0">
                <a:solidFill>
                  <a:srgbClr val="4F5448"/>
                </a:solidFill>
                <a:latin typeface="Tahoma"/>
                <a:cs typeface="Tahoma"/>
              </a:rPr>
              <a:t>för</a:t>
            </a:r>
            <a:r>
              <a:rPr sz="1603" kern="0" spc="-215" dirty="0">
                <a:solidFill>
                  <a:srgbClr val="4F5448"/>
                </a:solidFill>
                <a:latin typeface="Tahoma"/>
                <a:cs typeface="Tahoma"/>
              </a:rPr>
              <a:t> </a:t>
            </a:r>
            <a:r>
              <a:rPr sz="1603" kern="0" spc="-3" dirty="0">
                <a:solidFill>
                  <a:srgbClr val="4F5448"/>
                </a:solidFill>
                <a:latin typeface="Tahoma"/>
                <a:cs typeface="Tahoma"/>
              </a:rPr>
              <a:t>såväl</a:t>
            </a:r>
            <a:r>
              <a:rPr sz="1603" kern="0" spc="10" dirty="0">
                <a:solidFill>
                  <a:srgbClr val="4F5448"/>
                </a:solidFill>
                <a:latin typeface="Tahoma"/>
                <a:cs typeface="Tahoma"/>
              </a:rPr>
              <a:t> </a:t>
            </a:r>
            <a:r>
              <a:rPr sz="1603" kern="0" spc="-6" dirty="0">
                <a:solidFill>
                  <a:srgbClr val="4F5448"/>
                </a:solidFill>
                <a:latin typeface="Tahoma"/>
                <a:cs typeface="Tahoma"/>
              </a:rPr>
              <a:t>ljuddämpning</a:t>
            </a:r>
            <a:r>
              <a:rPr sz="1603" kern="0" spc="-215" dirty="0">
                <a:solidFill>
                  <a:srgbClr val="4F5448"/>
                </a:solidFill>
                <a:latin typeface="Tahoma"/>
                <a:cs typeface="Tahoma"/>
              </a:rPr>
              <a:t> </a:t>
            </a:r>
            <a:r>
              <a:rPr sz="1603" kern="0" spc="19" dirty="0">
                <a:solidFill>
                  <a:srgbClr val="4F5448"/>
                </a:solidFill>
                <a:latin typeface="Tahoma"/>
                <a:cs typeface="Tahoma"/>
              </a:rPr>
              <a:t>som</a:t>
            </a:r>
            <a:r>
              <a:rPr sz="1603" kern="0" spc="-215" dirty="0">
                <a:solidFill>
                  <a:srgbClr val="4F5448"/>
                </a:solidFill>
                <a:latin typeface="Tahoma"/>
                <a:cs typeface="Tahoma"/>
              </a:rPr>
              <a:t> </a:t>
            </a:r>
            <a:r>
              <a:rPr sz="1603" kern="0" spc="3" dirty="0">
                <a:solidFill>
                  <a:srgbClr val="4F5448"/>
                </a:solidFill>
                <a:latin typeface="Tahoma"/>
                <a:cs typeface="Tahoma"/>
              </a:rPr>
              <a:t>brand</a:t>
            </a:r>
            <a:endParaRPr sz="1603" kern="0">
              <a:solidFill>
                <a:sysClr val="windowText" lastClr="000000"/>
              </a:solidFill>
              <a:latin typeface="Tahoma"/>
              <a:cs typeface="Tahoma"/>
            </a:endParaRPr>
          </a:p>
          <a:p>
            <a:pPr marL="238634" marR="386457" indent="-230897" defTabSz="586405">
              <a:lnSpc>
                <a:spcPts val="1732"/>
              </a:lnSpc>
              <a:spcBef>
                <a:spcPts val="1453"/>
              </a:spcBef>
            </a:pPr>
            <a:r>
              <a:rPr sz="1603" kern="0" spc="-257" dirty="0">
                <a:solidFill>
                  <a:srgbClr val="4F5448"/>
                </a:solidFill>
                <a:latin typeface="Tahoma"/>
                <a:cs typeface="Tahoma"/>
              </a:rPr>
              <a:t>→</a:t>
            </a:r>
            <a:r>
              <a:rPr sz="1603" kern="0" spc="-22" dirty="0">
                <a:solidFill>
                  <a:srgbClr val="4F5448"/>
                </a:solidFill>
                <a:latin typeface="Tahoma"/>
                <a:cs typeface="Tahoma"/>
              </a:rPr>
              <a:t> </a:t>
            </a:r>
            <a:r>
              <a:rPr sz="1603" kern="0" spc="45" dirty="0">
                <a:solidFill>
                  <a:srgbClr val="4F5448"/>
                </a:solidFill>
                <a:latin typeface="Tahoma"/>
                <a:cs typeface="Tahoma"/>
              </a:rPr>
              <a:t>Mer</a:t>
            </a:r>
            <a:r>
              <a:rPr sz="1603" kern="0" spc="-208" dirty="0">
                <a:solidFill>
                  <a:srgbClr val="4F5448"/>
                </a:solidFill>
                <a:latin typeface="Tahoma"/>
                <a:cs typeface="Tahoma"/>
              </a:rPr>
              <a:t> </a:t>
            </a:r>
            <a:r>
              <a:rPr sz="1603" kern="0" spc="-26" dirty="0">
                <a:solidFill>
                  <a:srgbClr val="4F5448"/>
                </a:solidFill>
                <a:latin typeface="Tahoma"/>
                <a:cs typeface="Tahoma"/>
              </a:rPr>
              <a:t>info:</a:t>
            </a:r>
            <a:r>
              <a:rPr sz="1603" kern="0" spc="-208" dirty="0">
                <a:solidFill>
                  <a:srgbClr val="4F5448"/>
                </a:solidFill>
                <a:latin typeface="Tahoma"/>
                <a:cs typeface="Tahoma"/>
              </a:rPr>
              <a:t> </a:t>
            </a:r>
            <a:r>
              <a:rPr sz="1603" kern="0" spc="-6" dirty="0">
                <a:solidFill>
                  <a:srgbClr val="4F5448"/>
                </a:solidFill>
                <a:latin typeface="Tahoma"/>
                <a:cs typeface="Tahoma"/>
              </a:rPr>
              <a:t>https://</a:t>
            </a:r>
            <a:r>
              <a:rPr sz="1603" kern="0" spc="-6" dirty="0">
                <a:solidFill>
                  <a:srgbClr val="4F5448"/>
                </a:solidFill>
                <a:latin typeface="Tahoma"/>
                <a:cs typeface="Tahoma"/>
                <a:hlinkClick r:id="rId2"/>
              </a:rPr>
              <a:t>www.</a:t>
            </a:r>
            <a:r>
              <a:rPr sz="1603" kern="0" spc="-6" dirty="0">
                <a:solidFill>
                  <a:srgbClr val="4F5448"/>
                </a:solidFill>
                <a:latin typeface="Tahoma"/>
                <a:cs typeface="Tahoma"/>
              </a:rPr>
              <a:t> claytec.de//</a:t>
            </a:r>
            <a:endParaRPr sz="1603" kern="0">
              <a:solidFill>
                <a:sysClr val="windowText" lastClr="000000"/>
              </a:solidFill>
              <a:latin typeface="Tahoma"/>
              <a:cs typeface="Tahoma"/>
            </a:endParaRPr>
          </a:p>
        </p:txBody>
      </p:sp>
      <p:pic>
        <p:nvPicPr>
          <p:cNvPr id="8" name="object 8"/>
          <p:cNvPicPr/>
          <p:nvPr/>
        </p:nvPicPr>
        <p:blipFill>
          <a:blip r:embed="rId3" cstate="email">
            <a:extLst>
              <a:ext uri="{28A0092B-C50C-407E-A947-70E740481C1C}">
                <a14:useLocalDpi xmlns:a14="http://schemas.microsoft.com/office/drawing/2010/main"/>
              </a:ext>
            </a:extLst>
          </a:blip>
          <a:stretch>
            <a:fillRect/>
          </a:stretch>
        </p:blipFill>
        <p:spPr>
          <a:xfrm>
            <a:off x="4534882" y="750386"/>
            <a:ext cx="5845076" cy="539102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7667997" y="704184"/>
            <a:ext cx="2720516" cy="5391023"/>
          </a:xfrm>
          <a:prstGeom prst="rect">
            <a:avLst/>
          </a:prstGeom>
        </p:spPr>
      </p:pic>
      <p:sp>
        <p:nvSpPr>
          <p:cNvPr id="3" name="object 3"/>
          <p:cNvSpPr/>
          <p:nvPr/>
        </p:nvSpPr>
        <p:spPr>
          <a:xfrm>
            <a:off x="1522770" y="6474118"/>
            <a:ext cx="9143050" cy="0"/>
          </a:xfrm>
          <a:custGeom>
            <a:avLst/>
            <a:gdLst/>
            <a:ahLst/>
            <a:cxnLst/>
            <a:rect l="l" t="t" r="r" b="b"/>
            <a:pathLst>
              <a:path w="14256385">
                <a:moveTo>
                  <a:pt x="0" y="0"/>
                </a:moveTo>
                <a:lnTo>
                  <a:pt x="14256004" y="0"/>
                </a:lnTo>
              </a:path>
            </a:pathLst>
          </a:custGeom>
          <a:ln w="6350">
            <a:solidFill>
              <a:srgbClr val="4F5448"/>
            </a:solidFill>
          </a:ln>
        </p:spPr>
        <p:txBody>
          <a:bodyPr wrap="square" lIns="0" tIns="0" rIns="0" bIns="0" rtlCol="0"/>
          <a:lstStyle/>
          <a:p>
            <a:pPr defTabSz="586405"/>
            <a:endParaRPr sz="1154" kern="0">
              <a:solidFill>
                <a:sysClr val="windowText" lastClr="000000"/>
              </a:solidFill>
            </a:endParaRPr>
          </a:p>
        </p:txBody>
      </p:sp>
      <p:sp>
        <p:nvSpPr>
          <p:cNvPr id="4" name="object 4"/>
          <p:cNvSpPr/>
          <p:nvPr/>
        </p:nvSpPr>
        <p:spPr>
          <a:xfrm>
            <a:off x="4629903" y="207793"/>
            <a:ext cx="0" cy="104255"/>
          </a:xfrm>
          <a:custGeom>
            <a:avLst/>
            <a:gdLst/>
            <a:ahLst/>
            <a:cxnLst/>
            <a:rect l="l" t="t" r="r" b="b"/>
            <a:pathLst>
              <a:path h="162559">
                <a:moveTo>
                  <a:pt x="0" y="0"/>
                </a:moveTo>
                <a:lnTo>
                  <a:pt x="0" y="162001"/>
                </a:lnTo>
              </a:path>
            </a:pathLst>
          </a:custGeom>
          <a:ln w="6350">
            <a:solidFill>
              <a:srgbClr val="4F5448"/>
            </a:solidFill>
          </a:ln>
        </p:spPr>
        <p:txBody>
          <a:bodyPr wrap="square" lIns="0" tIns="0" rIns="0" bIns="0" rtlCol="0"/>
          <a:lstStyle/>
          <a:p>
            <a:pPr defTabSz="586405"/>
            <a:endParaRPr sz="1154" kern="0">
              <a:solidFill>
                <a:sysClr val="windowText" lastClr="000000"/>
              </a:solidFill>
            </a:endParaRPr>
          </a:p>
        </p:txBody>
      </p:sp>
      <p:sp>
        <p:nvSpPr>
          <p:cNvPr id="5" name="object 5"/>
          <p:cNvSpPr/>
          <p:nvPr/>
        </p:nvSpPr>
        <p:spPr>
          <a:xfrm>
            <a:off x="7554368" y="211623"/>
            <a:ext cx="0" cy="104255"/>
          </a:xfrm>
          <a:custGeom>
            <a:avLst/>
            <a:gdLst/>
            <a:ahLst/>
            <a:cxnLst/>
            <a:rect l="l" t="t" r="r" b="b"/>
            <a:pathLst>
              <a:path h="162559">
                <a:moveTo>
                  <a:pt x="0" y="0"/>
                </a:moveTo>
                <a:lnTo>
                  <a:pt x="0" y="162001"/>
                </a:lnTo>
              </a:path>
            </a:pathLst>
          </a:custGeom>
          <a:ln w="6350">
            <a:solidFill>
              <a:srgbClr val="4F5448"/>
            </a:solidFill>
          </a:ln>
        </p:spPr>
        <p:txBody>
          <a:bodyPr wrap="square" lIns="0" tIns="0" rIns="0" bIns="0" rtlCol="0"/>
          <a:lstStyle/>
          <a:p>
            <a:pPr defTabSz="586405"/>
            <a:endParaRPr sz="1154" kern="0">
              <a:solidFill>
                <a:sysClr val="windowText" lastClr="000000"/>
              </a:solidFill>
            </a:endParaRPr>
          </a:p>
        </p:txBody>
      </p:sp>
      <p:sp>
        <p:nvSpPr>
          <p:cNvPr id="6" name="object 6"/>
          <p:cNvSpPr/>
          <p:nvPr/>
        </p:nvSpPr>
        <p:spPr>
          <a:xfrm>
            <a:off x="1522770" y="380951"/>
            <a:ext cx="9143050" cy="0"/>
          </a:xfrm>
          <a:custGeom>
            <a:avLst/>
            <a:gdLst/>
            <a:ahLst/>
            <a:cxnLst/>
            <a:rect l="l" t="t" r="r" b="b"/>
            <a:pathLst>
              <a:path w="14256385">
                <a:moveTo>
                  <a:pt x="0" y="0"/>
                </a:moveTo>
                <a:lnTo>
                  <a:pt x="14256004" y="0"/>
                </a:lnTo>
              </a:path>
            </a:pathLst>
          </a:custGeom>
          <a:ln w="6350">
            <a:solidFill>
              <a:srgbClr val="4F5448"/>
            </a:solidFill>
          </a:ln>
        </p:spPr>
        <p:txBody>
          <a:bodyPr wrap="square" lIns="0" tIns="0" rIns="0" bIns="0" rtlCol="0"/>
          <a:lstStyle/>
          <a:p>
            <a:pPr defTabSz="586405"/>
            <a:endParaRPr sz="1154" kern="0">
              <a:solidFill>
                <a:sysClr val="windowText" lastClr="000000"/>
              </a:solidFill>
            </a:endParaRPr>
          </a:p>
        </p:txBody>
      </p:sp>
      <p:sp>
        <p:nvSpPr>
          <p:cNvPr id="7" name="object 7"/>
          <p:cNvSpPr txBox="1"/>
          <p:nvPr/>
        </p:nvSpPr>
        <p:spPr>
          <a:xfrm>
            <a:off x="10610026" y="204521"/>
            <a:ext cx="63937" cy="106841"/>
          </a:xfrm>
          <a:prstGeom prst="rect">
            <a:avLst/>
          </a:prstGeom>
        </p:spPr>
        <p:txBody>
          <a:bodyPr vert="horz" wrap="square" lIns="0" tIns="8145" rIns="0" bIns="0" rtlCol="0">
            <a:spAutoFit/>
          </a:bodyPr>
          <a:lstStyle/>
          <a:p>
            <a:pPr marL="8145" defTabSz="586405">
              <a:spcBef>
                <a:spcPts val="64"/>
              </a:spcBef>
            </a:pPr>
            <a:r>
              <a:rPr sz="641" kern="0" spc="22" dirty="0">
                <a:solidFill>
                  <a:srgbClr val="4F5448"/>
                </a:solidFill>
                <a:latin typeface="Tahoma"/>
                <a:cs typeface="Tahoma"/>
              </a:rPr>
              <a:t>8</a:t>
            </a:r>
            <a:endParaRPr sz="641" kern="0">
              <a:solidFill>
                <a:sysClr val="windowText" lastClr="000000"/>
              </a:solidFill>
              <a:latin typeface="Tahoma"/>
              <a:cs typeface="Tahoma"/>
            </a:endParaRPr>
          </a:p>
        </p:txBody>
      </p:sp>
      <p:sp>
        <p:nvSpPr>
          <p:cNvPr id="8" name="object 8"/>
          <p:cNvSpPr txBox="1"/>
          <p:nvPr/>
        </p:nvSpPr>
        <p:spPr>
          <a:xfrm>
            <a:off x="1791681" y="628842"/>
            <a:ext cx="2650755" cy="254895"/>
          </a:xfrm>
          <a:prstGeom prst="rect">
            <a:avLst/>
          </a:prstGeom>
        </p:spPr>
        <p:txBody>
          <a:bodyPr vert="horz" wrap="square" lIns="0" tIns="8145" rIns="0" bIns="0" rtlCol="0">
            <a:spAutoFit/>
          </a:bodyPr>
          <a:lstStyle/>
          <a:p>
            <a:pPr marL="8145" defTabSz="586405">
              <a:spcBef>
                <a:spcPts val="64"/>
              </a:spcBef>
            </a:pPr>
            <a:r>
              <a:rPr sz="1603" kern="0" dirty="0">
                <a:solidFill>
                  <a:srgbClr val="4F5448"/>
                </a:solidFill>
                <a:latin typeface="Tahoma"/>
                <a:cs typeface="Tahoma"/>
              </a:rPr>
              <a:t>Grundläggning</a:t>
            </a:r>
            <a:r>
              <a:rPr sz="1603" kern="0" spc="-154" dirty="0">
                <a:solidFill>
                  <a:srgbClr val="4F5448"/>
                </a:solidFill>
                <a:latin typeface="Tahoma"/>
                <a:cs typeface="Tahoma"/>
              </a:rPr>
              <a:t> </a:t>
            </a:r>
            <a:r>
              <a:rPr sz="1603" kern="0" dirty="0">
                <a:solidFill>
                  <a:srgbClr val="4F5448"/>
                </a:solidFill>
                <a:latin typeface="Tahoma"/>
                <a:cs typeface="Tahoma"/>
              </a:rPr>
              <a:t>i</a:t>
            </a:r>
            <a:r>
              <a:rPr sz="1603" kern="0" spc="-151" dirty="0">
                <a:solidFill>
                  <a:srgbClr val="4F5448"/>
                </a:solidFill>
                <a:latin typeface="Tahoma"/>
                <a:cs typeface="Tahoma"/>
              </a:rPr>
              <a:t> </a:t>
            </a:r>
            <a:r>
              <a:rPr sz="1603" kern="0" dirty="0">
                <a:solidFill>
                  <a:srgbClr val="4F5448"/>
                </a:solidFill>
                <a:latin typeface="Tahoma"/>
                <a:cs typeface="Tahoma"/>
              </a:rPr>
              <a:t>svensk</a:t>
            </a:r>
            <a:r>
              <a:rPr sz="1603" kern="0" spc="-154" dirty="0">
                <a:solidFill>
                  <a:srgbClr val="4F5448"/>
                </a:solidFill>
                <a:latin typeface="Tahoma"/>
                <a:cs typeface="Tahoma"/>
              </a:rPr>
              <a:t> </a:t>
            </a:r>
            <a:r>
              <a:rPr sz="1603" kern="0" spc="-6" dirty="0">
                <a:solidFill>
                  <a:srgbClr val="4F5448"/>
                </a:solidFill>
                <a:latin typeface="Tahoma"/>
                <a:cs typeface="Tahoma"/>
              </a:rPr>
              <a:t>granit</a:t>
            </a:r>
            <a:endParaRPr sz="1603" kern="0">
              <a:solidFill>
                <a:sysClr val="windowText" lastClr="000000"/>
              </a:solidFill>
              <a:latin typeface="Tahoma"/>
              <a:cs typeface="Tahoma"/>
            </a:endParaRPr>
          </a:p>
        </p:txBody>
      </p:sp>
      <p:sp>
        <p:nvSpPr>
          <p:cNvPr id="9" name="object 9"/>
          <p:cNvSpPr txBox="1"/>
          <p:nvPr/>
        </p:nvSpPr>
        <p:spPr>
          <a:xfrm>
            <a:off x="1791681" y="1207129"/>
            <a:ext cx="2712249" cy="4101402"/>
          </a:xfrm>
          <a:prstGeom prst="rect">
            <a:avLst/>
          </a:prstGeom>
        </p:spPr>
        <p:txBody>
          <a:bodyPr vert="horz" wrap="square" lIns="0" tIns="35837" rIns="0" bIns="0" rtlCol="0">
            <a:spAutoFit/>
          </a:bodyPr>
          <a:lstStyle/>
          <a:p>
            <a:pPr marL="239041" marR="610838" indent="-230897" defTabSz="586405">
              <a:lnSpc>
                <a:spcPts val="1732"/>
              </a:lnSpc>
              <a:spcBef>
                <a:spcPts val="282"/>
              </a:spcBef>
            </a:pPr>
            <a:r>
              <a:rPr sz="1603" kern="0" spc="-257" dirty="0">
                <a:solidFill>
                  <a:srgbClr val="4F5448"/>
                </a:solidFill>
                <a:latin typeface="Tahoma"/>
                <a:cs typeface="Tahoma"/>
              </a:rPr>
              <a:t>→</a:t>
            </a:r>
            <a:r>
              <a:rPr sz="1603" kern="0" spc="35" dirty="0">
                <a:solidFill>
                  <a:srgbClr val="4F5448"/>
                </a:solidFill>
                <a:latin typeface="Tahoma"/>
                <a:cs typeface="Tahoma"/>
              </a:rPr>
              <a:t> </a:t>
            </a:r>
            <a:r>
              <a:rPr sz="1603" kern="0" spc="51" dirty="0">
                <a:solidFill>
                  <a:srgbClr val="4F5448"/>
                </a:solidFill>
                <a:latin typeface="Tahoma"/>
                <a:cs typeface="Tahoma"/>
              </a:rPr>
              <a:t>70</a:t>
            </a:r>
            <a:r>
              <a:rPr sz="1603" kern="0" spc="-173" dirty="0">
                <a:solidFill>
                  <a:srgbClr val="4F5448"/>
                </a:solidFill>
                <a:latin typeface="Tahoma"/>
                <a:cs typeface="Tahoma"/>
              </a:rPr>
              <a:t> </a:t>
            </a:r>
            <a:r>
              <a:rPr sz="1603" kern="0" dirty="0">
                <a:solidFill>
                  <a:srgbClr val="4F5448"/>
                </a:solidFill>
                <a:latin typeface="Tahoma"/>
                <a:cs typeface="Tahoma"/>
              </a:rPr>
              <a:t>procent</a:t>
            </a:r>
            <a:r>
              <a:rPr sz="1603" kern="0" spc="-173" dirty="0">
                <a:solidFill>
                  <a:srgbClr val="4F5448"/>
                </a:solidFill>
                <a:latin typeface="Tahoma"/>
                <a:cs typeface="Tahoma"/>
              </a:rPr>
              <a:t> </a:t>
            </a:r>
            <a:r>
              <a:rPr sz="1603" kern="0" spc="-19" dirty="0">
                <a:solidFill>
                  <a:srgbClr val="4F5448"/>
                </a:solidFill>
                <a:latin typeface="Tahoma"/>
                <a:cs typeface="Tahoma"/>
              </a:rPr>
              <a:t>av</a:t>
            </a:r>
            <a:r>
              <a:rPr sz="1603" kern="0" spc="-173" dirty="0">
                <a:solidFill>
                  <a:srgbClr val="4F5448"/>
                </a:solidFill>
                <a:latin typeface="Tahoma"/>
                <a:cs typeface="Tahoma"/>
              </a:rPr>
              <a:t> </a:t>
            </a:r>
            <a:r>
              <a:rPr sz="1603" kern="0" spc="-16" dirty="0">
                <a:solidFill>
                  <a:srgbClr val="4F5448"/>
                </a:solidFill>
                <a:latin typeface="Tahoma"/>
                <a:cs typeface="Tahoma"/>
              </a:rPr>
              <a:t>den </a:t>
            </a:r>
            <a:r>
              <a:rPr sz="1603" kern="0" spc="-6" dirty="0">
                <a:solidFill>
                  <a:srgbClr val="4F5448"/>
                </a:solidFill>
                <a:latin typeface="Tahoma"/>
                <a:cs typeface="Tahoma"/>
              </a:rPr>
              <a:t>svenskproducerade </a:t>
            </a:r>
            <a:r>
              <a:rPr sz="1603" kern="0" dirty="0">
                <a:solidFill>
                  <a:srgbClr val="4F5448"/>
                </a:solidFill>
                <a:latin typeface="Tahoma"/>
                <a:cs typeface="Tahoma"/>
              </a:rPr>
              <a:t>betongen</a:t>
            </a:r>
            <a:r>
              <a:rPr sz="1603" kern="0" spc="-151" dirty="0">
                <a:solidFill>
                  <a:srgbClr val="4F5448"/>
                </a:solidFill>
                <a:latin typeface="Tahoma"/>
                <a:cs typeface="Tahoma"/>
              </a:rPr>
              <a:t> </a:t>
            </a:r>
            <a:r>
              <a:rPr sz="1603" kern="0" spc="-13" dirty="0">
                <a:solidFill>
                  <a:srgbClr val="4F5448"/>
                </a:solidFill>
                <a:latin typeface="Tahoma"/>
                <a:cs typeface="Tahoma"/>
              </a:rPr>
              <a:t>går</a:t>
            </a:r>
            <a:r>
              <a:rPr sz="1603" kern="0" spc="-151" dirty="0">
                <a:solidFill>
                  <a:srgbClr val="4F5448"/>
                </a:solidFill>
                <a:latin typeface="Tahoma"/>
                <a:cs typeface="Tahoma"/>
              </a:rPr>
              <a:t> </a:t>
            </a:r>
            <a:r>
              <a:rPr sz="1603" kern="0" dirty="0">
                <a:solidFill>
                  <a:srgbClr val="4F5448"/>
                </a:solidFill>
                <a:latin typeface="Tahoma"/>
                <a:cs typeface="Tahoma"/>
              </a:rPr>
              <a:t>till</a:t>
            </a:r>
            <a:r>
              <a:rPr sz="1603" kern="0" spc="-151" dirty="0">
                <a:solidFill>
                  <a:srgbClr val="4F5448"/>
                </a:solidFill>
                <a:latin typeface="Tahoma"/>
                <a:cs typeface="Tahoma"/>
              </a:rPr>
              <a:t> </a:t>
            </a:r>
            <a:r>
              <a:rPr sz="1603" kern="0" spc="-13" dirty="0">
                <a:solidFill>
                  <a:srgbClr val="4F5448"/>
                </a:solidFill>
                <a:latin typeface="Tahoma"/>
                <a:cs typeface="Tahoma"/>
              </a:rPr>
              <a:t>hus.</a:t>
            </a:r>
            <a:endParaRPr sz="1603" kern="0">
              <a:solidFill>
                <a:sysClr val="windowText" lastClr="000000"/>
              </a:solidFill>
              <a:latin typeface="Tahoma"/>
              <a:cs typeface="Tahoma"/>
            </a:endParaRPr>
          </a:p>
          <a:p>
            <a:pPr marL="238634" marR="232526" indent="-230897" defTabSz="586405">
              <a:lnSpc>
                <a:spcPts val="1732"/>
              </a:lnSpc>
              <a:spcBef>
                <a:spcPts val="1453"/>
              </a:spcBef>
            </a:pPr>
            <a:r>
              <a:rPr sz="1603" kern="0" spc="-257" dirty="0">
                <a:solidFill>
                  <a:srgbClr val="4F5448"/>
                </a:solidFill>
                <a:latin typeface="Tahoma"/>
                <a:cs typeface="Tahoma"/>
              </a:rPr>
              <a:t>→</a:t>
            </a:r>
            <a:r>
              <a:rPr sz="1603" kern="0" spc="58" dirty="0">
                <a:solidFill>
                  <a:srgbClr val="4F5448"/>
                </a:solidFill>
                <a:latin typeface="Tahoma"/>
                <a:cs typeface="Tahoma"/>
              </a:rPr>
              <a:t> </a:t>
            </a:r>
            <a:r>
              <a:rPr sz="1603" kern="0" dirty="0">
                <a:solidFill>
                  <a:srgbClr val="4F5448"/>
                </a:solidFill>
                <a:latin typeface="Tahoma"/>
                <a:cs typeface="Tahoma"/>
              </a:rPr>
              <a:t>Omställningen</a:t>
            </a:r>
            <a:r>
              <a:rPr sz="1603" kern="0" spc="-157" dirty="0">
                <a:solidFill>
                  <a:srgbClr val="4F5448"/>
                </a:solidFill>
                <a:latin typeface="Tahoma"/>
                <a:cs typeface="Tahoma"/>
              </a:rPr>
              <a:t> </a:t>
            </a:r>
            <a:r>
              <a:rPr sz="1603" kern="0" dirty="0">
                <a:solidFill>
                  <a:srgbClr val="4F5448"/>
                </a:solidFill>
                <a:latin typeface="Tahoma"/>
                <a:cs typeface="Tahoma"/>
              </a:rPr>
              <a:t>till</a:t>
            </a:r>
            <a:r>
              <a:rPr sz="1603" kern="0" spc="-160" dirty="0">
                <a:solidFill>
                  <a:srgbClr val="4F5448"/>
                </a:solidFill>
                <a:latin typeface="Tahoma"/>
                <a:cs typeface="Tahoma"/>
              </a:rPr>
              <a:t> </a:t>
            </a:r>
            <a:r>
              <a:rPr sz="1603" kern="0" dirty="0">
                <a:solidFill>
                  <a:srgbClr val="4F5448"/>
                </a:solidFill>
                <a:latin typeface="Tahoma"/>
                <a:cs typeface="Tahoma"/>
              </a:rPr>
              <a:t>ett</a:t>
            </a:r>
            <a:r>
              <a:rPr sz="1603" kern="0" spc="-160" dirty="0">
                <a:solidFill>
                  <a:srgbClr val="4F5448"/>
                </a:solidFill>
                <a:latin typeface="Tahoma"/>
                <a:cs typeface="Tahoma"/>
              </a:rPr>
              <a:t> </a:t>
            </a:r>
            <a:r>
              <a:rPr sz="1603" kern="0" spc="-16" dirty="0">
                <a:solidFill>
                  <a:srgbClr val="4F5448"/>
                </a:solidFill>
                <a:latin typeface="Tahoma"/>
                <a:cs typeface="Tahoma"/>
              </a:rPr>
              <a:t>mer </a:t>
            </a:r>
            <a:r>
              <a:rPr sz="1603" kern="0" dirty="0">
                <a:solidFill>
                  <a:srgbClr val="4F5448"/>
                </a:solidFill>
                <a:latin typeface="Tahoma"/>
                <a:cs typeface="Tahoma"/>
              </a:rPr>
              <a:t>hållbart</a:t>
            </a:r>
            <a:r>
              <a:rPr sz="1603" kern="0" spc="-170" dirty="0">
                <a:solidFill>
                  <a:srgbClr val="4F5448"/>
                </a:solidFill>
                <a:latin typeface="Tahoma"/>
                <a:cs typeface="Tahoma"/>
              </a:rPr>
              <a:t> </a:t>
            </a:r>
            <a:r>
              <a:rPr sz="1603" kern="0" dirty="0">
                <a:solidFill>
                  <a:srgbClr val="4F5448"/>
                </a:solidFill>
                <a:latin typeface="Tahoma"/>
                <a:cs typeface="Tahoma"/>
              </a:rPr>
              <a:t>byggande</a:t>
            </a:r>
            <a:r>
              <a:rPr sz="1603" kern="0" spc="-170" dirty="0">
                <a:solidFill>
                  <a:srgbClr val="4F5448"/>
                </a:solidFill>
                <a:latin typeface="Tahoma"/>
                <a:cs typeface="Tahoma"/>
              </a:rPr>
              <a:t> </a:t>
            </a:r>
            <a:r>
              <a:rPr sz="1603" kern="0" spc="-6" dirty="0">
                <a:solidFill>
                  <a:srgbClr val="4F5448"/>
                </a:solidFill>
                <a:latin typeface="Tahoma"/>
                <a:cs typeface="Tahoma"/>
              </a:rPr>
              <a:t>måste </a:t>
            </a:r>
            <a:r>
              <a:rPr sz="1603" kern="0" dirty="0">
                <a:solidFill>
                  <a:srgbClr val="4F5448"/>
                </a:solidFill>
                <a:latin typeface="Tahoma"/>
                <a:cs typeface="Tahoma"/>
              </a:rPr>
              <a:t>göras</a:t>
            </a:r>
            <a:r>
              <a:rPr sz="1603" kern="0" spc="-176" dirty="0">
                <a:solidFill>
                  <a:srgbClr val="4F5448"/>
                </a:solidFill>
                <a:latin typeface="Tahoma"/>
                <a:cs typeface="Tahoma"/>
              </a:rPr>
              <a:t> </a:t>
            </a:r>
            <a:r>
              <a:rPr sz="1603" kern="0" spc="-13" dirty="0">
                <a:solidFill>
                  <a:srgbClr val="4F5448"/>
                </a:solidFill>
                <a:latin typeface="Tahoma"/>
                <a:cs typeface="Tahoma"/>
              </a:rPr>
              <a:t>från</a:t>
            </a:r>
            <a:r>
              <a:rPr sz="1603" kern="0" spc="-176" dirty="0">
                <a:solidFill>
                  <a:srgbClr val="4F5448"/>
                </a:solidFill>
                <a:latin typeface="Tahoma"/>
                <a:cs typeface="Tahoma"/>
              </a:rPr>
              <a:t> </a:t>
            </a:r>
            <a:r>
              <a:rPr sz="1603" kern="0" spc="-16" dirty="0">
                <a:solidFill>
                  <a:srgbClr val="4F5448"/>
                </a:solidFill>
                <a:latin typeface="Tahoma"/>
                <a:cs typeface="Tahoma"/>
              </a:rPr>
              <a:t>grunden,</a:t>
            </a:r>
            <a:r>
              <a:rPr sz="1603" kern="0" spc="-176" dirty="0">
                <a:solidFill>
                  <a:srgbClr val="4F5448"/>
                </a:solidFill>
                <a:latin typeface="Tahoma"/>
                <a:cs typeface="Tahoma"/>
              </a:rPr>
              <a:t> </a:t>
            </a:r>
            <a:r>
              <a:rPr sz="1603" kern="0" spc="-16" dirty="0">
                <a:solidFill>
                  <a:srgbClr val="4F5448"/>
                </a:solidFill>
                <a:latin typeface="Tahoma"/>
                <a:cs typeface="Tahoma"/>
              </a:rPr>
              <a:t>där </a:t>
            </a:r>
            <a:r>
              <a:rPr sz="1603" kern="0" dirty="0">
                <a:solidFill>
                  <a:srgbClr val="4F5448"/>
                </a:solidFill>
                <a:latin typeface="Tahoma"/>
                <a:cs typeface="Tahoma"/>
              </a:rPr>
              <a:t>betongen</a:t>
            </a:r>
            <a:r>
              <a:rPr sz="1603" kern="0" spc="-99" dirty="0">
                <a:solidFill>
                  <a:srgbClr val="4F5448"/>
                </a:solidFill>
                <a:latin typeface="Tahoma"/>
                <a:cs typeface="Tahoma"/>
              </a:rPr>
              <a:t> </a:t>
            </a:r>
            <a:r>
              <a:rPr sz="1603" kern="0" spc="-6" dirty="0">
                <a:solidFill>
                  <a:srgbClr val="4F5448"/>
                </a:solidFill>
                <a:latin typeface="Tahoma"/>
                <a:cs typeface="Tahoma"/>
              </a:rPr>
              <a:t>ligger.</a:t>
            </a:r>
            <a:endParaRPr sz="1603" kern="0">
              <a:solidFill>
                <a:sysClr val="windowText" lastClr="000000"/>
              </a:solidFill>
              <a:latin typeface="Tahoma"/>
              <a:cs typeface="Tahoma"/>
            </a:endParaRPr>
          </a:p>
          <a:p>
            <a:pPr marL="239041" marR="235784" indent="-230897" defTabSz="586405">
              <a:lnSpc>
                <a:spcPts val="1732"/>
              </a:lnSpc>
              <a:spcBef>
                <a:spcPts val="1456"/>
              </a:spcBef>
            </a:pPr>
            <a:r>
              <a:rPr sz="1603" kern="0" spc="-257" dirty="0">
                <a:solidFill>
                  <a:srgbClr val="4F5448"/>
                </a:solidFill>
                <a:latin typeface="Tahoma"/>
                <a:cs typeface="Tahoma"/>
              </a:rPr>
              <a:t>→</a:t>
            </a:r>
            <a:r>
              <a:rPr sz="1603" kern="0" spc="16" dirty="0">
                <a:solidFill>
                  <a:srgbClr val="4F5448"/>
                </a:solidFill>
                <a:latin typeface="Tahoma"/>
                <a:cs typeface="Tahoma"/>
              </a:rPr>
              <a:t> </a:t>
            </a:r>
            <a:r>
              <a:rPr sz="1603" kern="0" dirty="0">
                <a:solidFill>
                  <a:srgbClr val="4F5448"/>
                </a:solidFill>
                <a:latin typeface="Tahoma"/>
                <a:cs typeface="Tahoma"/>
              </a:rPr>
              <a:t>När</a:t>
            </a:r>
            <a:r>
              <a:rPr sz="1603" kern="0" spc="-183" dirty="0">
                <a:solidFill>
                  <a:srgbClr val="4F5448"/>
                </a:solidFill>
                <a:latin typeface="Tahoma"/>
                <a:cs typeface="Tahoma"/>
              </a:rPr>
              <a:t> </a:t>
            </a:r>
            <a:r>
              <a:rPr sz="1603" kern="0" dirty="0">
                <a:solidFill>
                  <a:srgbClr val="4F5448"/>
                </a:solidFill>
                <a:latin typeface="Tahoma"/>
                <a:cs typeface="Tahoma"/>
              </a:rPr>
              <a:t>det</a:t>
            </a:r>
            <a:r>
              <a:rPr sz="1603" kern="0" spc="-183" dirty="0">
                <a:solidFill>
                  <a:srgbClr val="4F5448"/>
                </a:solidFill>
                <a:latin typeface="Tahoma"/>
                <a:cs typeface="Tahoma"/>
              </a:rPr>
              <a:t> </a:t>
            </a:r>
            <a:r>
              <a:rPr sz="1603" kern="0" dirty="0">
                <a:solidFill>
                  <a:srgbClr val="4F5448"/>
                </a:solidFill>
                <a:latin typeface="Tahoma"/>
                <a:cs typeface="Tahoma"/>
              </a:rPr>
              <a:t>gäller</a:t>
            </a:r>
            <a:r>
              <a:rPr sz="1603" kern="0" spc="-183" dirty="0">
                <a:solidFill>
                  <a:srgbClr val="4F5448"/>
                </a:solidFill>
                <a:latin typeface="Tahoma"/>
                <a:cs typeface="Tahoma"/>
              </a:rPr>
              <a:t> </a:t>
            </a:r>
            <a:r>
              <a:rPr sz="1603" kern="0" dirty="0">
                <a:solidFill>
                  <a:srgbClr val="4F5448"/>
                </a:solidFill>
                <a:latin typeface="Tahoma"/>
                <a:cs typeface="Tahoma"/>
              </a:rPr>
              <a:t>höga</a:t>
            </a:r>
            <a:r>
              <a:rPr sz="1603" kern="0" spc="-186" dirty="0">
                <a:solidFill>
                  <a:srgbClr val="4F5448"/>
                </a:solidFill>
                <a:latin typeface="Tahoma"/>
                <a:cs typeface="Tahoma"/>
              </a:rPr>
              <a:t> </a:t>
            </a:r>
            <a:r>
              <a:rPr sz="1603" kern="0" spc="-16" dirty="0">
                <a:solidFill>
                  <a:srgbClr val="4F5448"/>
                </a:solidFill>
                <a:latin typeface="Tahoma"/>
                <a:cs typeface="Tahoma"/>
              </a:rPr>
              <a:t>hus </a:t>
            </a:r>
            <a:r>
              <a:rPr sz="1603" kern="0" dirty="0">
                <a:solidFill>
                  <a:srgbClr val="4F5448"/>
                </a:solidFill>
                <a:latin typeface="Tahoma"/>
                <a:cs typeface="Tahoma"/>
              </a:rPr>
              <a:t>behövs</a:t>
            </a:r>
            <a:r>
              <a:rPr sz="1603" kern="0" spc="-73" dirty="0">
                <a:solidFill>
                  <a:srgbClr val="4F5448"/>
                </a:solidFill>
                <a:latin typeface="Tahoma"/>
                <a:cs typeface="Tahoma"/>
              </a:rPr>
              <a:t> </a:t>
            </a:r>
            <a:r>
              <a:rPr sz="1603" kern="0" spc="-6" dirty="0">
                <a:solidFill>
                  <a:srgbClr val="4F5448"/>
                </a:solidFill>
                <a:latin typeface="Tahoma"/>
                <a:cs typeface="Tahoma"/>
              </a:rPr>
              <a:t>grundläggning </a:t>
            </a:r>
            <a:r>
              <a:rPr sz="1603" kern="0" spc="-13" dirty="0">
                <a:solidFill>
                  <a:srgbClr val="4F5448"/>
                </a:solidFill>
                <a:latin typeface="Tahoma"/>
                <a:cs typeface="Tahoma"/>
              </a:rPr>
              <a:t>ner</a:t>
            </a:r>
            <a:r>
              <a:rPr sz="1603" kern="0" spc="-176" dirty="0">
                <a:solidFill>
                  <a:srgbClr val="4F5448"/>
                </a:solidFill>
                <a:latin typeface="Tahoma"/>
                <a:cs typeface="Tahoma"/>
              </a:rPr>
              <a:t> </a:t>
            </a:r>
            <a:r>
              <a:rPr sz="1603" kern="0" dirty="0">
                <a:solidFill>
                  <a:srgbClr val="4F5448"/>
                </a:solidFill>
                <a:latin typeface="Tahoma"/>
                <a:cs typeface="Tahoma"/>
              </a:rPr>
              <a:t>till</a:t>
            </a:r>
            <a:r>
              <a:rPr sz="1603" kern="0" spc="-176" dirty="0">
                <a:solidFill>
                  <a:srgbClr val="4F5448"/>
                </a:solidFill>
                <a:latin typeface="Tahoma"/>
                <a:cs typeface="Tahoma"/>
              </a:rPr>
              <a:t> </a:t>
            </a:r>
            <a:r>
              <a:rPr sz="1603" kern="0" dirty="0">
                <a:solidFill>
                  <a:srgbClr val="4F5448"/>
                </a:solidFill>
                <a:latin typeface="Tahoma"/>
                <a:cs typeface="Tahoma"/>
              </a:rPr>
              <a:t>fast</a:t>
            </a:r>
            <a:r>
              <a:rPr sz="1603" kern="0" spc="-176" dirty="0">
                <a:solidFill>
                  <a:srgbClr val="4F5448"/>
                </a:solidFill>
                <a:latin typeface="Tahoma"/>
                <a:cs typeface="Tahoma"/>
              </a:rPr>
              <a:t> </a:t>
            </a:r>
            <a:r>
              <a:rPr sz="1603" kern="0" spc="-35" dirty="0">
                <a:solidFill>
                  <a:srgbClr val="4F5448"/>
                </a:solidFill>
                <a:latin typeface="Tahoma"/>
                <a:cs typeface="Tahoma"/>
              </a:rPr>
              <a:t>mark</a:t>
            </a:r>
            <a:r>
              <a:rPr sz="1603" kern="0" spc="-176" dirty="0">
                <a:solidFill>
                  <a:srgbClr val="4F5448"/>
                </a:solidFill>
                <a:latin typeface="Tahoma"/>
                <a:cs typeface="Tahoma"/>
              </a:rPr>
              <a:t> </a:t>
            </a:r>
            <a:r>
              <a:rPr sz="1603" kern="0" spc="-6" dirty="0">
                <a:solidFill>
                  <a:srgbClr val="4F5448"/>
                </a:solidFill>
                <a:latin typeface="Tahoma"/>
                <a:cs typeface="Tahoma"/>
              </a:rPr>
              <a:t>under</a:t>
            </a:r>
            <a:r>
              <a:rPr sz="1603" kern="0" spc="-173" dirty="0">
                <a:solidFill>
                  <a:srgbClr val="4F5448"/>
                </a:solidFill>
                <a:latin typeface="Tahoma"/>
                <a:cs typeface="Tahoma"/>
              </a:rPr>
              <a:t> </a:t>
            </a:r>
            <a:r>
              <a:rPr sz="1603" kern="0" spc="16" dirty="0">
                <a:solidFill>
                  <a:srgbClr val="4F5448"/>
                </a:solidFill>
                <a:latin typeface="Tahoma"/>
                <a:cs typeface="Tahoma"/>
              </a:rPr>
              <a:t>de </a:t>
            </a:r>
            <a:r>
              <a:rPr sz="1603" kern="0" dirty="0">
                <a:solidFill>
                  <a:srgbClr val="4F5448"/>
                </a:solidFill>
                <a:latin typeface="Tahoma"/>
                <a:cs typeface="Tahoma"/>
              </a:rPr>
              <a:t>bärande</a:t>
            </a:r>
            <a:r>
              <a:rPr sz="1603" kern="0" spc="-196" dirty="0">
                <a:solidFill>
                  <a:srgbClr val="4F5448"/>
                </a:solidFill>
                <a:latin typeface="Tahoma"/>
                <a:cs typeface="Tahoma"/>
              </a:rPr>
              <a:t> </a:t>
            </a:r>
            <a:r>
              <a:rPr sz="1603" kern="0" spc="-6" dirty="0">
                <a:solidFill>
                  <a:srgbClr val="4F5448"/>
                </a:solidFill>
                <a:latin typeface="Tahoma"/>
                <a:cs typeface="Tahoma"/>
              </a:rPr>
              <a:t>väggarna.</a:t>
            </a:r>
            <a:endParaRPr sz="1603" kern="0">
              <a:solidFill>
                <a:sysClr val="windowText" lastClr="000000"/>
              </a:solidFill>
              <a:latin typeface="Tahoma"/>
              <a:cs typeface="Tahoma"/>
            </a:endParaRPr>
          </a:p>
          <a:p>
            <a:pPr marL="238634" marR="3258" indent="-230897" defTabSz="586405">
              <a:lnSpc>
                <a:spcPts val="1732"/>
              </a:lnSpc>
              <a:spcBef>
                <a:spcPts val="1453"/>
              </a:spcBef>
            </a:pPr>
            <a:r>
              <a:rPr sz="1603" kern="0" spc="-257" dirty="0">
                <a:solidFill>
                  <a:srgbClr val="4F5448"/>
                </a:solidFill>
                <a:latin typeface="Tahoma"/>
                <a:cs typeface="Tahoma"/>
              </a:rPr>
              <a:t>→</a:t>
            </a:r>
            <a:r>
              <a:rPr sz="1603" kern="0" spc="22" dirty="0">
                <a:solidFill>
                  <a:srgbClr val="4F5448"/>
                </a:solidFill>
                <a:latin typeface="Tahoma"/>
                <a:cs typeface="Tahoma"/>
              </a:rPr>
              <a:t> </a:t>
            </a:r>
            <a:r>
              <a:rPr sz="1603" kern="0" dirty="0">
                <a:solidFill>
                  <a:srgbClr val="4F5448"/>
                </a:solidFill>
                <a:latin typeface="Tahoma"/>
                <a:cs typeface="Tahoma"/>
              </a:rPr>
              <a:t>ETC</a:t>
            </a:r>
            <a:r>
              <a:rPr sz="1603" kern="0" spc="-183" dirty="0">
                <a:solidFill>
                  <a:srgbClr val="4F5448"/>
                </a:solidFill>
                <a:latin typeface="Tahoma"/>
                <a:cs typeface="Tahoma"/>
              </a:rPr>
              <a:t> </a:t>
            </a:r>
            <a:r>
              <a:rPr sz="1603" kern="0" dirty="0">
                <a:solidFill>
                  <a:srgbClr val="4F5448"/>
                </a:solidFill>
                <a:latin typeface="Tahoma"/>
                <a:cs typeface="Tahoma"/>
              </a:rPr>
              <a:t>Bygg</a:t>
            </a:r>
            <a:r>
              <a:rPr sz="1603" kern="0" spc="-180" dirty="0">
                <a:solidFill>
                  <a:srgbClr val="4F5448"/>
                </a:solidFill>
                <a:latin typeface="Tahoma"/>
                <a:cs typeface="Tahoma"/>
              </a:rPr>
              <a:t> </a:t>
            </a:r>
            <a:r>
              <a:rPr sz="1603" kern="0" spc="-29" dirty="0">
                <a:solidFill>
                  <a:srgbClr val="4F5448"/>
                </a:solidFill>
                <a:latin typeface="Tahoma"/>
                <a:cs typeface="Tahoma"/>
              </a:rPr>
              <a:t>har</a:t>
            </a:r>
            <a:r>
              <a:rPr sz="1603" kern="0" spc="-183" dirty="0">
                <a:solidFill>
                  <a:srgbClr val="4F5448"/>
                </a:solidFill>
                <a:latin typeface="Tahoma"/>
                <a:cs typeface="Tahoma"/>
              </a:rPr>
              <a:t> </a:t>
            </a:r>
            <a:r>
              <a:rPr sz="1603" kern="0" dirty="0">
                <a:solidFill>
                  <a:srgbClr val="4F5448"/>
                </a:solidFill>
                <a:latin typeface="Tahoma"/>
                <a:cs typeface="Tahoma"/>
              </a:rPr>
              <a:t>fått</a:t>
            </a:r>
            <a:r>
              <a:rPr sz="1603" kern="0" spc="-180" dirty="0">
                <a:solidFill>
                  <a:srgbClr val="4F5448"/>
                </a:solidFill>
                <a:latin typeface="Tahoma"/>
                <a:cs typeface="Tahoma"/>
              </a:rPr>
              <a:t> </a:t>
            </a:r>
            <a:r>
              <a:rPr sz="1603" kern="0" spc="42" dirty="0">
                <a:solidFill>
                  <a:srgbClr val="4F5448"/>
                </a:solidFill>
                <a:latin typeface="Tahoma"/>
                <a:cs typeface="Tahoma"/>
              </a:rPr>
              <a:t>stöd</a:t>
            </a:r>
            <a:r>
              <a:rPr sz="1603" kern="0" spc="-183" dirty="0">
                <a:solidFill>
                  <a:srgbClr val="4F5448"/>
                </a:solidFill>
                <a:latin typeface="Tahoma"/>
                <a:cs typeface="Tahoma"/>
              </a:rPr>
              <a:t> </a:t>
            </a:r>
            <a:r>
              <a:rPr sz="1603" kern="0" spc="-16" dirty="0">
                <a:solidFill>
                  <a:srgbClr val="4F5448"/>
                </a:solidFill>
                <a:latin typeface="Tahoma"/>
                <a:cs typeface="Tahoma"/>
              </a:rPr>
              <a:t>av </a:t>
            </a:r>
            <a:r>
              <a:rPr sz="1603" kern="0" dirty="0">
                <a:solidFill>
                  <a:srgbClr val="4F5448"/>
                </a:solidFill>
                <a:latin typeface="Tahoma"/>
                <a:cs typeface="Tahoma"/>
              </a:rPr>
              <a:t>Boverket</a:t>
            </a:r>
            <a:r>
              <a:rPr sz="1603" kern="0" spc="-180" dirty="0">
                <a:solidFill>
                  <a:srgbClr val="4F5448"/>
                </a:solidFill>
                <a:latin typeface="Tahoma"/>
                <a:cs typeface="Tahoma"/>
              </a:rPr>
              <a:t> </a:t>
            </a:r>
            <a:r>
              <a:rPr sz="1603" kern="0" dirty="0">
                <a:solidFill>
                  <a:srgbClr val="4F5448"/>
                </a:solidFill>
                <a:latin typeface="Tahoma"/>
                <a:cs typeface="Tahoma"/>
              </a:rPr>
              <a:t>för</a:t>
            </a:r>
            <a:r>
              <a:rPr sz="1603" kern="0" spc="-176" dirty="0">
                <a:solidFill>
                  <a:srgbClr val="4F5448"/>
                </a:solidFill>
                <a:latin typeface="Tahoma"/>
                <a:cs typeface="Tahoma"/>
              </a:rPr>
              <a:t> </a:t>
            </a:r>
            <a:r>
              <a:rPr sz="1603" kern="0" dirty="0">
                <a:solidFill>
                  <a:srgbClr val="4F5448"/>
                </a:solidFill>
                <a:latin typeface="Tahoma"/>
                <a:cs typeface="Tahoma"/>
              </a:rPr>
              <a:t>att</a:t>
            </a:r>
            <a:r>
              <a:rPr sz="1603" kern="0" spc="-176" dirty="0">
                <a:solidFill>
                  <a:srgbClr val="4F5448"/>
                </a:solidFill>
                <a:latin typeface="Tahoma"/>
                <a:cs typeface="Tahoma"/>
              </a:rPr>
              <a:t> </a:t>
            </a:r>
            <a:r>
              <a:rPr sz="1603" kern="0" dirty="0">
                <a:solidFill>
                  <a:srgbClr val="4F5448"/>
                </a:solidFill>
                <a:latin typeface="Tahoma"/>
                <a:cs typeface="Tahoma"/>
              </a:rPr>
              <a:t>bygga</a:t>
            </a:r>
            <a:r>
              <a:rPr sz="1603" kern="0" spc="-180" dirty="0">
                <a:solidFill>
                  <a:srgbClr val="4F5448"/>
                </a:solidFill>
                <a:latin typeface="Tahoma"/>
                <a:cs typeface="Tahoma"/>
              </a:rPr>
              <a:t> </a:t>
            </a:r>
            <a:r>
              <a:rPr sz="1603" kern="0" spc="-16" dirty="0">
                <a:solidFill>
                  <a:srgbClr val="4F5448"/>
                </a:solidFill>
                <a:latin typeface="Tahoma"/>
                <a:cs typeface="Tahoma"/>
              </a:rPr>
              <a:t>det </a:t>
            </a:r>
            <a:r>
              <a:rPr sz="1603" kern="0" spc="6" dirty="0">
                <a:solidFill>
                  <a:srgbClr val="4F5448"/>
                </a:solidFill>
                <a:latin typeface="Tahoma"/>
                <a:cs typeface="Tahoma"/>
              </a:rPr>
              <a:t>första</a:t>
            </a:r>
            <a:r>
              <a:rPr sz="1603" kern="0" spc="-58" dirty="0">
                <a:solidFill>
                  <a:srgbClr val="4F5448"/>
                </a:solidFill>
                <a:latin typeface="Tahoma"/>
                <a:cs typeface="Tahoma"/>
              </a:rPr>
              <a:t> </a:t>
            </a:r>
            <a:r>
              <a:rPr sz="1603" kern="0" spc="6" dirty="0">
                <a:solidFill>
                  <a:srgbClr val="4F5448"/>
                </a:solidFill>
                <a:latin typeface="Tahoma"/>
                <a:cs typeface="Tahoma"/>
              </a:rPr>
              <a:t>flerbostadshuset</a:t>
            </a:r>
            <a:r>
              <a:rPr sz="1603" kern="0" spc="-58" dirty="0">
                <a:solidFill>
                  <a:srgbClr val="4F5448"/>
                </a:solidFill>
                <a:latin typeface="Tahoma"/>
                <a:cs typeface="Tahoma"/>
              </a:rPr>
              <a:t> </a:t>
            </a:r>
            <a:r>
              <a:rPr sz="1603" kern="0" spc="-32" dirty="0">
                <a:solidFill>
                  <a:srgbClr val="4F5448"/>
                </a:solidFill>
                <a:latin typeface="Tahoma"/>
                <a:cs typeface="Tahoma"/>
              </a:rPr>
              <a:t>i </a:t>
            </a:r>
            <a:r>
              <a:rPr sz="1603" kern="0" dirty="0">
                <a:solidFill>
                  <a:srgbClr val="4F5448"/>
                </a:solidFill>
                <a:latin typeface="Tahoma"/>
                <a:cs typeface="Tahoma"/>
              </a:rPr>
              <a:t>modern</a:t>
            </a:r>
            <a:r>
              <a:rPr sz="1603" kern="0" spc="-192" dirty="0">
                <a:solidFill>
                  <a:srgbClr val="4F5448"/>
                </a:solidFill>
                <a:latin typeface="Tahoma"/>
                <a:cs typeface="Tahoma"/>
              </a:rPr>
              <a:t> </a:t>
            </a:r>
            <a:r>
              <a:rPr sz="1603" kern="0" dirty="0">
                <a:solidFill>
                  <a:srgbClr val="4F5448"/>
                </a:solidFill>
                <a:latin typeface="Tahoma"/>
                <a:cs typeface="Tahoma"/>
              </a:rPr>
              <a:t>tid</a:t>
            </a:r>
            <a:r>
              <a:rPr sz="1603" kern="0" spc="-192" dirty="0">
                <a:solidFill>
                  <a:srgbClr val="4F5448"/>
                </a:solidFill>
                <a:latin typeface="Tahoma"/>
                <a:cs typeface="Tahoma"/>
              </a:rPr>
              <a:t> </a:t>
            </a:r>
            <a:r>
              <a:rPr sz="1603" kern="0" dirty="0">
                <a:solidFill>
                  <a:srgbClr val="4F5448"/>
                </a:solidFill>
                <a:latin typeface="Tahoma"/>
                <a:cs typeface="Tahoma"/>
              </a:rPr>
              <a:t>med</a:t>
            </a:r>
            <a:r>
              <a:rPr sz="1603" kern="0" spc="-192" dirty="0">
                <a:solidFill>
                  <a:srgbClr val="4F5448"/>
                </a:solidFill>
                <a:latin typeface="Tahoma"/>
                <a:cs typeface="Tahoma"/>
              </a:rPr>
              <a:t> </a:t>
            </a:r>
            <a:r>
              <a:rPr sz="1603" kern="0" spc="-6" dirty="0">
                <a:solidFill>
                  <a:srgbClr val="4F5448"/>
                </a:solidFill>
                <a:latin typeface="Tahoma"/>
                <a:cs typeface="Tahoma"/>
              </a:rPr>
              <a:t>en</a:t>
            </a:r>
            <a:r>
              <a:rPr sz="1603" kern="0" spc="-192" dirty="0">
                <a:solidFill>
                  <a:srgbClr val="4F5448"/>
                </a:solidFill>
                <a:latin typeface="Tahoma"/>
                <a:cs typeface="Tahoma"/>
              </a:rPr>
              <a:t> </a:t>
            </a:r>
            <a:r>
              <a:rPr sz="1603" kern="0" spc="-6" dirty="0">
                <a:solidFill>
                  <a:srgbClr val="4F5448"/>
                </a:solidFill>
                <a:latin typeface="Tahoma"/>
                <a:cs typeface="Tahoma"/>
              </a:rPr>
              <a:t>grund</a:t>
            </a:r>
            <a:r>
              <a:rPr sz="1603" kern="0" spc="-192" dirty="0">
                <a:solidFill>
                  <a:srgbClr val="4F5448"/>
                </a:solidFill>
                <a:latin typeface="Tahoma"/>
                <a:cs typeface="Tahoma"/>
              </a:rPr>
              <a:t> </a:t>
            </a:r>
            <a:r>
              <a:rPr sz="1603" kern="0" spc="-16" dirty="0">
                <a:solidFill>
                  <a:srgbClr val="4F5448"/>
                </a:solidFill>
                <a:latin typeface="Tahoma"/>
                <a:cs typeface="Tahoma"/>
              </a:rPr>
              <a:t>av </a:t>
            </a:r>
            <a:r>
              <a:rPr sz="1603" kern="0" dirty="0">
                <a:solidFill>
                  <a:srgbClr val="4F5448"/>
                </a:solidFill>
                <a:latin typeface="Tahoma"/>
                <a:cs typeface="Tahoma"/>
              </a:rPr>
              <a:t>svensk</a:t>
            </a:r>
            <a:r>
              <a:rPr sz="1603" kern="0" spc="-125" dirty="0">
                <a:solidFill>
                  <a:srgbClr val="4F5448"/>
                </a:solidFill>
                <a:latin typeface="Tahoma"/>
                <a:cs typeface="Tahoma"/>
              </a:rPr>
              <a:t> </a:t>
            </a:r>
            <a:r>
              <a:rPr sz="1603" kern="0" spc="-6" dirty="0">
                <a:solidFill>
                  <a:srgbClr val="4F5448"/>
                </a:solidFill>
                <a:latin typeface="Tahoma"/>
                <a:cs typeface="Tahoma"/>
              </a:rPr>
              <a:t>granit.</a:t>
            </a:r>
            <a:endParaRPr sz="1603" kern="0">
              <a:solidFill>
                <a:sysClr val="windowText" lastClr="000000"/>
              </a:solidFill>
              <a:latin typeface="Tahoma"/>
              <a:cs typeface="Tahoma"/>
            </a:endParaRPr>
          </a:p>
        </p:txBody>
      </p:sp>
      <p:sp>
        <p:nvSpPr>
          <p:cNvPr id="10" name="object 10"/>
          <p:cNvSpPr txBox="1"/>
          <p:nvPr/>
        </p:nvSpPr>
        <p:spPr>
          <a:xfrm>
            <a:off x="4723842" y="1205907"/>
            <a:ext cx="2706141" cy="2844648"/>
          </a:xfrm>
          <a:prstGeom prst="rect">
            <a:avLst/>
          </a:prstGeom>
        </p:spPr>
        <p:txBody>
          <a:bodyPr vert="horz" wrap="square" lIns="0" tIns="35837" rIns="0" bIns="0" rtlCol="0">
            <a:spAutoFit/>
          </a:bodyPr>
          <a:lstStyle/>
          <a:p>
            <a:pPr marL="239041" marR="3258" indent="-230897" defTabSz="586405">
              <a:lnSpc>
                <a:spcPts val="1732"/>
              </a:lnSpc>
              <a:spcBef>
                <a:spcPts val="282"/>
              </a:spcBef>
            </a:pPr>
            <a:r>
              <a:rPr sz="1603" kern="0" spc="-257" dirty="0">
                <a:solidFill>
                  <a:srgbClr val="4F5448"/>
                </a:solidFill>
                <a:latin typeface="Tahoma"/>
                <a:cs typeface="Tahoma"/>
              </a:rPr>
              <a:t>→</a:t>
            </a:r>
            <a:r>
              <a:rPr sz="1603" kern="0" spc="42" dirty="0">
                <a:solidFill>
                  <a:srgbClr val="4F5448"/>
                </a:solidFill>
                <a:latin typeface="Tahoma"/>
                <a:cs typeface="Tahoma"/>
              </a:rPr>
              <a:t> </a:t>
            </a:r>
            <a:r>
              <a:rPr sz="1603" kern="0" dirty="0">
                <a:solidFill>
                  <a:srgbClr val="4F5448"/>
                </a:solidFill>
                <a:latin typeface="Tahoma"/>
                <a:cs typeface="Tahoma"/>
              </a:rPr>
              <a:t>Granitbalkar</a:t>
            </a:r>
            <a:r>
              <a:rPr sz="1603" kern="0" spc="-167" dirty="0">
                <a:solidFill>
                  <a:srgbClr val="4F5448"/>
                </a:solidFill>
                <a:latin typeface="Tahoma"/>
                <a:cs typeface="Tahoma"/>
              </a:rPr>
              <a:t> </a:t>
            </a:r>
            <a:r>
              <a:rPr sz="1603" kern="0" dirty="0">
                <a:solidFill>
                  <a:srgbClr val="4F5448"/>
                </a:solidFill>
                <a:latin typeface="Tahoma"/>
                <a:cs typeface="Tahoma"/>
              </a:rPr>
              <a:t>läggs</a:t>
            </a:r>
            <a:r>
              <a:rPr sz="1603" kern="0" spc="-170" dirty="0">
                <a:solidFill>
                  <a:srgbClr val="4F5448"/>
                </a:solidFill>
                <a:latin typeface="Tahoma"/>
                <a:cs typeface="Tahoma"/>
              </a:rPr>
              <a:t> </a:t>
            </a:r>
            <a:r>
              <a:rPr sz="1603" kern="0" dirty="0">
                <a:solidFill>
                  <a:srgbClr val="4F5448"/>
                </a:solidFill>
                <a:latin typeface="Tahoma"/>
                <a:cs typeface="Tahoma"/>
              </a:rPr>
              <a:t>vid</a:t>
            </a:r>
            <a:r>
              <a:rPr sz="1603" kern="0" spc="-167" dirty="0">
                <a:solidFill>
                  <a:srgbClr val="4F5448"/>
                </a:solidFill>
                <a:latin typeface="Tahoma"/>
                <a:cs typeface="Tahoma"/>
              </a:rPr>
              <a:t> </a:t>
            </a:r>
            <a:r>
              <a:rPr sz="1603" kern="0" spc="16" dirty="0">
                <a:solidFill>
                  <a:srgbClr val="4F5448"/>
                </a:solidFill>
                <a:latin typeface="Tahoma"/>
                <a:cs typeface="Tahoma"/>
              </a:rPr>
              <a:t>de </a:t>
            </a:r>
            <a:r>
              <a:rPr sz="1603" kern="0" dirty="0">
                <a:solidFill>
                  <a:srgbClr val="4F5448"/>
                </a:solidFill>
                <a:latin typeface="Tahoma"/>
                <a:cs typeface="Tahoma"/>
              </a:rPr>
              <a:t>bärande</a:t>
            </a:r>
            <a:r>
              <a:rPr sz="1603" kern="0" spc="-186" dirty="0">
                <a:solidFill>
                  <a:srgbClr val="4F5448"/>
                </a:solidFill>
                <a:latin typeface="Tahoma"/>
                <a:cs typeface="Tahoma"/>
              </a:rPr>
              <a:t> </a:t>
            </a:r>
            <a:r>
              <a:rPr sz="1603" kern="0" spc="-16" dirty="0">
                <a:solidFill>
                  <a:srgbClr val="4F5448"/>
                </a:solidFill>
                <a:latin typeface="Tahoma"/>
                <a:cs typeface="Tahoma"/>
              </a:rPr>
              <a:t>väggarna</a:t>
            </a:r>
            <a:r>
              <a:rPr sz="1603" kern="0" spc="-186" dirty="0">
                <a:solidFill>
                  <a:srgbClr val="4F5448"/>
                </a:solidFill>
                <a:latin typeface="Tahoma"/>
                <a:cs typeface="Tahoma"/>
              </a:rPr>
              <a:t> </a:t>
            </a:r>
            <a:r>
              <a:rPr sz="1603" kern="0" spc="32" dirty="0">
                <a:solidFill>
                  <a:srgbClr val="4F5448"/>
                </a:solidFill>
                <a:latin typeface="Tahoma"/>
                <a:cs typeface="Tahoma"/>
              </a:rPr>
              <a:t>och </a:t>
            </a:r>
            <a:r>
              <a:rPr sz="1603" kern="0" dirty="0">
                <a:solidFill>
                  <a:srgbClr val="4F5448"/>
                </a:solidFill>
                <a:latin typeface="Tahoma"/>
                <a:cs typeface="Tahoma"/>
              </a:rPr>
              <a:t>isoleras</a:t>
            </a:r>
            <a:r>
              <a:rPr sz="1603" kern="0" spc="-151" dirty="0">
                <a:solidFill>
                  <a:srgbClr val="4F5448"/>
                </a:solidFill>
                <a:latin typeface="Tahoma"/>
                <a:cs typeface="Tahoma"/>
              </a:rPr>
              <a:t> </a:t>
            </a:r>
            <a:r>
              <a:rPr sz="1603" kern="0" dirty="0">
                <a:solidFill>
                  <a:srgbClr val="4F5448"/>
                </a:solidFill>
                <a:latin typeface="Tahoma"/>
                <a:cs typeface="Tahoma"/>
              </a:rPr>
              <a:t>med</a:t>
            </a:r>
            <a:r>
              <a:rPr sz="1603" kern="0" spc="-151" dirty="0">
                <a:solidFill>
                  <a:srgbClr val="4F5448"/>
                </a:solidFill>
                <a:latin typeface="Tahoma"/>
                <a:cs typeface="Tahoma"/>
              </a:rPr>
              <a:t> </a:t>
            </a:r>
            <a:r>
              <a:rPr sz="1603" kern="0" spc="-6" dirty="0">
                <a:solidFill>
                  <a:srgbClr val="4F5448"/>
                </a:solidFill>
                <a:latin typeface="Tahoma"/>
                <a:cs typeface="Tahoma"/>
              </a:rPr>
              <a:t>skumglas</a:t>
            </a:r>
            <a:r>
              <a:rPr sz="1603" kern="0" spc="-147" dirty="0">
                <a:solidFill>
                  <a:srgbClr val="4F5448"/>
                </a:solidFill>
                <a:latin typeface="Tahoma"/>
                <a:cs typeface="Tahoma"/>
              </a:rPr>
              <a:t> </a:t>
            </a:r>
            <a:r>
              <a:rPr sz="1603" kern="0" spc="-16" dirty="0">
                <a:solidFill>
                  <a:srgbClr val="4F5448"/>
                </a:solidFill>
                <a:latin typeface="Tahoma"/>
                <a:cs typeface="Tahoma"/>
              </a:rPr>
              <a:t>för </a:t>
            </a:r>
            <a:r>
              <a:rPr sz="1603" kern="0" dirty="0">
                <a:solidFill>
                  <a:srgbClr val="4F5448"/>
                </a:solidFill>
                <a:latin typeface="Tahoma"/>
                <a:cs typeface="Tahoma"/>
              </a:rPr>
              <a:t>att</a:t>
            </a:r>
            <a:r>
              <a:rPr sz="1603" kern="0" spc="-189" dirty="0">
                <a:solidFill>
                  <a:srgbClr val="4F5448"/>
                </a:solidFill>
                <a:latin typeface="Tahoma"/>
                <a:cs typeface="Tahoma"/>
              </a:rPr>
              <a:t> </a:t>
            </a:r>
            <a:r>
              <a:rPr sz="1603" kern="0" spc="-6" dirty="0">
                <a:solidFill>
                  <a:srgbClr val="4F5448"/>
                </a:solidFill>
                <a:latin typeface="Tahoma"/>
                <a:cs typeface="Tahoma"/>
              </a:rPr>
              <a:t>undvika</a:t>
            </a:r>
            <a:r>
              <a:rPr sz="1603" kern="0" spc="-189" dirty="0">
                <a:solidFill>
                  <a:srgbClr val="4F5448"/>
                </a:solidFill>
                <a:latin typeface="Tahoma"/>
                <a:cs typeface="Tahoma"/>
              </a:rPr>
              <a:t> </a:t>
            </a:r>
            <a:r>
              <a:rPr sz="1603" kern="0" spc="-6" dirty="0">
                <a:solidFill>
                  <a:srgbClr val="4F5448"/>
                </a:solidFill>
                <a:latin typeface="Tahoma"/>
                <a:cs typeface="Tahoma"/>
              </a:rPr>
              <a:t>köldbryggor, </a:t>
            </a:r>
            <a:r>
              <a:rPr sz="1603" kern="0" spc="-16" dirty="0">
                <a:solidFill>
                  <a:srgbClr val="4F5448"/>
                </a:solidFill>
                <a:latin typeface="Tahoma"/>
                <a:cs typeface="Tahoma"/>
              </a:rPr>
              <a:t>mellan</a:t>
            </a:r>
            <a:r>
              <a:rPr sz="1603" kern="0" spc="-183" dirty="0">
                <a:solidFill>
                  <a:srgbClr val="4F5448"/>
                </a:solidFill>
                <a:latin typeface="Tahoma"/>
                <a:cs typeface="Tahoma"/>
              </a:rPr>
              <a:t> </a:t>
            </a:r>
            <a:r>
              <a:rPr sz="1603" kern="0" spc="48" dirty="0">
                <a:solidFill>
                  <a:srgbClr val="4F5448"/>
                </a:solidFill>
                <a:latin typeface="Tahoma"/>
                <a:cs typeface="Tahoma"/>
              </a:rPr>
              <a:t>och</a:t>
            </a:r>
            <a:r>
              <a:rPr sz="1603" kern="0" spc="-183" dirty="0">
                <a:solidFill>
                  <a:srgbClr val="4F5448"/>
                </a:solidFill>
                <a:latin typeface="Tahoma"/>
                <a:cs typeface="Tahoma"/>
              </a:rPr>
              <a:t> </a:t>
            </a:r>
            <a:r>
              <a:rPr sz="1603" kern="0" dirty="0">
                <a:solidFill>
                  <a:srgbClr val="4F5448"/>
                </a:solidFill>
                <a:latin typeface="Tahoma"/>
                <a:cs typeface="Tahoma"/>
              </a:rPr>
              <a:t>ovanför</a:t>
            </a:r>
            <a:r>
              <a:rPr sz="1603" kern="0" spc="-183" dirty="0">
                <a:solidFill>
                  <a:srgbClr val="4F5448"/>
                </a:solidFill>
                <a:latin typeface="Tahoma"/>
                <a:cs typeface="Tahoma"/>
              </a:rPr>
              <a:t> </a:t>
            </a:r>
            <a:r>
              <a:rPr sz="1603" kern="0" spc="-6" dirty="0">
                <a:solidFill>
                  <a:srgbClr val="4F5448"/>
                </a:solidFill>
                <a:latin typeface="Tahoma"/>
                <a:cs typeface="Tahoma"/>
              </a:rPr>
              <a:t>adderas </a:t>
            </a:r>
            <a:r>
              <a:rPr sz="1603" kern="0" dirty="0">
                <a:solidFill>
                  <a:srgbClr val="4F5448"/>
                </a:solidFill>
                <a:latin typeface="Tahoma"/>
                <a:cs typeface="Tahoma"/>
              </a:rPr>
              <a:t>med</a:t>
            </a:r>
            <a:r>
              <a:rPr sz="1603" kern="0" spc="-173" dirty="0">
                <a:solidFill>
                  <a:srgbClr val="4F5448"/>
                </a:solidFill>
                <a:latin typeface="Tahoma"/>
                <a:cs typeface="Tahoma"/>
              </a:rPr>
              <a:t> </a:t>
            </a:r>
            <a:r>
              <a:rPr sz="1603" kern="0" spc="-6" dirty="0">
                <a:solidFill>
                  <a:srgbClr val="4F5448"/>
                </a:solidFill>
                <a:latin typeface="Tahoma"/>
                <a:cs typeface="Tahoma"/>
              </a:rPr>
              <a:t>hasopor,</a:t>
            </a:r>
            <a:r>
              <a:rPr sz="1603" kern="0" spc="-173" dirty="0">
                <a:solidFill>
                  <a:srgbClr val="4F5448"/>
                </a:solidFill>
                <a:latin typeface="Tahoma"/>
                <a:cs typeface="Tahoma"/>
              </a:rPr>
              <a:t> </a:t>
            </a:r>
            <a:r>
              <a:rPr sz="1603" kern="0" dirty="0">
                <a:solidFill>
                  <a:srgbClr val="4F5448"/>
                </a:solidFill>
                <a:latin typeface="Tahoma"/>
                <a:cs typeface="Tahoma"/>
              </a:rPr>
              <a:t>ett</a:t>
            </a:r>
            <a:r>
              <a:rPr sz="1603" kern="0" spc="-173" dirty="0">
                <a:solidFill>
                  <a:srgbClr val="4F5448"/>
                </a:solidFill>
                <a:latin typeface="Tahoma"/>
                <a:cs typeface="Tahoma"/>
              </a:rPr>
              <a:t> </a:t>
            </a:r>
            <a:r>
              <a:rPr sz="1603" kern="0" spc="-6" dirty="0">
                <a:solidFill>
                  <a:srgbClr val="4F5448"/>
                </a:solidFill>
                <a:latin typeface="Tahoma"/>
                <a:cs typeface="Tahoma"/>
              </a:rPr>
              <a:t>granulerat skumglas</a:t>
            </a:r>
            <a:r>
              <a:rPr sz="1603" kern="0" spc="-160" dirty="0">
                <a:solidFill>
                  <a:srgbClr val="4F5448"/>
                </a:solidFill>
                <a:latin typeface="Tahoma"/>
                <a:cs typeface="Tahoma"/>
              </a:rPr>
              <a:t> </a:t>
            </a:r>
            <a:r>
              <a:rPr sz="1603" kern="0" dirty="0">
                <a:solidFill>
                  <a:srgbClr val="4F5448"/>
                </a:solidFill>
                <a:latin typeface="Tahoma"/>
                <a:cs typeface="Tahoma"/>
              </a:rPr>
              <a:t>som</a:t>
            </a:r>
            <a:r>
              <a:rPr sz="1603" kern="0" spc="-163" dirty="0">
                <a:solidFill>
                  <a:srgbClr val="4F5448"/>
                </a:solidFill>
                <a:latin typeface="Tahoma"/>
                <a:cs typeface="Tahoma"/>
              </a:rPr>
              <a:t> </a:t>
            </a:r>
            <a:r>
              <a:rPr sz="1603" kern="0" spc="-6" dirty="0">
                <a:solidFill>
                  <a:srgbClr val="4F5448"/>
                </a:solidFill>
                <a:latin typeface="Tahoma"/>
                <a:cs typeface="Tahoma"/>
              </a:rPr>
              <a:t>liknar lecakulor.</a:t>
            </a:r>
            <a:endParaRPr sz="1603" kern="0">
              <a:solidFill>
                <a:sysClr val="windowText" lastClr="000000"/>
              </a:solidFill>
              <a:latin typeface="Tahoma"/>
              <a:cs typeface="Tahoma"/>
            </a:endParaRPr>
          </a:p>
          <a:p>
            <a:pPr marL="239041" marR="244335" indent="-230897" defTabSz="586405">
              <a:lnSpc>
                <a:spcPts val="1732"/>
              </a:lnSpc>
              <a:spcBef>
                <a:spcPts val="1453"/>
              </a:spcBef>
            </a:pPr>
            <a:r>
              <a:rPr sz="1603" kern="0" spc="-257" dirty="0">
                <a:solidFill>
                  <a:srgbClr val="4F5448"/>
                </a:solidFill>
                <a:latin typeface="Tahoma"/>
                <a:cs typeface="Tahoma"/>
              </a:rPr>
              <a:t>→</a:t>
            </a:r>
            <a:r>
              <a:rPr sz="1603" kern="0" spc="51" dirty="0">
                <a:solidFill>
                  <a:srgbClr val="4F5448"/>
                </a:solidFill>
                <a:latin typeface="Tahoma"/>
                <a:cs typeface="Tahoma"/>
              </a:rPr>
              <a:t> </a:t>
            </a:r>
            <a:r>
              <a:rPr sz="1603" kern="0" dirty="0">
                <a:solidFill>
                  <a:srgbClr val="4F5448"/>
                </a:solidFill>
                <a:latin typeface="Tahoma"/>
                <a:cs typeface="Tahoma"/>
              </a:rPr>
              <a:t>Ovanpå</a:t>
            </a:r>
            <a:r>
              <a:rPr sz="1603" kern="0" spc="-160" dirty="0">
                <a:solidFill>
                  <a:srgbClr val="4F5448"/>
                </a:solidFill>
                <a:latin typeface="Tahoma"/>
                <a:cs typeface="Tahoma"/>
              </a:rPr>
              <a:t> </a:t>
            </a:r>
            <a:r>
              <a:rPr sz="1603" kern="0" dirty="0">
                <a:solidFill>
                  <a:srgbClr val="4F5448"/>
                </a:solidFill>
                <a:latin typeface="Tahoma"/>
                <a:cs typeface="Tahoma"/>
              </a:rPr>
              <a:t>hasoporen</a:t>
            </a:r>
            <a:r>
              <a:rPr sz="1603" kern="0" spc="-163" dirty="0">
                <a:solidFill>
                  <a:srgbClr val="4F5448"/>
                </a:solidFill>
                <a:latin typeface="Tahoma"/>
                <a:cs typeface="Tahoma"/>
              </a:rPr>
              <a:t> </a:t>
            </a:r>
            <a:r>
              <a:rPr sz="1603" kern="0" spc="-6" dirty="0">
                <a:solidFill>
                  <a:srgbClr val="4F5448"/>
                </a:solidFill>
                <a:latin typeface="Tahoma"/>
                <a:cs typeface="Tahoma"/>
              </a:rPr>
              <a:t>läggs </a:t>
            </a:r>
            <a:r>
              <a:rPr sz="1603" kern="0" dirty="0">
                <a:solidFill>
                  <a:srgbClr val="4F5448"/>
                </a:solidFill>
                <a:latin typeface="Tahoma"/>
                <a:cs typeface="Tahoma"/>
              </a:rPr>
              <a:t>ett</a:t>
            </a:r>
            <a:r>
              <a:rPr sz="1603" kern="0" spc="-157" dirty="0">
                <a:solidFill>
                  <a:srgbClr val="4F5448"/>
                </a:solidFill>
                <a:latin typeface="Tahoma"/>
                <a:cs typeface="Tahoma"/>
              </a:rPr>
              <a:t> </a:t>
            </a:r>
            <a:r>
              <a:rPr sz="1603" kern="0" spc="-22" dirty="0">
                <a:solidFill>
                  <a:srgbClr val="4F5448"/>
                </a:solidFill>
                <a:latin typeface="Tahoma"/>
                <a:cs typeface="Tahoma"/>
              </a:rPr>
              <a:t>utjämnande</a:t>
            </a:r>
            <a:r>
              <a:rPr sz="1603" kern="0" spc="-157" dirty="0">
                <a:solidFill>
                  <a:srgbClr val="4F5448"/>
                </a:solidFill>
                <a:latin typeface="Tahoma"/>
                <a:cs typeface="Tahoma"/>
              </a:rPr>
              <a:t> </a:t>
            </a:r>
            <a:r>
              <a:rPr sz="1603" kern="0" spc="-13" dirty="0">
                <a:solidFill>
                  <a:srgbClr val="4F5448"/>
                </a:solidFill>
                <a:latin typeface="Tahoma"/>
                <a:cs typeface="Tahoma"/>
              </a:rPr>
              <a:t>lager </a:t>
            </a:r>
            <a:r>
              <a:rPr sz="1603" kern="0" spc="-6" dirty="0">
                <a:solidFill>
                  <a:srgbClr val="4F5448"/>
                </a:solidFill>
                <a:latin typeface="Tahoma"/>
                <a:cs typeface="Tahoma"/>
              </a:rPr>
              <a:t>skumglas</a:t>
            </a:r>
            <a:r>
              <a:rPr sz="1603" kern="0" spc="-160" dirty="0">
                <a:solidFill>
                  <a:srgbClr val="4F5448"/>
                </a:solidFill>
                <a:latin typeface="Tahoma"/>
                <a:cs typeface="Tahoma"/>
              </a:rPr>
              <a:t> </a:t>
            </a:r>
            <a:r>
              <a:rPr sz="1603" kern="0" dirty="0">
                <a:solidFill>
                  <a:srgbClr val="4F5448"/>
                </a:solidFill>
                <a:latin typeface="Tahoma"/>
                <a:cs typeface="Tahoma"/>
              </a:rPr>
              <a:t>som</a:t>
            </a:r>
            <a:r>
              <a:rPr sz="1603" kern="0" spc="-163" dirty="0">
                <a:solidFill>
                  <a:srgbClr val="4F5448"/>
                </a:solidFill>
                <a:latin typeface="Tahoma"/>
                <a:cs typeface="Tahoma"/>
              </a:rPr>
              <a:t> </a:t>
            </a:r>
            <a:r>
              <a:rPr sz="1603" kern="0" spc="-6" dirty="0">
                <a:solidFill>
                  <a:srgbClr val="4F5448"/>
                </a:solidFill>
                <a:latin typeface="Tahoma"/>
                <a:cs typeface="Tahoma"/>
              </a:rPr>
              <a:t>parketten </a:t>
            </a:r>
            <a:r>
              <a:rPr sz="1603" kern="0" spc="-26" dirty="0">
                <a:solidFill>
                  <a:srgbClr val="4F5448"/>
                </a:solidFill>
                <a:latin typeface="Tahoma"/>
                <a:cs typeface="Tahoma"/>
              </a:rPr>
              <a:t>kan</a:t>
            </a:r>
            <a:r>
              <a:rPr sz="1603" kern="0" spc="-163" dirty="0">
                <a:solidFill>
                  <a:srgbClr val="4F5448"/>
                </a:solidFill>
                <a:latin typeface="Tahoma"/>
                <a:cs typeface="Tahoma"/>
              </a:rPr>
              <a:t> </a:t>
            </a:r>
            <a:r>
              <a:rPr sz="1603" kern="0" dirty="0">
                <a:solidFill>
                  <a:srgbClr val="4F5448"/>
                </a:solidFill>
                <a:latin typeface="Tahoma"/>
                <a:cs typeface="Tahoma"/>
              </a:rPr>
              <a:t>läggas</a:t>
            </a:r>
            <a:r>
              <a:rPr sz="1603" kern="0" spc="-163" dirty="0">
                <a:solidFill>
                  <a:srgbClr val="4F5448"/>
                </a:solidFill>
                <a:latin typeface="Tahoma"/>
                <a:cs typeface="Tahoma"/>
              </a:rPr>
              <a:t> </a:t>
            </a:r>
            <a:r>
              <a:rPr sz="1603" kern="0" dirty="0">
                <a:solidFill>
                  <a:srgbClr val="4F5448"/>
                </a:solidFill>
                <a:latin typeface="Tahoma"/>
                <a:cs typeface="Tahoma"/>
              </a:rPr>
              <a:t>direkt</a:t>
            </a:r>
            <a:r>
              <a:rPr sz="1603" kern="0" spc="-163" dirty="0">
                <a:solidFill>
                  <a:srgbClr val="4F5448"/>
                </a:solidFill>
                <a:latin typeface="Tahoma"/>
                <a:cs typeface="Tahoma"/>
              </a:rPr>
              <a:t> </a:t>
            </a:r>
            <a:r>
              <a:rPr sz="1603" kern="0" spc="-16" dirty="0">
                <a:solidFill>
                  <a:srgbClr val="4F5448"/>
                </a:solidFill>
                <a:latin typeface="Tahoma"/>
                <a:cs typeface="Tahoma"/>
              </a:rPr>
              <a:t>på.</a:t>
            </a:r>
            <a:endParaRPr sz="1603" kern="0">
              <a:solidFill>
                <a:sysClr val="windowText" lastClr="000000"/>
              </a:solidFill>
              <a:latin typeface="Tahoma"/>
              <a:cs typeface="Tahom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2770" y="6425561"/>
            <a:ext cx="9143050" cy="0"/>
          </a:xfrm>
          <a:custGeom>
            <a:avLst/>
            <a:gdLst/>
            <a:ahLst/>
            <a:cxnLst/>
            <a:rect l="l" t="t" r="r" b="b"/>
            <a:pathLst>
              <a:path w="14256385">
                <a:moveTo>
                  <a:pt x="0" y="0"/>
                </a:moveTo>
                <a:lnTo>
                  <a:pt x="14256004" y="0"/>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sp>
        <p:nvSpPr>
          <p:cNvPr id="3" name="object 3"/>
          <p:cNvSpPr/>
          <p:nvPr/>
        </p:nvSpPr>
        <p:spPr>
          <a:xfrm>
            <a:off x="4732836" y="6520121"/>
            <a:ext cx="0" cy="104255"/>
          </a:xfrm>
          <a:custGeom>
            <a:avLst/>
            <a:gdLst/>
            <a:ahLst/>
            <a:cxnLst/>
            <a:rect l="l" t="t" r="r" b="b"/>
            <a:pathLst>
              <a:path h="162559">
                <a:moveTo>
                  <a:pt x="0" y="0"/>
                </a:moveTo>
                <a:lnTo>
                  <a:pt x="0" y="162001"/>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sp>
        <p:nvSpPr>
          <p:cNvPr id="4" name="object 4"/>
          <p:cNvSpPr/>
          <p:nvPr/>
        </p:nvSpPr>
        <p:spPr>
          <a:xfrm>
            <a:off x="7455507" y="6520121"/>
            <a:ext cx="0" cy="104255"/>
          </a:xfrm>
          <a:custGeom>
            <a:avLst/>
            <a:gdLst/>
            <a:ahLst/>
            <a:cxnLst/>
            <a:rect l="l" t="t" r="r" b="b"/>
            <a:pathLst>
              <a:path h="162559">
                <a:moveTo>
                  <a:pt x="0" y="0"/>
                </a:moveTo>
                <a:lnTo>
                  <a:pt x="0" y="162001"/>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sp>
        <p:nvSpPr>
          <p:cNvPr id="5" name="object 5"/>
          <p:cNvSpPr/>
          <p:nvPr/>
        </p:nvSpPr>
        <p:spPr>
          <a:xfrm>
            <a:off x="4732836" y="207793"/>
            <a:ext cx="0" cy="104255"/>
          </a:xfrm>
          <a:custGeom>
            <a:avLst/>
            <a:gdLst/>
            <a:ahLst/>
            <a:cxnLst/>
            <a:rect l="l" t="t" r="r" b="b"/>
            <a:pathLst>
              <a:path h="162559">
                <a:moveTo>
                  <a:pt x="0" y="0"/>
                </a:moveTo>
                <a:lnTo>
                  <a:pt x="0" y="162001"/>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sp>
        <p:nvSpPr>
          <p:cNvPr id="6" name="object 6"/>
          <p:cNvSpPr/>
          <p:nvPr/>
        </p:nvSpPr>
        <p:spPr>
          <a:xfrm>
            <a:off x="7455507" y="207793"/>
            <a:ext cx="0" cy="104255"/>
          </a:xfrm>
          <a:custGeom>
            <a:avLst/>
            <a:gdLst/>
            <a:ahLst/>
            <a:cxnLst/>
            <a:rect l="l" t="t" r="r" b="b"/>
            <a:pathLst>
              <a:path h="162559">
                <a:moveTo>
                  <a:pt x="0" y="0"/>
                </a:moveTo>
                <a:lnTo>
                  <a:pt x="0" y="162001"/>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sp>
        <p:nvSpPr>
          <p:cNvPr id="7" name="object 7"/>
          <p:cNvSpPr txBox="1"/>
          <p:nvPr/>
        </p:nvSpPr>
        <p:spPr>
          <a:xfrm>
            <a:off x="1514625" y="204764"/>
            <a:ext cx="448784" cy="97031"/>
          </a:xfrm>
          <a:prstGeom prst="rect">
            <a:avLst/>
          </a:prstGeom>
        </p:spPr>
        <p:txBody>
          <a:bodyPr vert="horz" wrap="square" lIns="0" tIns="8145" rIns="0" bIns="0" rtlCol="0">
            <a:spAutoFit/>
          </a:bodyPr>
          <a:lstStyle/>
          <a:p>
            <a:pPr marL="8145" defTabSz="586405">
              <a:spcBef>
                <a:spcPts val="64"/>
              </a:spcBef>
            </a:pPr>
            <a:r>
              <a:rPr sz="577" kern="0" spc="42" dirty="0">
                <a:solidFill>
                  <a:srgbClr val="4F5347"/>
                </a:solidFill>
                <a:latin typeface="Tahoma"/>
                <a:cs typeface="Tahoma"/>
              </a:rPr>
              <a:t>ETC</a:t>
            </a:r>
            <a:r>
              <a:rPr sz="577" kern="0" spc="38" dirty="0">
                <a:solidFill>
                  <a:srgbClr val="4F5347"/>
                </a:solidFill>
                <a:latin typeface="Tahoma"/>
                <a:cs typeface="Tahoma"/>
              </a:rPr>
              <a:t> </a:t>
            </a:r>
            <a:r>
              <a:rPr sz="577" kern="0" spc="55" dirty="0">
                <a:solidFill>
                  <a:srgbClr val="4F5347"/>
                </a:solidFill>
                <a:latin typeface="Tahoma"/>
                <a:cs typeface="Tahoma"/>
              </a:rPr>
              <a:t>VÄXJÖ </a:t>
            </a:r>
            <a:endParaRPr sz="577" kern="0">
              <a:solidFill>
                <a:sysClr val="windowText" lastClr="000000"/>
              </a:solidFill>
              <a:latin typeface="Tahoma"/>
              <a:cs typeface="Tahoma"/>
            </a:endParaRPr>
          </a:p>
        </p:txBody>
      </p:sp>
      <p:sp>
        <p:nvSpPr>
          <p:cNvPr id="8" name="object 8"/>
          <p:cNvSpPr txBox="1"/>
          <p:nvPr/>
        </p:nvSpPr>
        <p:spPr>
          <a:xfrm>
            <a:off x="10241397" y="204764"/>
            <a:ext cx="423942" cy="97031"/>
          </a:xfrm>
          <a:prstGeom prst="rect">
            <a:avLst/>
          </a:prstGeom>
        </p:spPr>
        <p:txBody>
          <a:bodyPr vert="horz" wrap="square" lIns="0" tIns="8145" rIns="0" bIns="0" rtlCol="0">
            <a:spAutoFit/>
          </a:bodyPr>
          <a:lstStyle/>
          <a:p>
            <a:pPr marL="8145" defTabSz="586405">
              <a:spcBef>
                <a:spcPts val="64"/>
              </a:spcBef>
            </a:pPr>
            <a:r>
              <a:rPr sz="577" kern="0" spc="29" dirty="0">
                <a:solidFill>
                  <a:srgbClr val="4F5347"/>
                </a:solidFill>
                <a:latin typeface="Tahoma"/>
                <a:cs typeface="Tahoma"/>
              </a:rPr>
              <a:t>BOSTÄDER </a:t>
            </a:r>
            <a:endParaRPr sz="577" kern="0">
              <a:solidFill>
                <a:sysClr val="windowText" lastClr="000000"/>
              </a:solidFill>
              <a:latin typeface="Tahoma"/>
              <a:cs typeface="Tahoma"/>
            </a:endParaRPr>
          </a:p>
        </p:txBody>
      </p:sp>
      <p:sp>
        <p:nvSpPr>
          <p:cNvPr id="9" name="object 9"/>
          <p:cNvSpPr/>
          <p:nvPr/>
        </p:nvSpPr>
        <p:spPr>
          <a:xfrm>
            <a:off x="1522770" y="380951"/>
            <a:ext cx="9143050" cy="0"/>
          </a:xfrm>
          <a:custGeom>
            <a:avLst/>
            <a:gdLst/>
            <a:ahLst/>
            <a:cxnLst/>
            <a:rect l="l" t="t" r="r" b="b"/>
            <a:pathLst>
              <a:path w="14256385">
                <a:moveTo>
                  <a:pt x="0" y="0"/>
                </a:moveTo>
                <a:lnTo>
                  <a:pt x="14256004" y="0"/>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sp>
        <p:nvSpPr>
          <p:cNvPr id="10" name="object 10"/>
          <p:cNvSpPr/>
          <p:nvPr/>
        </p:nvSpPr>
        <p:spPr>
          <a:xfrm>
            <a:off x="7451435" y="1667008"/>
            <a:ext cx="0" cy="3457507"/>
          </a:xfrm>
          <a:custGeom>
            <a:avLst/>
            <a:gdLst/>
            <a:ahLst/>
            <a:cxnLst/>
            <a:rect l="l" t="t" r="r" b="b"/>
            <a:pathLst>
              <a:path h="5391150">
                <a:moveTo>
                  <a:pt x="0" y="0"/>
                </a:moveTo>
                <a:lnTo>
                  <a:pt x="0" y="5391111"/>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grpSp>
        <p:nvGrpSpPr>
          <p:cNvPr id="11" name="object 11"/>
          <p:cNvGrpSpPr/>
          <p:nvPr/>
        </p:nvGrpSpPr>
        <p:grpSpPr>
          <a:xfrm>
            <a:off x="2013631" y="6535902"/>
            <a:ext cx="437788" cy="69639"/>
            <a:chOff x="1197378" y="10191166"/>
            <a:chExt cx="682625" cy="108585"/>
          </a:xfrm>
        </p:grpSpPr>
        <p:pic>
          <p:nvPicPr>
            <p:cNvPr id="12" name="object 12"/>
            <p:cNvPicPr/>
            <p:nvPr/>
          </p:nvPicPr>
          <p:blipFill>
            <a:blip r:embed="rId2" cstate="email">
              <a:extLst>
                <a:ext uri="{28A0092B-C50C-407E-A947-70E740481C1C}">
                  <a14:useLocalDpi xmlns:a14="http://schemas.microsoft.com/office/drawing/2010/main"/>
                </a:ext>
              </a:extLst>
            </a:blip>
            <a:stretch>
              <a:fillRect/>
            </a:stretch>
          </p:blipFill>
          <p:spPr>
            <a:xfrm>
              <a:off x="1197378" y="10218252"/>
              <a:ext cx="75234" cy="81165"/>
            </a:xfrm>
            <a:prstGeom prst="rect">
              <a:avLst/>
            </a:prstGeom>
          </p:spPr>
        </p:pic>
        <p:sp>
          <p:nvSpPr>
            <p:cNvPr id="13" name="object 13"/>
            <p:cNvSpPr/>
            <p:nvPr/>
          </p:nvSpPr>
          <p:spPr>
            <a:xfrm>
              <a:off x="1293037" y="10191166"/>
              <a:ext cx="586740" cy="108585"/>
            </a:xfrm>
            <a:custGeom>
              <a:avLst/>
              <a:gdLst/>
              <a:ahLst/>
              <a:cxnLst/>
              <a:rect l="l" t="t" r="r" b="b"/>
              <a:pathLst>
                <a:path w="586739" h="108584">
                  <a:moveTo>
                    <a:pt x="43319" y="30645"/>
                  </a:moveTo>
                  <a:lnTo>
                    <a:pt x="40944" y="29159"/>
                  </a:lnTo>
                  <a:lnTo>
                    <a:pt x="37388" y="27825"/>
                  </a:lnTo>
                  <a:lnTo>
                    <a:pt x="32194" y="27825"/>
                  </a:lnTo>
                  <a:lnTo>
                    <a:pt x="21831" y="29984"/>
                  </a:lnTo>
                  <a:lnTo>
                    <a:pt x="15113" y="34912"/>
                  </a:lnTo>
                  <a:lnTo>
                    <a:pt x="11468" y="40347"/>
                  </a:lnTo>
                  <a:lnTo>
                    <a:pt x="10375" y="43992"/>
                  </a:lnTo>
                  <a:lnTo>
                    <a:pt x="10375" y="29159"/>
                  </a:lnTo>
                  <a:lnTo>
                    <a:pt x="0" y="29159"/>
                  </a:lnTo>
                  <a:lnTo>
                    <a:pt x="0" y="106019"/>
                  </a:lnTo>
                  <a:lnTo>
                    <a:pt x="10375" y="106019"/>
                  </a:lnTo>
                  <a:lnTo>
                    <a:pt x="10375" y="66103"/>
                  </a:lnTo>
                  <a:lnTo>
                    <a:pt x="11633" y="54952"/>
                  </a:lnTo>
                  <a:lnTo>
                    <a:pt x="15481" y="45745"/>
                  </a:lnTo>
                  <a:lnTo>
                    <a:pt x="22085" y="39484"/>
                  </a:lnTo>
                  <a:lnTo>
                    <a:pt x="31597" y="37172"/>
                  </a:lnTo>
                  <a:lnTo>
                    <a:pt x="37096" y="37172"/>
                  </a:lnTo>
                  <a:lnTo>
                    <a:pt x="40652" y="38950"/>
                  </a:lnTo>
                  <a:lnTo>
                    <a:pt x="43319" y="40881"/>
                  </a:lnTo>
                  <a:lnTo>
                    <a:pt x="43319" y="30645"/>
                  </a:lnTo>
                  <a:close/>
                </a:path>
                <a:path w="586739" h="108584">
                  <a:moveTo>
                    <a:pt x="126809" y="106095"/>
                  </a:moveTo>
                  <a:lnTo>
                    <a:pt x="96685" y="59067"/>
                  </a:lnTo>
                  <a:lnTo>
                    <a:pt x="125323" y="29248"/>
                  </a:lnTo>
                  <a:lnTo>
                    <a:pt x="110782" y="29248"/>
                  </a:lnTo>
                  <a:lnTo>
                    <a:pt x="69977" y="74053"/>
                  </a:lnTo>
                  <a:lnTo>
                    <a:pt x="69977" y="12"/>
                  </a:lnTo>
                  <a:lnTo>
                    <a:pt x="59588" y="12"/>
                  </a:lnTo>
                  <a:lnTo>
                    <a:pt x="59588" y="106095"/>
                  </a:lnTo>
                  <a:lnTo>
                    <a:pt x="69977" y="106095"/>
                  </a:lnTo>
                  <a:lnTo>
                    <a:pt x="69977" y="86956"/>
                  </a:lnTo>
                  <a:lnTo>
                    <a:pt x="90297" y="65747"/>
                  </a:lnTo>
                  <a:lnTo>
                    <a:pt x="114490" y="106095"/>
                  </a:lnTo>
                  <a:lnTo>
                    <a:pt x="126809" y="106095"/>
                  </a:lnTo>
                  <a:close/>
                </a:path>
                <a:path w="586739" h="108584">
                  <a:moveTo>
                    <a:pt x="153746" y="29235"/>
                  </a:moveTo>
                  <a:lnTo>
                    <a:pt x="143357" y="29235"/>
                  </a:lnTo>
                  <a:lnTo>
                    <a:pt x="143357" y="106095"/>
                  </a:lnTo>
                  <a:lnTo>
                    <a:pt x="153746" y="106095"/>
                  </a:lnTo>
                  <a:lnTo>
                    <a:pt x="153746" y="29235"/>
                  </a:lnTo>
                  <a:close/>
                </a:path>
                <a:path w="586739" h="108584">
                  <a:moveTo>
                    <a:pt x="155816" y="3263"/>
                  </a:moveTo>
                  <a:lnTo>
                    <a:pt x="152552" y="0"/>
                  </a:lnTo>
                  <a:lnTo>
                    <a:pt x="144399" y="0"/>
                  </a:lnTo>
                  <a:lnTo>
                    <a:pt x="141135" y="3263"/>
                  </a:lnTo>
                  <a:lnTo>
                    <a:pt x="141135" y="11430"/>
                  </a:lnTo>
                  <a:lnTo>
                    <a:pt x="144399" y="14846"/>
                  </a:lnTo>
                  <a:lnTo>
                    <a:pt x="152552" y="14846"/>
                  </a:lnTo>
                  <a:lnTo>
                    <a:pt x="155816" y="11430"/>
                  </a:lnTo>
                  <a:lnTo>
                    <a:pt x="155816" y="3263"/>
                  </a:lnTo>
                  <a:close/>
                </a:path>
                <a:path w="586739" h="108584">
                  <a:moveTo>
                    <a:pt x="213677" y="96151"/>
                  </a:moveTo>
                  <a:lnTo>
                    <a:pt x="208191" y="98082"/>
                  </a:lnTo>
                  <a:lnTo>
                    <a:pt x="203301" y="98082"/>
                  </a:lnTo>
                  <a:lnTo>
                    <a:pt x="198869" y="96710"/>
                  </a:lnTo>
                  <a:lnTo>
                    <a:pt x="196367" y="92278"/>
                  </a:lnTo>
                  <a:lnTo>
                    <a:pt x="195237" y="84378"/>
                  </a:lnTo>
                  <a:lnTo>
                    <a:pt x="194983" y="72555"/>
                  </a:lnTo>
                  <a:lnTo>
                    <a:pt x="194983" y="36652"/>
                  </a:lnTo>
                  <a:lnTo>
                    <a:pt x="213537" y="36652"/>
                  </a:lnTo>
                  <a:lnTo>
                    <a:pt x="213537" y="29235"/>
                  </a:lnTo>
                  <a:lnTo>
                    <a:pt x="195135" y="29235"/>
                  </a:lnTo>
                  <a:lnTo>
                    <a:pt x="195135" y="9499"/>
                  </a:lnTo>
                  <a:lnTo>
                    <a:pt x="184607" y="9499"/>
                  </a:lnTo>
                  <a:lnTo>
                    <a:pt x="184607" y="29235"/>
                  </a:lnTo>
                  <a:lnTo>
                    <a:pt x="172580" y="29235"/>
                  </a:lnTo>
                  <a:lnTo>
                    <a:pt x="172580" y="36652"/>
                  </a:lnTo>
                  <a:lnTo>
                    <a:pt x="184607" y="36652"/>
                  </a:lnTo>
                  <a:lnTo>
                    <a:pt x="184607" y="82651"/>
                  </a:lnTo>
                  <a:lnTo>
                    <a:pt x="185572" y="93078"/>
                  </a:lnTo>
                  <a:lnTo>
                    <a:pt x="188506" y="100812"/>
                  </a:lnTo>
                  <a:lnTo>
                    <a:pt x="193827" y="105625"/>
                  </a:lnTo>
                  <a:lnTo>
                    <a:pt x="201955" y="107276"/>
                  </a:lnTo>
                  <a:lnTo>
                    <a:pt x="206413" y="107276"/>
                  </a:lnTo>
                  <a:lnTo>
                    <a:pt x="210718" y="106248"/>
                  </a:lnTo>
                  <a:lnTo>
                    <a:pt x="213677" y="104457"/>
                  </a:lnTo>
                  <a:lnTo>
                    <a:pt x="213677" y="96151"/>
                  </a:lnTo>
                  <a:close/>
                </a:path>
                <a:path w="586739" h="108584">
                  <a:moveTo>
                    <a:pt x="299453" y="79540"/>
                  </a:moveTo>
                  <a:lnTo>
                    <a:pt x="288467" y="79540"/>
                  </a:lnTo>
                  <a:lnTo>
                    <a:pt x="286004" y="87388"/>
                  </a:lnTo>
                  <a:lnTo>
                    <a:pt x="281343" y="93802"/>
                  </a:lnTo>
                  <a:lnTo>
                    <a:pt x="273900" y="98132"/>
                  </a:lnTo>
                  <a:lnTo>
                    <a:pt x="263093" y="99720"/>
                  </a:lnTo>
                  <a:lnTo>
                    <a:pt x="249669" y="97155"/>
                  </a:lnTo>
                  <a:lnTo>
                    <a:pt x="241414" y="90449"/>
                  </a:lnTo>
                  <a:lnTo>
                    <a:pt x="237248" y="81064"/>
                  </a:lnTo>
                  <a:lnTo>
                    <a:pt x="236093" y="70497"/>
                  </a:lnTo>
                  <a:lnTo>
                    <a:pt x="298996" y="70497"/>
                  </a:lnTo>
                  <a:lnTo>
                    <a:pt x="298996" y="63373"/>
                  </a:lnTo>
                  <a:lnTo>
                    <a:pt x="298754" y="61887"/>
                  </a:lnTo>
                  <a:lnTo>
                    <a:pt x="296646" y="48818"/>
                  </a:lnTo>
                  <a:lnTo>
                    <a:pt x="289648" y="37363"/>
                  </a:lnTo>
                  <a:lnTo>
                    <a:pt x="287870" y="36220"/>
                  </a:lnTo>
                  <a:lnTo>
                    <a:pt x="287870" y="61887"/>
                  </a:lnTo>
                  <a:lnTo>
                    <a:pt x="236385" y="61887"/>
                  </a:lnTo>
                  <a:lnTo>
                    <a:pt x="237566" y="52857"/>
                  </a:lnTo>
                  <a:lnTo>
                    <a:pt x="241693" y="44437"/>
                  </a:lnTo>
                  <a:lnTo>
                    <a:pt x="249656" y="38201"/>
                  </a:lnTo>
                  <a:lnTo>
                    <a:pt x="262356" y="35775"/>
                  </a:lnTo>
                  <a:lnTo>
                    <a:pt x="273723" y="37668"/>
                  </a:lnTo>
                  <a:lnTo>
                    <a:pt x="281673" y="42989"/>
                  </a:lnTo>
                  <a:lnTo>
                    <a:pt x="286346" y="51231"/>
                  </a:lnTo>
                  <a:lnTo>
                    <a:pt x="287870" y="61887"/>
                  </a:lnTo>
                  <a:lnTo>
                    <a:pt x="287870" y="36220"/>
                  </a:lnTo>
                  <a:lnTo>
                    <a:pt x="287197" y="35775"/>
                  </a:lnTo>
                  <a:lnTo>
                    <a:pt x="278091" y="29857"/>
                  </a:lnTo>
                  <a:lnTo>
                    <a:pt x="262051" y="27165"/>
                  </a:lnTo>
                  <a:lnTo>
                    <a:pt x="243560" y="31000"/>
                  </a:lnTo>
                  <a:lnTo>
                    <a:pt x="232117" y="40716"/>
                  </a:lnTo>
                  <a:lnTo>
                    <a:pt x="226288" y="53644"/>
                  </a:lnTo>
                  <a:lnTo>
                    <a:pt x="224663" y="67081"/>
                  </a:lnTo>
                  <a:lnTo>
                    <a:pt x="226428" y="81102"/>
                  </a:lnTo>
                  <a:lnTo>
                    <a:pt x="232511" y="94437"/>
                  </a:lnTo>
                  <a:lnTo>
                    <a:pt x="244132" y="104406"/>
                  </a:lnTo>
                  <a:lnTo>
                    <a:pt x="262496" y="108331"/>
                  </a:lnTo>
                  <a:lnTo>
                    <a:pt x="277444" y="105943"/>
                  </a:lnTo>
                  <a:lnTo>
                    <a:pt x="288036" y="99720"/>
                  </a:lnTo>
                  <a:lnTo>
                    <a:pt x="288315" y="99555"/>
                  </a:lnTo>
                  <a:lnTo>
                    <a:pt x="295503" y="90360"/>
                  </a:lnTo>
                  <a:lnTo>
                    <a:pt x="299453" y="79540"/>
                  </a:lnTo>
                  <a:close/>
                </a:path>
                <a:path w="586739" h="108584">
                  <a:moveTo>
                    <a:pt x="385648" y="106095"/>
                  </a:moveTo>
                  <a:lnTo>
                    <a:pt x="355523" y="59067"/>
                  </a:lnTo>
                  <a:lnTo>
                    <a:pt x="384162" y="29248"/>
                  </a:lnTo>
                  <a:lnTo>
                    <a:pt x="369620" y="29248"/>
                  </a:lnTo>
                  <a:lnTo>
                    <a:pt x="328815" y="74053"/>
                  </a:lnTo>
                  <a:lnTo>
                    <a:pt x="328815" y="12"/>
                  </a:lnTo>
                  <a:lnTo>
                    <a:pt x="318427" y="12"/>
                  </a:lnTo>
                  <a:lnTo>
                    <a:pt x="318427" y="106095"/>
                  </a:lnTo>
                  <a:lnTo>
                    <a:pt x="328815" y="106095"/>
                  </a:lnTo>
                  <a:lnTo>
                    <a:pt x="328815" y="86956"/>
                  </a:lnTo>
                  <a:lnTo>
                    <a:pt x="349135" y="65747"/>
                  </a:lnTo>
                  <a:lnTo>
                    <a:pt x="373329" y="106095"/>
                  </a:lnTo>
                  <a:lnTo>
                    <a:pt x="385648" y="106095"/>
                  </a:lnTo>
                  <a:close/>
                </a:path>
                <a:path w="586739" h="108584">
                  <a:moveTo>
                    <a:pt x="438378" y="96151"/>
                  </a:moveTo>
                  <a:lnTo>
                    <a:pt x="432879" y="98082"/>
                  </a:lnTo>
                  <a:lnTo>
                    <a:pt x="427990" y="98082"/>
                  </a:lnTo>
                  <a:lnTo>
                    <a:pt x="423557" y="96710"/>
                  </a:lnTo>
                  <a:lnTo>
                    <a:pt x="421055" y="92278"/>
                  </a:lnTo>
                  <a:lnTo>
                    <a:pt x="419925" y="84378"/>
                  </a:lnTo>
                  <a:lnTo>
                    <a:pt x="419671" y="72555"/>
                  </a:lnTo>
                  <a:lnTo>
                    <a:pt x="419671" y="36652"/>
                  </a:lnTo>
                  <a:lnTo>
                    <a:pt x="438226" y="36652"/>
                  </a:lnTo>
                  <a:lnTo>
                    <a:pt x="438226" y="29235"/>
                  </a:lnTo>
                  <a:lnTo>
                    <a:pt x="419823" y="29235"/>
                  </a:lnTo>
                  <a:lnTo>
                    <a:pt x="419823" y="9499"/>
                  </a:lnTo>
                  <a:lnTo>
                    <a:pt x="409295" y="9499"/>
                  </a:lnTo>
                  <a:lnTo>
                    <a:pt x="409295" y="29235"/>
                  </a:lnTo>
                  <a:lnTo>
                    <a:pt x="397268" y="29235"/>
                  </a:lnTo>
                  <a:lnTo>
                    <a:pt x="397268" y="36652"/>
                  </a:lnTo>
                  <a:lnTo>
                    <a:pt x="409295" y="36652"/>
                  </a:lnTo>
                  <a:lnTo>
                    <a:pt x="409295" y="82651"/>
                  </a:lnTo>
                  <a:lnTo>
                    <a:pt x="410260" y="93078"/>
                  </a:lnTo>
                  <a:lnTo>
                    <a:pt x="413194" y="100812"/>
                  </a:lnTo>
                  <a:lnTo>
                    <a:pt x="418515" y="105625"/>
                  </a:lnTo>
                  <a:lnTo>
                    <a:pt x="426643" y="107276"/>
                  </a:lnTo>
                  <a:lnTo>
                    <a:pt x="431101" y="107276"/>
                  </a:lnTo>
                  <a:lnTo>
                    <a:pt x="435406" y="106248"/>
                  </a:lnTo>
                  <a:lnTo>
                    <a:pt x="438378" y="104457"/>
                  </a:lnTo>
                  <a:lnTo>
                    <a:pt x="438378" y="96151"/>
                  </a:lnTo>
                  <a:close/>
                </a:path>
                <a:path w="586739" h="108584">
                  <a:moveTo>
                    <a:pt x="522617" y="29235"/>
                  </a:moveTo>
                  <a:lnTo>
                    <a:pt x="512229" y="29235"/>
                  </a:lnTo>
                  <a:lnTo>
                    <a:pt x="512229" y="73012"/>
                  </a:lnTo>
                  <a:lnTo>
                    <a:pt x="510908" y="84823"/>
                  </a:lnTo>
                  <a:lnTo>
                    <a:pt x="506653" y="93052"/>
                  </a:lnTo>
                  <a:lnTo>
                    <a:pt x="499021" y="97929"/>
                  </a:lnTo>
                  <a:lnTo>
                    <a:pt x="487603" y="99720"/>
                  </a:lnTo>
                  <a:lnTo>
                    <a:pt x="475729" y="97726"/>
                  </a:lnTo>
                  <a:lnTo>
                    <a:pt x="468426" y="92176"/>
                  </a:lnTo>
                  <a:lnTo>
                    <a:pt x="464731" y="82753"/>
                  </a:lnTo>
                  <a:lnTo>
                    <a:pt x="463715" y="69151"/>
                  </a:lnTo>
                  <a:lnTo>
                    <a:pt x="463715" y="29235"/>
                  </a:lnTo>
                  <a:lnTo>
                    <a:pt x="453326" y="29235"/>
                  </a:lnTo>
                  <a:lnTo>
                    <a:pt x="453326" y="69151"/>
                  </a:lnTo>
                  <a:lnTo>
                    <a:pt x="455295" y="87414"/>
                  </a:lnTo>
                  <a:lnTo>
                    <a:pt x="461149" y="99415"/>
                  </a:lnTo>
                  <a:lnTo>
                    <a:pt x="470852" y="106083"/>
                  </a:lnTo>
                  <a:lnTo>
                    <a:pt x="484339" y="108318"/>
                  </a:lnTo>
                  <a:lnTo>
                    <a:pt x="496620" y="106337"/>
                  </a:lnTo>
                  <a:lnTo>
                    <a:pt x="504964" y="101968"/>
                  </a:lnTo>
                  <a:lnTo>
                    <a:pt x="509955" y="96621"/>
                  </a:lnTo>
                  <a:lnTo>
                    <a:pt x="512229" y="91706"/>
                  </a:lnTo>
                  <a:lnTo>
                    <a:pt x="512229" y="106095"/>
                  </a:lnTo>
                  <a:lnTo>
                    <a:pt x="522617" y="106095"/>
                  </a:lnTo>
                  <a:lnTo>
                    <a:pt x="522617" y="29235"/>
                  </a:lnTo>
                  <a:close/>
                </a:path>
                <a:path w="586739" h="108584">
                  <a:moveTo>
                    <a:pt x="586371" y="30899"/>
                  </a:moveTo>
                  <a:lnTo>
                    <a:pt x="583996" y="29413"/>
                  </a:lnTo>
                  <a:lnTo>
                    <a:pt x="580440" y="28079"/>
                  </a:lnTo>
                  <a:lnTo>
                    <a:pt x="575246" y="28079"/>
                  </a:lnTo>
                  <a:lnTo>
                    <a:pt x="564883" y="30226"/>
                  </a:lnTo>
                  <a:lnTo>
                    <a:pt x="558152" y="35166"/>
                  </a:lnTo>
                  <a:lnTo>
                    <a:pt x="554520" y="40589"/>
                  </a:lnTo>
                  <a:lnTo>
                    <a:pt x="553427" y="44246"/>
                  </a:lnTo>
                  <a:lnTo>
                    <a:pt x="553427" y="29413"/>
                  </a:lnTo>
                  <a:lnTo>
                    <a:pt x="543052" y="29413"/>
                  </a:lnTo>
                  <a:lnTo>
                    <a:pt x="543052" y="106273"/>
                  </a:lnTo>
                  <a:lnTo>
                    <a:pt x="553427" y="106273"/>
                  </a:lnTo>
                  <a:lnTo>
                    <a:pt x="553427" y="66357"/>
                  </a:lnTo>
                  <a:lnTo>
                    <a:pt x="554672" y="55206"/>
                  </a:lnTo>
                  <a:lnTo>
                    <a:pt x="558533" y="45999"/>
                  </a:lnTo>
                  <a:lnTo>
                    <a:pt x="565137" y="39738"/>
                  </a:lnTo>
                  <a:lnTo>
                    <a:pt x="574649" y="37426"/>
                  </a:lnTo>
                  <a:lnTo>
                    <a:pt x="580148" y="37426"/>
                  </a:lnTo>
                  <a:lnTo>
                    <a:pt x="583704" y="39204"/>
                  </a:lnTo>
                  <a:lnTo>
                    <a:pt x="586371" y="41135"/>
                  </a:lnTo>
                  <a:lnTo>
                    <a:pt x="586371" y="30899"/>
                  </a:lnTo>
                  <a:close/>
                </a:path>
              </a:pathLst>
            </a:custGeom>
            <a:solidFill>
              <a:srgbClr val="566459"/>
            </a:solidFill>
          </p:spPr>
          <p:txBody>
            <a:bodyPr wrap="square" lIns="0" tIns="0" rIns="0" bIns="0" rtlCol="0"/>
            <a:lstStyle/>
            <a:p>
              <a:pPr defTabSz="586405"/>
              <a:endParaRPr sz="1154" kern="0">
                <a:solidFill>
                  <a:sysClr val="windowText" lastClr="000000"/>
                </a:solidFill>
              </a:endParaRPr>
            </a:p>
          </p:txBody>
        </p:sp>
      </p:grpSp>
      <p:sp>
        <p:nvSpPr>
          <p:cNvPr id="14" name="object 14"/>
          <p:cNvSpPr/>
          <p:nvPr/>
        </p:nvSpPr>
        <p:spPr>
          <a:xfrm>
            <a:off x="1522773" y="6528767"/>
            <a:ext cx="458557" cy="95295"/>
          </a:xfrm>
          <a:custGeom>
            <a:avLst/>
            <a:gdLst/>
            <a:ahLst/>
            <a:cxnLst/>
            <a:rect l="l" t="t" r="r" b="b"/>
            <a:pathLst>
              <a:path w="715010" h="148590">
                <a:moveTo>
                  <a:pt x="92875" y="117297"/>
                </a:moveTo>
                <a:lnTo>
                  <a:pt x="50139" y="52755"/>
                </a:lnTo>
                <a:lnTo>
                  <a:pt x="91389" y="11214"/>
                </a:lnTo>
                <a:lnTo>
                  <a:pt x="66167" y="11214"/>
                </a:lnTo>
                <a:lnTo>
                  <a:pt x="18986" y="56464"/>
                </a:lnTo>
                <a:lnTo>
                  <a:pt x="18986" y="11214"/>
                </a:lnTo>
                <a:lnTo>
                  <a:pt x="0" y="11214"/>
                </a:lnTo>
                <a:lnTo>
                  <a:pt x="0" y="117297"/>
                </a:lnTo>
                <a:lnTo>
                  <a:pt x="18986" y="117297"/>
                </a:lnTo>
                <a:lnTo>
                  <a:pt x="18986" y="80797"/>
                </a:lnTo>
                <a:lnTo>
                  <a:pt x="36055" y="65074"/>
                </a:lnTo>
                <a:lnTo>
                  <a:pt x="70916" y="117297"/>
                </a:lnTo>
                <a:lnTo>
                  <a:pt x="92875" y="117297"/>
                </a:lnTo>
                <a:close/>
              </a:path>
              <a:path w="715010" h="148590">
                <a:moveTo>
                  <a:pt x="173405" y="77533"/>
                </a:moveTo>
                <a:lnTo>
                  <a:pt x="154444" y="41021"/>
                </a:lnTo>
                <a:lnTo>
                  <a:pt x="137502" y="38366"/>
                </a:lnTo>
                <a:lnTo>
                  <a:pt x="122986" y="40081"/>
                </a:lnTo>
                <a:lnTo>
                  <a:pt x="111734" y="45046"/>
                </a:lnTo>
                <a:lnTo>
                  <a:pt x="104470" y="53009"/>
                </a:lnTo>
                <a:lnTo>
                  <a:pt x="101892" y="63741"/>
                </a:lnTo>
                <a:lnTo>
                  <a:pt x="121170" y="63741"/>
                </a:lnTo>
                <a:lnTo>
                  <a:pt x="121170" y="59143"/>
                </a:lnTo>
                <a:lnTo>
                  <a:pt x="128587" y="55880"/>
                </a:lnTo>
                <a:lnTo>
                  <a:pt x="150406" y="55880"/>
                </a:lnTo>
                <a:lnTo>
                  <a:pt x="154114" y="65811"/>
                </a:lnTo>
                <a:lnTo>
                  <a:pt x="154114" y="72796"/>
                </a:lnTo>
                <a:lnTo>
                  <a:pt x="154114" y="87185"/>
                </a:lnTo>
                <a:lnTo>
                  <a:pt x="154114" y="93560"/>
                </a:lnTo>
                <a:lnTo>
                  <a:pt x="150558" y="100241"/>
                </a:lnTo>
                <a:lnTo>
                  <a:pt x="140462" y="104990"/>
                </a:lnTo>
                <a:lnTo>
                  <a:pt x="125780" y="104990"/>
                </a:lnTo>
                <a:lnTo>
                  <a:pt x="119392" y="101130"/>
                </a:lnTo>
                <a:lnTo>
                  <a:pt x="119392" y="84518"/>
                </a:lnTo>
                <a:lnTo>
                  <a:pt x="127406" y="81241"/>
                </a:lnTo>
                <a:lnTo>
                  <a:pt x="142100" y="81241"/>
                </a:lnTo>
                <a:lnTo>
                  <a:pt x="148628" y="83921"/>
                </a:lnTo>
                <a:lnTo>
                  <a:pt x="154114" y="87185"/>
                </a:lnTo>
                <a:lnTo>
                  <a:pt x="154114" y="72796"/>
                </a:lnTo>
                <a:lnTo>
                  <a:pt x="149669" y="70713"/>
                </a:lnTo>
                <a:lnTo>
                  <a:pt x="142544" y="67449"/>
                </a:lnTo>
                <a:lnTo>
                  <a:pt x="133197" y="67449"/>
                </a:lnTo>
                <a:lnTo>
                  <a:pt x="120650" y="68707"/>
                </a:lnTo>
                <a:lnTo>
                  <a:pt x="109397" y="72974"/>
                </a:lnTo>
                <a:lnTo>
                  <a:pt x="101282" y="80962"/>
                </a:lnTo>
                <a:lnTo>
                  <a:pt x="98171" y="93408"/>
                </a:lnTo>
                <a:lnTo>
                  <a:pt x="100584" y="105257"/>
                </a:lnTo>
                <a:lnTo>
                  <a:pt x="107200" y="113372"/>
                </a:lnTo>
                <a:lnTo>
                  <a:pt x="117144" y="118033"/>
                </a:lnTo>
                <a:lnTo>
                  <a:pt x="129489" y="119532"/>
                </a:lnTo>
                <a:lnTo>
                  <a:pt x="138874" y="118732"/>
                </a:lnTo>
                <a:lnTo>
                  <a:pt x="146545" y="116522"/>
                </a:lnTo>
                <a:lnTo>
                  <a:pt x="152234" y="113144"/>
                </a:lnTo>
                <a:lnTo>
                  <a:pt x="155600" y="108851"/>
                </a:lnTo>
                <a:lnTo>
                  <a:pt x="160045" y="117297"/>
                </a:lnTo>
                <a:lnTo>
                  <a:pt x="173405" y="117297"/>
                </a:lnTo>
                <a:lnTo>
                  <a:pt x="173405" y="108851"/>
                </a:lnTo>
                <a:lnTo>
                  <a:pt x="173405" y="104990"/>
                </a:lnTo>
                <a:lnTo>
                  <a:pt x="173405" y="81241"/>
                </a:lnTo>
                <a:lnTo>
                  <a:pt x="173405" y="77533"/>
                </a:lnTo>
                <a:close/>
              </a:path>
              <a:path w="715010" h="148590">
                <a:moveTo>
                  <a:pt x="320230" y="77304"/>
                </a:moveTo>
                <a:lnTo>
                  <a:pt x="318236" y="58864"/>
                </a:lnTo>
                <a:lnTo>
                  <a:pt x="316699" y="55791"/>
                </a:lnTo>
                <a:lnTo>
                  <a:pt x="314769" y="51930"/>
                </a:lnTo>
                <a:lnTo>
                  <a:pt x="312216" y="46824"/>
                </a:lnTo>
                <a:lnTo>
                  <a:pt x="302082" y="40259"/>
                </a:lnTo>
                <a:lnTo>
                  <a:pt x="287743" y="38277"/>
                </a:lnTo>
                <a:lnTo>
                  <a:pt x="276517" y="39547"/>
                </a:lnTo>
                <a:lnTo>
                  <a:pt x="268135" y="42811"/>
                </a:lnTo>
                <a:lnTo>
                  <a:pt x="262509" y="47231"/>
                </a:lnTo>
                <a:lnTo>
                  <a:pt x="259549" y="51930"/>
                </a:lnTo>
                <a:lnTo>
                  <a:pt x="254457" y="45224"/>
                </a:lnTo>
                <a:lnTo>
                  <a:pt x="248119" y="41033"/>
                </a:lnTo>
                <a:lnTo>
                  <a:pt x="240550" y="38887"/>
                </a:lnTo>
                <a:lnTo>
                  <a:pt x="231800" y="38277"/>
                </a:lnTo>
                <a:lnTo>
                  <a:pt x="216966" y="38277"/>
                </a:lnTo>
                <a:lnTo>
                  <a:pt x="211328" y="49110"/>
                </a:lnTo>
                <a:lnTo>
                  <a:pt x="211328" y="40360"/>
                </a:lnTo>
                <a:lnTo>
                  <a:pt x="192036" y="40360"/>
                </a:lnTo>
                <a:lnTo>
                  <a:pt x="192036" y="117221"/>
                </a:lnTo>
                <a:lnTo>
                  <a:pt x="211328" y="117221"/>
                </a:lnTo>
                <a:lnTo>
                  <a:pt x="211328" y="78486"/>
                </a:lnTo>
                <a:lnTo>
                  <a:pt x="212534" y="70370"/>
                </a:lnTo>
                <a:lnTo>
                  <a:pt x="215976" y="63080"/>
                </a:lnTo>
                <a:lnTo>
                  <a:pt x="221399" y="57810"/>
                </a:lnTo>
                <a:lnTo>
                  <a:pt x="228536" y="55791"/>
                </a:lnTo>
                <a:lnTo>
                  <a:pt x="236969" y="57480"/>
                </a:lnTo>
                <a:lnTo>
                  <a:pt x="242519" y="62090"/>
                </a:lnTo>
                <a:lnTo>
                  <a:pt x="245554" y="68922"/>
                </a:lnTo>
                <a:lnTo>
                  <a:pt x="246481" y="77304"/>
                </a:lnTo>
                <a:lnTo>
                  <a:pt x="246481" y="117221"/>
                </a:lnTo>
                <a:lnTo>
                  <a:pt x="265772" y="117221"/>
                </a:lnTo>
                <a:lnTo>
                  <a:pt x="265772" y="77304"/>
                </a:lnTo>
                <a:lnTo>
                  <a:pt x="267004" y="69748"/>
                </a:lnTo>
                <a:lnTo>
                  <a:pt x="270611" y="62814"/>
                </a:lnTo>
                <a:lnTo>
                  <a:pt x="276479" y="57746"/>
                </a:lnTo>
                <a:lnTo>
                  <a:pt x="284467" y="55791"/>
                </a:lnTo>
                <a:lnTo>
                  <a:pt x="292049" y="57492"/>
                </a:lnTo>
                <a:lnTo>
                  <a:pt x="297154" y="62141"/>
                </a:lnTo>
                <a:lnTo>
                  <a:pt x="300012" y="68922"/>
                </a:lnTo>
                <a:lnTo>
                  <a:pt x="300189" y="70370"/>
                </a:lnTo>
                <a:lnTo>
                  <a:pt x="300939" y="77304"/>
                </a:lnTo>
                <a:lnTo>
                  <a:pt x="300939" y="117221"/>
                </a:lnTo>
                <a:lnTo>
                  <a:pt x="320230" y="117221"/>
                </a:lnTo>
                <a:lnTo>
                  <a:pt x="320230" y="77304"/>
                </a:lnTo>
                <a:close/>
              </a:path>
              <a:path w="715010" h="148590">
                <a:moveTo>
                  <a:pt x="358419" y="40347"/>
                </a:moveTo>
                <a:lnTo>
                  <a:pt x="339128" y="40347"/>
                </a:lnTo>
                <a:lnTo>
                  <a:pt x="339128" y="117208"/>
                </a:lnTo>
                <a:lnTo>
                  <a:pt x="358419" y="117208"/>
                </a:lnTo>
                <a:lnTo>
                  <a:pt x="358419" y="40347"/>
                </a:lnTo>
                <a:close/>
              </a:path>
              <a:path w="715010" h="148590">
                <a:moveTo>
                  <a:pt x="361886" y="5638"/>
                </a:moveTo>
                <a:lnTo>
                  <a:pt x="356095" y="0"/>
                </a:lnTo>
                <a:lnTo>
                  <a:pt x="342303" y="0"/>
                </a:lnTo>
                <a:lnTo>
                  <a:pt x="336511" y="5638"/>
                </a:lnTo>
                <a:lnTo>
                  <a:pt x="336511" y="19431"/>
                </a:lnTo>
                <a:lnTo>
                  <a:pt x="342303" y="25222"/>
                </a:lnTo>
                <a:lnTo>
                  <a:pt x="356095" y="25222"/>
                </a:lnTo>
                <a:lnTo>
                  <a:pt x="361886" y="19431"/>
                </a:lnTo>
                <a:lnTo>
                  <a:pt x="361886" y="12611"/>
                </a:lnTo>
                <a:lnTo>
                  <a:pt x="361886" y="5638"/>
                </a:lnTo>
                <a:close/>
              </a:path>
              <a:path w="715010" h="148590">
                <a:moveTo>
                  <a:pt x="450380" y="77304"/>
                </a:moveTo>
                <a:lnTo>
                  <a:pt x="448424" y="58928"/>
                </a:lnTo>
                <a:lnTo>
                  <a:pt x="442645" y="46875"/>
                </a:lnTo>
                <a:lnTo>
                  <a:pt x="433158" y="40284"/>
                </a:lnTo>
                <a:lnTo>
                  <a:pt x="420103" y="38277"/>
                </a:lnTo>
                <a:lnTo>
                  <a:pt x="410197" y="39636"/>
                </a:lnTo>
                <a:lnTo>
                  <a:pt x="403479" y="43078"/>
                </a:lnTo>
                <a:lnTo>
                  <a:pt x="399389" y="47599"/>
                </a:lnTo>
                <a:lnTo>
                  <a:pt x="397408" y="52222"/>
                </a:lnTo>
                <a:lnTo>
                  <a:pt x="397408" y="40360"/>
                </a:lnTo>
                <a:lnTo>
                  <a:pt x="378117" y="40360"/>
                </a:lnTo>
                <a:lnTo>
                  <a:pt x="378117" y="117221"/>
                </a:lnTo>
                <a:lnTo>
                  <a:pt x="397408" y="117221"/>
                </a:lnTo>
                <a:lnTo>
                  <a:pt x="397408" y="79235"/>
                </a:lnTo>
                <a:lnTo>
                  <a:pt x="398614" y="70688"/>
                </a:lnTo>
                <a:lnTo>
                  <a:pt x="402069" y="63169"/>
                </a:lnTo>
                <a:lnTo>
                  <a:pt x="407492" y="57823"/>
                </a:lnTo>
                <a:lnTo>
                  <a:pt x="414616" y="55791"/>
                </a:lnTo>
                <a:lnTo>
                  <a:pt x="422198" y="57569"/>
                </a:lnTo>
                <a:lnTo>
                  <a:pt x="427304" y="62572"/>
                </a:lnTo>
                <a:lnTo>
                  <a:pt x="430187" y="70307"/>
                </a:lnTo>
                <a:lnTo>
                  <a:pt x="431088" y="80276"/>
                </a:lnTo>
                <a:lnTo>
                  <a:pt x="431088" y="117221"/>
                </a:lnTo>
                <a:lnTo>
                  <a:pt x="450380" y="117221"/>
                </a:lnTo>
                <a:lnTo>
                  <a:pt x="450380" y="77304"/>
                </a:lnTo>
                <a:close/>
              </a:path>
              <a:path w="715010" h="148590">
                <a:moveTo>
                  <a:pt x="540092" y="94424"/>
                </a:moveTo>
                <a:lnTo>
                  <a:pt x="536244" y="81330"/>
                </a:lnTo>
                <a:lnTo>
                  <a:pt x="527037" y="74269"/>
                </a:lnTo>
                <a:lnTo>
                  <a:pt x="515937" y="71170"/>
                </a:lnTo>
                <a:lnTo>
                  <a:pt x="487718" y="67716"/>
                </a:lnTo>
                <a:lnTo>
                  <a:pt x="487718" y="58077"/>
                </a:lnTo>
                <a:lnTo>
                  <a:pt x="493217" y="55841"/>
                </a:lnTo>
                <a:lnTo>
                  <a:pt x="509676" y="55841"/>
                </a:lnTo>
                <a:lnTo>
                  <a:pt x="518287" y="59410"/>
                </a:lnTo>
                <a:lnTo>
                  <a:pt x="519468" y="67271"/>
                </a:lnTo>
                <a:lnTo>
                  <a:pt x="538759" y="67271"/>
                </a:lnTo>
                <a:lnTo>
                  <a:pt x="535216" y="54178"/>
                </a:lnTo>
                <a:lnTo>
                  <a:pt x="527278" y="45186"/>
                </a:lnTo>
                <a:lnTo>
                  <a:pt x="516039" y="40005"/>
                </a:lnTo>
                <a:lnTo>
                  <a:pt x="502564" y="38341"/>
                </a:lnTo>
                <a:lnTo>
                  <a:pt x="488556" y="39662"/>
                </a:lnTo>
                <a:lnTo>
                  <a:pt x="477583" y="43840"/>
                </a:lnTo>
                <a:lnTo>
                  <a:pt x="470408" y="51168"/>
                </a:lnTo>
                <a:lnTo>
                  <a:pt x="467842" y="61925"/>
                </a:lnTo>
                <a:lnTo>
                  <a:pt x="470611" y="73660"/>
                </a:lnTo>
                <a:lnTo>
                  <a:pt x="477608" y="80175"/>
                </a:lnTo>
                <a:lnTo>
                  <a:pt x="486930" y="83464"/>
                </a:lnTo>
                <a:lnTo>
                  <a:pt x="506857" y="87744"/>
                </a:lnTo>
                <a:lnTo>
                  <a:pt x="520217" y="89230"/>
                </a:lnTo>
                <a:lnTo>
                  <a:pt x="520217" y="98882"/>
                </a:lnTo>
                <a:lnTo>
                  <a:pt x="513981" y="101993"/>
                </a:lnTo>
                <a:lnTo>
                  <a:pt x="506272" y="101993"/>
                </a:lnTo>
                <a:lnTo>
                  <a:pt x="499884" y="101993"/>
                </a:lnTo>
                <a:lnTo>
                  <a:pt x="484301" y="100368"/>
                </a:lnTo>
                <a:lnTo>
                  <a:pt x="483717" y="91465"/>
                </a:lnTo>
                <a:lnTo>
                  <a:pt x="464426" y="91465"/>
                </a:lnTo>
                <a:lnTo>
                  <a:pt x="467715" y="105346"/>
                </a:lnTo>
                <a:lnTo>
                  <a:pt x="476389" y="113931"/>
                </a:lnTo>
                <a:lnTo>
                  <a:pt x="489648" y="118287"/>
                </a:lnTo>
                <a:lnTo>
                  <a:pt x="506717" y="119507"/>
                </a:lnTo>
                <a:lnTo>
                  <a:pt x="520128" y="117983"/>
                </a:lnTo>
                <a:lnTo>
                  <a:pt x="530694" y="113360"/>
                </a:lnTo>
                <a:lnTo>
                  <a:pt x="537603" y="105537"/>
                </a:lnTo>
                <a:lnTo>
                  <a:pt x="540092" y="94424"/>
                </a:lnTo>
                <a:close/>
              </a:path>
              <a:path w="715010" h="148590">
                <a:moveTo>
                  <a:pt x="635825" y="117335"/>
                </a:moveTo>
                <a:lnTo>
                  <a:pt x="601014" y="63131"/>
                </a:lnTo>
                <a:lnTo>
                  <a:pt x="622833" y="40398"/>
                </a:lnTo>
                <a:lnTo>
                  <a:pt x="599389" y="40398"/>
                </a:lnTo>
                <a:lnTo>
                  <a:pt x="576389" y="64884"/>
                </a:lnTo>
                <a:lnTo>
                  <a:pt x="576389" y="11176"/>
                </a:lnTo>
                <a:lnTo>
                  <a:pt x="557098" y="11176"/>
                </a:lnTo>
                <a:lnTo>
                  <a:pt x="557098" y="117259"/>
                </a:lnTo>
                <a:lnTo>
                  <a:pt x="576389" y="117259"/>
                </a:lnTo>
                <a:lnTo>
                  <a:pt x="576389" y="88773"/>
                </a:lnTo>
                <a:lnTo>
                  <a:pt x="587921" y="76758"/>
                </a:lnTo>
                <a:lnTo>
                  <a:pt x="613562" y="117335"/>
                </a:lnTo>
                <a:lnTo>
                  <a:pt x="635825" y="117335"/>
                </a:lnTo>
                <a:close/>
              </a:path>
              <a:path w="715010" h="148590">
                <a:moveTo>
                  <a:pt x="714514" y="40271"/>
                </a:moveTo>
                <a:lnTo>
                  <a:pt x="694461" y="40398"/>
                </a:lnTo>
                <a:lnTo>
                  <a:pt x="675741" y="96570"/>
                </a:lnTo>
                <a:lnTo>
                  <a:pt x="654037" y="40398"/>
                </a:lnTo>
                <a:lnTo>
                  <a:pt x="633768" y="40398"/>
                </a:lnTo>
                <a:lnTo>
                  <a:pt x="666381" y="119049"/>
                </a:lnTo>
                <a:lnTo>
                  <a:pt x="663651" y="130098"/>
                </a:lnTo>
                <a:lnTo>
                  <a:pt x="658634" y="131127"/>
                </a:lnTo>
                <a:lnTo>
                  <a:pt x="650875" y="131203"/>
                </a:lnTo>
                <a:lnTo>
                  <a:pt x="650875" y="148412"/>
                </a:lnTo>
                <a:lnTo>
                  <a:pt x="656043" y="148412"/>
                </a:lnTo>
                <a:lnTo>
                  <a:pt x="665518" y="147180"/>
                </a:lnTo>
                <a:lnTo>
                  <a:pt x="672541" y="143484"/>
                </a:lnTo>
                <a:lnTo>
                  <a:pt x="677684" y="137363"/>
                </a:lnTo>
                <a:lnTo>
                  <a:pt x="681570" y="128854"/>
                </a:lnTo>
                <a:lnTo>
                  <a:pt x="685723" y="118325"/>
                </a:lnTo>
                <a:lnTo>
                  <a:pt x="714514" y="40271"/>
                </a:lnTo>
                <a:close/>
              </a:path>
            </a:pathLst>
          </a:custGeom>
          <a:solidFill>
            <a:srgbClr val="566459"/>
          </a:solidFill>
        </p:spPr>
        <p:txBody>
          <a:bodyPr wrap="square" lIns="0" tIns="0" rIns="0" bIns="0" rtlCol="0"/>
          <a:lstStyle/>
          <a:p>
            <a:pPr defTabSz="586405"/>
            <a:endParaRPr sz="1154" kern="0">
              <a:solidFill>
                <a:sysClr val="windowText" lastClr="000000"/>
              </a:solidFill>
            </a:endParaRPr>
          </a:p>
        </p:txBody>
      </p:sp>
      <p:pic>
        <p:nvPicPr>
          <p:cNvPr id="15" name="object 15"/>
          <p:cNvPicPr/>
          <p:nvPr/>
        </p:nvPicPr>
        <p:blipFill>
          <a:blip r:embed="rId3" cstate="email">
            <a:extLst>
              <a:ext uri="{28A0092B-C50C-407E-A947-70E740481C1C}">
                <a14:useLocalDpi xmlns:a14="http://schemas.microsoft.com/office/drawing/2010/main"/>
              </a:ext>
            </a:extLst>
          </a:blip>
          <a:stretch>
            <a:fillRect/>
          </a:stretch>
        </p:blipFill>
        <p:spPr>
          <a:xfrm>
            <a:off x="2123059" y="1667007"/>
            <a:ext cx="5223629" cy="3457482"/>
          </a:xfrm>
          <a:prstGeom prst="rect">
            <a:avLst/>
          </a:prstGeom>
        </p:spPr>
      </p:pic>
      <p:sp>
        <p:nvSpPr>
          <p:cNvPr id="16" name="object 16"/>
          <p:cNvSpPr txBox="1">
            <a:spLocks noGrp="1"/>
          </p:cNvSpPr>
          <p:nvPr>
            <p:ph type="title"/>
          </p:nvPr>
        </p:nvSpPr>
        <p:spPr>
          <a:xfrm>
            <a:off x="7552111" y="1595739"/>
            <a:ext cx="1153317" cy="314142"/>
          </a:xfrm>
          <a:prstGeom prst="rect">
            <a:avLst/>
          </a:prstGeom>
        </p:spPr>
        <p:txBody>
          <a:bodyPr vert="horz" wrap="square" lIns="0" tIns="8145" rIns="0" bIns="0" rtlCol="0">
            <a:spAutoFit/>
          </a:bodyPr>
          <a:lstStyle/>
          <a:p>
            <a:pPr marL="8145">
              <a:spcBef>
                <a:spcPts val="64"/>
              </a:spcBef>
            </a:pPr>
            <a:r>
              <a:rPr sz="1988" spc="192" dirty="0">
                <a:latin typeface="Calibri"/>
                <a:cs typeface="Calibri"/>
              </a:rPr>
              <a:t>ETC</a:t>
            </a:r>
            <a:r>
              <a:rPr sz="1988" spc="-93" dirty="0">
                <a:latin typeface="Calibri"/>
                <a:cs typeface="Calibri"/>
              </a:rPr>
              <a:t> </a:t>
            </a:r>
            <a:r>
              <a:rPr sz="1988" spc="90" dirty="0">
                <a:latin typeface="Calibri"/>
                <a:cs typeface="Calibri"/>
              </a:rPr>
              <a:t>Växjö</a:t>
            </a:r>
            <a:endParaRPr sz="1988">
              <a:latin typeface="Calibri"/>
              <a:cs typeface="Calibri"/>
            </a:endParaRPr>
          </a:p>
        </p:txBody>
      </p:sp>
      <p:sp>
        <p:nvSpPr>
          <p:cNvPr id="17" name="object 17"/>
          <p:cNvSpPr txBox="1"/>
          <p:nvPr/>
        </p:nvSpPr>
        <p:spPr>
          <a:xfrm>
            <a:off x="7552107" y="2054013"/>
            <a:ext cx="2349802" cy="2167790"/>
          </a:xfrm>
          <a:prstGeom prst="rect">
            <a:avLst/>
          </a:prstGeom>
        </p:spPr>
        <p:txBody>
          <a:bodyPr vert="horz" wrap="square" lIns="0" tIns="8145" rIns="0" bIns="0" rtlCol="0">
            <a:spAutoFit/>
          </a:bodyPr>
          <a:lstStyle/>
          <a:p>
            <a:pPr marL="8145" marR="72079" defTabSz="586405">
              <a:lnSpc>
                <a:spcPct val="109000"/>
              </a:lnSpc>
              <a:spcBef>
                <a:spcPts val="64"/>
              </a:spcBef>
            </a:pPr>
            <a:r>
              <a:rPr sz="834" kern="0" dirty="0">
                <a:solidFill>
                  <a:srgbClr val="4F5347"/>
                </a:solidFill>
                <a:latin typeface="Tahoma"/>
                <a:cs typeface="Tahoma"/>
              </a:rPr>
              <a:t>Klimatsmarta</a:t>
            </a:r>
            <a:r>
              <a:rPr sz="834" kern="0" spc="3" dirty="0">
                <a:solidFill>
                  <a:srgbClr val="4F5347"/>
                </a:solidFill>
                <a:latin typeface="Tahoma"/>
                <a:cs typeface="Tahoma"/>
              </a:rPr>
              <a:t> </a:t>
            </a:r>
            <a:r>
              <a:rPr sz="834" kern="0" spc="6" dirty="0">
                <a:solidFill>
                  <a:srgbClr val="4F5347"/>
                </a:solidFill>
                <a:latin typeface="Tahoma"/>
                <a:cs typeface="Tahoma"/>
              </a:rPr>
              <a:t>flerbostadshus som </a:t>
            </a:r>
            <a:r>
              <a:rPr sz="834" kern="0" spc="-6" dirty="0">
                <a:solidFill>
                  <a:srgbClr val="4F5347"/>
                </a:solidFill>
                <a:latin typeface="Tahoma"/>
                <a:cs typeface="Tahoma"/>
              </a:rPr>
              <a:t>finansierats </a:t>
            </a:r>
            <a:r>
              <a:rPr sz="834" kern="0" dirty="0">
                <a:solidFill>
                  <a:srgbClr val="4F5347"/>
                </a:solidFill>
                <a:latin typeface="Tahoma"/>
                <a:cs typeface="Tahoma"/>
              </a:rPr>
              <a:t>genom crowdfunding.</a:t>
            </a:r>
            <a:r>
              <a:rPr sz="834" kern="0" spc="-19" dirty="0">
                <a:solidFill>
                  <a:srgbClr val="4F5347"/>
                </a:solidFill>
                <a:latin typeface="Tahoma"/>
                <a:cs typeface="Tahoma"/>
              </a:rPr>
              <a:t> </a:t>
            </a:r>
            <a:r>
              <a:rPr sz="834" kern="0" dirty="0">
                <a:solidFill>
                  <a:srgbClr val="4F5347"/>
                </a:solidFill>
                <a:latin typeface="Tahoma"/>
                <a:cs typeface="Tahoma"/>
              </a:rPr>
              <a:t>Husen</a:t>
            </a:r>
            <a:r>
              <a:rPr sz="834" kern="0" spc="3" dirty="0">
                <a:solidFill>
                  <a:srgbClr val="4F5347"/>
                </a:solidFill>
                <a:latin typeface="Tahoma"/>
                <a:cs typeface="Tahoma"/>
              </a:rPr>
              <a:t> </a:t>
            </a:r>
            <a:r>
              <a:rPr sz="834" kern="0" spc="-13" dirty="0">
                <a:solidFill>
                  <a:srgbClr val="4F5347"/>
                </a:solidFill>
                <a:latin typeface="Tahoma"/>
                <a:cs typeface="Tahoma"/>
              </a:rPr>
              <a:t>i</a:t>
            </a:r>
            <a:r>
              <a:rPr sz="834" kern="0" spc="-26" dirty="0">
                <a:solidFill>
                  <a:srgbClr val="4F5347"/>
                </a:solidFill>
                <a:latin typeface="Tahoma"/>
                <a:cs typeface="Tahoma"/>
              </a:rPr>
              <a:t> </a:t>
            </a:r>
            <a:r>
              <a:rPr sz="834" kern="0" dirty="0">
                <a:solidFill>
                  <a:srgbClr val="4F5347"/>
                </a:solidFill>
                <a:latin typeface="Tahoma"/>
                <a:cs typeface="Tahoma"/>
              </a:rPr>
              <a:t>Växjö byggs</a:t>
            </a:r>
            <a:r>
              <a:rPr sz="834" kern="0" spc="3" dirty="0">
                <a:solidFill>
                  <a:srgbClr val="4F5347"/>
                </a:solidFill>
                <a:latin typeface="Tahoma"/>
                <a:cs typeface="Tahoma"/>
              </a:rPr>
              <a:t> </a:t>
            </a:r>
            <a:r>
              <a:rPr sz="834" kern="0" spc="-16" dirty="0">
                <a:solidFill>
                  <a:srgbClr val="4F5347"/>
                </a:solidFill>
                <a:latin typeface="Tahoma"/>
                <a:cs typeface="Tahoma"/>
              </a:rPr>
              <a:t>med </a:t>
            </a:r>
            <a:r>
              <a:rPr sz="834" kern="0" dirty="0">
                <a:solidFill>
                  <a:srgbClr val="4F5347"/>
                </a:solidFill>
                <a:latin typeface="Tahoma"/>
                <a:cs typeface="Tahoma"/>
              </a:rPr>
              <a:t>klimatsmarta</a:t>
            </a:r>
            <a:r>
              <a:rPr sz="834" kern="0" spc="-32" dirty="0">
                <a:solidFill>
                  <a:srgbClr val="4F5347"/>
                </a:solidFill>
                <a:latin typeface="Tahoma"/>
                <a:cs typeface="Tahoma"/>
              </a:rPr>
              <a:t> </a:t>
            </a:r>
            <a:r>
              <a:rPr sz="834" kern="0" dirty="0">
                <a:solidFill>
                  <a:srgbClr val="4F5347"/>
                </a:solidFill>
                <a:latin typeface="Tahoma"/>
                <a:cs typeface="Tahoma"/>
              </a:rPr>
              <a:t>lösningar</a:t>
            </a:r>
            <a:r>
              <a:rPr sz="834" kern="0" spc="-32" dirty="0">
                <a:solidFill>
                  <a:srgbClr val="4F5347"/>
                </a:solidFill>
                <a:latin typeface="Tahoma"/>
                <a:cs typeface="Tahoma"/>
              </a:rPr>
              <a:t> </a:t>
            </a:r>
            <a:r>
              <a:rPr sz="834" kern="0" spc="-13" dirty="0">
                <a:solidFill>
                  <a:srgbClr val="4F5347"/>
                </a:solidFill>
                <a:latin typeface="Tahoma"/>
                <a:cs typeface="Tahoma"/>
              </a:rPr>
              <a:t>i</a:t>
            </a:r>
            <a:r>
              <a:rPr sz="834" kern="0" spc="-32" dirty="0">
                <a:solidFill>
                  <a:srgbClr val="4F5347"/>
                </a:solidFill>
                <a:latin typeface="Tahoma"/>
                <a:cs typeface="Tahoma"/>
              </a:rPr>
              <a:t> </a:t>
            </a:r>
            <a:r>
              <a:rPr sz="834" kern="0" spc="-13" dirty="0">
                <a:solidFill>
                  <a:srgbClr val="4F5347"/>
                </a:solidFill>
                <a:latin typeface="Tahoma"/>
                <a:cs typeface="Tahoma"/>
              </a:rPr>
              <a:t>varje</a:t>
            </a:r>
            <a:r>
              <a:rPr sz="834" kern="0" spc="-32" dirty="0">
                <a:solidFill>
                  <a:srgbClr val="4F5347"/>
                </a:solidFill>
                <a:latin typeface="Tahoma"/>
                <a:cs typeface="Tahoma"/>
              </a:rPr>
              <a:t> </a:t>
            </a:r>
            <a:r>
              <a:rPr sz="834" kern="0" spc="-6" dirty="0">
                <a:solidFill>
                  <a:srgbClr val="4F5347"/>
                </a:solidFill>
                <a:latin typeface="Tahoma"/>
                <a:cs typeface="Tahoma"/>
              </a:rPr>
              <a:t>detalj.</a:t>
            </a:r>
            <a:r>
              <a:rPr sz="834" kern="0" spc="-48" dirty="0">
                <a:solidFill>
                  <a:srgbClr val="4F5347"/>
                </a:solidFill>
                <a:latin typeface="Tahoma"/>
                <a:cs typeface="Tahoma"/>
              </a:rPr>
              <a:t> </a:t>
            </a:r>
            <a:r>
              <a:rPr sz="834" kern="0" spc="-6" dirty="0">
                <a:solidFill>
                  <a:srgbClr val="4F5347"/>
                </a:solidFill>
                <a:latin typeface="Tahoma"/>
                <a:cs typeface="Tahoma"/>
              </a:rPr>
              <a:t>Stomme </a:t>
            </a:r>
            <a:r>
              <a:rPr sz="834" kern="0" spc="32" dirty="0">
                <a:solidFill>
                  <a:srgbClr val="4F5347"/>
                </a:solidFill>
                <a:latin typeface="Tahoma"/>
                <a:cs typeface="Tahoma"/>
              </a:rPr>
              <a:t>och</a:t>
            </a:r>
            <a:r>
              <a:rPr sz="834" kern="0" spc="-35" dirty="0">
                <a:solidFill>
                  <a:srgbClr val="4F5347"/>
                </a:solidFill>
                <a:latin typeface="Tahoma"/>
                <a:cs typeface="Tahoma"/>
              </a:rPr>
              <a:t> </a:t>
            </a:r>
            <a:r>
              <a:rPr sz="834" kern="0" dirty="0">
                <a:solidFill>
                  <a:srgbClr val="4F5347"/>
                </a:solidFill>
                <a:latin typeface="Tahoma"/>
                <a:cs typeface="Tahoma"/>
              </a:rPr>
              <a:t>fasader</a:t>
            </a:r>
            <a:r>
              <a:rPr sz="834" kern="0" spc="-35" dirty="0">
                <a:solidFill>
                  <a:srgbClr val="4F5347"/>
                </a:solidFill>
                <a:latin typeface="Tahoma"/>
                <a:cs typeface="Tahoma"/>
              </a:rPr>
              <a:t> </a:t>
            </a:r>
            <a:r>
              <a:rPr sz="834" kern="0" dirty="0">
                <a:solidFill>
                  <a:srgbClr val="4F5347"/>
                </a:solidFill>
                <a:latin typeface="Tahoma"/>
                <a:cs typeface="Tahoma"/>
              </a:rPr>
              <a:t>helt</a:t>
            </a:r>
            <a:r>
              <a:rPr sz="834" kern="0" spc="-32" dirty="0">
                <a:solidFill>
                  <a:srgbClr val="4F5347"/>
                </a:solidFill>
                <a:latin typeface="Tahoma"/>
                <a:cs typeface="Tahoma"/>
              </a:rPr>
              <a:t> </a:t>
            </a:r>
            <a:r>
              <a:rPr sz="834" kern="0" spc="-13" dirty="0">
                <a:solidFill>
                  <a:srgbClr val="4F5347"/>
                </a:solidFill>
                <a:latin typeface="Tahoma"/>
                <a:cs typeface="Tahoma"/>
              </a:rPr>
              <a:t>i</a:t>
            </a:r>
            <a:r>
              <a:rPr sz="834" kern="0" spc="-35" dirty="0">
                <a:solidFill>
                  <a:srgbClr val="4F5347"/>
                </a:solidFill>
                <a:latin typeface="Tahoma"/>
                <a:cs typeface="Tahoma"/>
              </a:rPr>
              <a:t> </a:t>
            </a:r>
            <a:r>
              <a:rPr sz="834" kern="0" spc="-13" dirty="0">
                <a:solidFill>
                  <a:srgbClr val="4F5347"/>
                </a:solidFill>
                <a:latin typeface="Tahoma"/>
                <a:cs typeface="Tahoma"/>
              </a:rPr>
              <a:t>trä</a:t>
            </a:r>
            <a:r>
              <a:rPr sz="834" kern="0" spc="-32" dirty="0">
                <a:solidFill>
                  <a:srgbClr val="4F5347"/>
                </a:solidFill>
                <a:latin typeface="Tahoma"/>
                <a:cs typeface="Tahoma"/>
              </a:rPr>
              <a:t> </a:t>
            </a:r>
            <a:r>
              <a:rPr sz="834" kern="0" dirty="0">
                <a:solidFill>
                  <a:srgbClr val="4F5347"/>
                </a:solidFill>
                <a:latin typeface="Tahoma"/>
                <a:cs typeface="Tahoma"/>
              </a:rPr>
              <a:t>fria</a:t>
            </a:r>
            <a:r>
              <a:rPr sz="834" kern="0" spc="-35" dirty="0">
                <a:solidFill>
                  <a:srgbClr val="4F5347"/>
                </a:solidFill>
                <a:latin typeface="Tahoma"/>
                <a:cs typeface="Tahoma"/>
              </a:rPr>
              <a:t> </a:t>
            </a:r>
            <a:r>
              <a:rPr sz="834" kern="0" dirty="0">
                <a:solidFill>
                  <a:srgbClr val="4F5347"/>
                </a:solidFill>
                <a:latin typeface="Tahoma"/>
                <a:cs typeface="Tahoma"/>
              </a:rPr>
              <a:t>från</a:t>
            </a:r>
            <a:r>
              <a:rPr sz="834" kern="0" spc="-32" dirty="0">
                <a:solidFill>
                  <a:srgbClr val="4F5347"/>
                </a:solidFill>
                <a:latin typeface="Tahoma"/>
                <a:cs typeface="Tahoma"/>
              </a:rPr>
              <a:t> </a:t>
            </a:r>
            <a:r>
              <a:rPr sz="834" kern="0" spc="-6" dirty="0">
                <a:solidFill>
                  <a:srgbClr val="4F5347"/>
                </a:solidFill>
                <a:latin typeface="Tahoma"/>
                <a:cs typeface="Tahoma"/>
              </a:rPr>
              <a:t>kalhyggesbruk, </a:t>
            </a:r>
            <a:r>
              <a:rPr sz="834" kern="0" spc="6" dirty="0">
                <a:solidFill>
                  <a:srgbClr val="4F5347"/>
                </a:solidFill>
                <a:latin typeface="Tahoma"/>
                <a:cs typeface="Tahoma"/>
              </a:rPr>
              <a:t>klimatvänligare</a:t>
            </a:r>
            <a:r>
              <a:rPr sz="834" kern="0" spc="-6" dirty="0">
                <a:solidFill>
                  <a:srgbClr val="4F5347"/>
                </a:solidFill>
                <a:latin typeface="Tahoma"/>
                <a:cs typeface="Tahoma"/>
              </a:rPr>
              <a:t> </a:t>
            </a:r>
            <a:r>
              <a:rPr sz="834" kern="0" spc="6" dirty="0">
                <a:solidFill>
                  <a:srgbClr val="4F5347"/>
                </a:solidFill>
                <a:latin typeface="Tahoma"/>
                <a:cs typeface="Tahoma"/>
              </a:rPr>
              <a:t>betong.</a:t>
            </a:r>
            <a:r>
              <a:rPr sz="834" kern="0" spc="-48" dirty="0">
                <a:solidFill>
                  <a:srgbClr val="4F5347"/>
                </a:solidFill>
                <a:latin typeface="Tahoma"/>
                <a:cs typeface="Tahoma"/>
              </a:rPr>
              <a:t> </a:t>
            </a:r>
            <a:r>
              <a:rPr sz="834" kern="0" spc="6" dirty="0">
                <a:solidFill>
                  <a:srgbClr val="4F5347"/>
                </a:solidFill>
                <a:latin typeface="Tahoma"/>
                <a:cs typeface="Tahoma"/>
              </a:rPr>
              <a:t>Solceller</a:t>
            </a:r>
            <a:r>
              <a:rPr sz="834" kern="0" spc="-6" dirty="0">
                <a:solidFill>
                  <a:srgbClr val="4F5347"/>
                </a:solidFill>
                <a:latin typeface="Tahoma"/>
                <a:cs typeface="Tahoma"/>
              </a:rPr>
              <a:t> </a:t>
            </a:r>
            <a:r>
              <a:rPr sz="834" kern="0" spc="6" dirty="0">
                <a:solidFill>
                  <a:srgbClr val="4F5347"/>
                </a:solidFill>
                <a:latin typeface="Tahoma"/>
                <a:cs typeface="Tahoma"/>
              </a:rPr>
              <a:t>som</a:t>
            </a:r>
            <a:r>
              <a:rPr sz="834" kern="0" spc="-3" dirty="0">
                <a:solidFill>
                  <a:srgbClr val="4F5347"/>
                </a:solidFill>
                <a:latin typeface="Tahoma"/>
                <a:cs typeface="Tahoma"/>
              </a:rPr>
              <a:t> </a:t>
            </a:r>
            <a:r>
              <a:rPr sz="834" kern="0" spc="6" dirty="0">
                <a:solidFill>
                  <a:srgbClr val="4F5347"/>
                </a:solidFill>
                <a:latin typeface="Tahoma"/>
                <a:cs typeface="Tahoma"/>
              </a:rPr>
              <a:t>förser</a:t>
            </a:r>
            <a:r>
              <a:rPr sz="834" kern="0" spc="-3" dirty="0">
                <a:solidFill>
                  <a:srgbClr val="4F5347"/>
                </a:solidFill>
                <a:latin typeface="Tahoma"/>
                <a:cs typeface="Tahoma"/>
              </a:rPr>
              <a:t> </a:t>
            </a:r>
            <a:r>
              <a:rPr sz="834" kern="0" spc="-16" dirty="0">
                <a:solidFill>
                  <a:srgbClr val="4F5347"/>
                </a:solidFill>
                <a:latin typeface="Tahoma"/>
                <a:cs typeface="Tahoma"/>
              </a:rPr>
              <a:t>de </a:t>
            </a:r>
            <a:r>
              <a:rPr sz="834" kern="0" dirty="0">
                <a:solidFill>
                  <a:srgbClr val="4F5347"/>
                </a:solidFill>
                <a:latin typeface="Tahoma"/>
                <a:cs typeface="Tahoma"/>
              </a:rPr>
              <a:t>boende</a:t>
            </a:r>
            <a:r>
              <a:rPr sz="834" kern="0" spc="10" dirty="0">
                <a:solidFill>
                  <a:srgbClr val="4F5347"/>
                </a:solidFill>
                <a:latin typeface="Tahoma"/>
                <a:cs typeface="Tahoma"/>
              </a:rPr>
              <a:t> </a:t>
            </a:r>
            <a:r>
              <a:rPr sz="834" kern="0" dirty="0">
                <a:solidFill>
                  <a:srgbClr val="4F5347"/>
                </a:solidFill>
                <a:latin typeface="Tahoma"/>
                <a:cs typeface="Tahoma"/>
              </a:rPr>
              <a:t>med</a:t>
            </a:r>
            <a:r>
              <a:rPr sz="834" kern="0" spc="13" dirty="0">
                <a:solidFill>
                  <a:srgbClr val="4F5347"/>
                </a:solidFill>
                <a:latin typeface="Tahoma"/>
                <a:cs typeface="Tahoma"/>
              </a:rPr>
              <a:t> </a:t>
            </a:r>
            <a:r>
              <a:rPr sz="834" kern="0" dirty="0">
                <a:solidFill>
                  <a:srgbClr val="4F5347"/>
                </a:solidFill>
                <a:latin typeface="Tahoma"/>
                <a:cs typeface="Tahoma"/>
              </a:rPr>
              <a:t>el</a:t>
            </a:r>
            <a:r>
              <a:rPr sz="834" kern="0" spc="10" dirty="0">
                <a:solidFill>
                  <a:srgbClr val="4F5347"/>
                </a:solidFill>
                <a:latin typeface="Tahoma"/>
                <a:cs typeface="Tahoma"/>
              </a:rPr>
              <a:t> </a:t>
            </a:r>
            <a:r>
              <a:rPr sz="834" kern="0" dirty="0">
                <a:solidFill>
                  <a:srgbClr val="4F5347"/>
                </a:solidFill>
                <a:latin typeface="Tahoma"/>
                <a:cs typeface="Tahoma"/>
              </a:rPr>
              <a:t>samt</a:t>
            </a:r>
            <a:r>
              <a:rPr sz="834" kern="0" spc="13" dirty="0">
                <a:solidFill>
                  <a:srgbClr val="4F5347"/>
                </a:solidFill>
                <a:latin typeface="Tahoma"/>
                <a:cs typeface="Tahoma"/>
              </a:rPr>
              <a:t> </a:t>
            </a:r>
            <a:r>
              <a:rPr sz="834" kern="0" spc="-6" dirty="0">
                <a:solidFill>
                  <a:srgbClr val="4F5347"/>
                </a:solidFill>
                <a:latin typeface="Tahoma"/>
                <a:cs typeface="Tahoma"/>
              </a:rPr>
              <a:t>ett</a:t>
            </a:r>
            <a:r>
              <a:rPr sz="834" kern="0" spc="-16" dirty="0">
                <a:solidFill>
                  <a:srgbClr val="4F5347"/>
                </a:solidFill>
                <a:latin typeface="Tahoma"/>
                <a:cs typeface="Tahoma"/>
              </a:rPr>
              <a:t> </a:t>
            </a:r>
            <a:r>
              <a:rPr sz="834" kern="0" dirty="0">
                <a:solidFill>
                  <a:srgbClr val="4F5347"/>
                </a:solidFill>
                <a:latin typeface="Tahoma"/>
                <a:cs typeface="Tahoma"/>
              </a:rPr>
              <a:t>ventilationssystem</a:t>
            </a:r>
            <a:r>
              <a:rPr sz="834" kern="0" spc="13" dirty="0">
                <a:solidFill>
                  <a:srgbClr val="4F5347"/>
                </a:solidFill>
                <a:latin typeface="Tahoma"/>
                <a:cs typeface="Tahoma"/>
              </a:rPr>
              <a:t> </a:t>
            </a:r>
            <a:r>
              <a:rPr sz="834" kern="0" spc="-16" dirty="0">
                <a:solidFill>
                  <a:srgbClr val="4F5347"/>
                </a:solidFill>
                <a:latin typeface="Tahoma"/>
                <a:cs typeface="Tahoma"/>
              </a:rPr>
              <a:t>som</a:t>
            </a:r>
            <a:endParaRPr sz="834" kern="0">
              <a:solidFill>
                <a:sysClr val="windowText" lastClr="000000"/>
              </a:solidFill>
              <a:latin typeface="Tahoma"/>
              <a:cs typeface="Tahoma"/>
            </a:endParaRPr>
          </a:p>
          <a:p>
            <a:pPr marL="8145" marR="3258" defTabSz="586405">
              <a:lnSpc>
                <a:spcPct val="109000"/>
              </a:lnSpc>
            </a:pPr>
            <a:r>
              <a:rPr sz="834" kern="0" dirty="0">
                <a:solidFill>
                  <a:srgbClr val="4F5347"/>
                </a:solidFill>
                <a:latin typeface="Tahoma"/>
                <a:cs typeface="Tahoma"/>
              </a:rPr>
              <a:t>återvinner</a:t>
            </a:r>
            <a:r>
              <a:rPr sz="834" kern="0" spc="-29" dirty="0">
                <a:solidFill>
                  <a:srgbClr val="4F5347"/>
                </a:solidFill>
                <a:latin typeface="Tahoma"/>
                <a:cs typeface="Tahoma"/>
              </a:rPr>
              <a:t> </a:t>
            </a:r>
            <a:r>
              <a:rPr sz="834" kern="0" spc="58" dirty="0">
                <a:solidFill>
                  <a:srgbClr val="4F5347"/>
                </a:solidFill>
                <a:latin typeface="Tahoma"/>
                <a:cs typeface="Tahoma"/>
              </a:rPr>
              <a:t>90</a:t>
            </a:r>
            <a:r>
              <a:rPr sz="834" kern="0" spc="-26" dirty="0">
                <a:solidFill>
                  <a:srgbClr val="4F5347"/>
                </a:solidFill>
                <a:latin typeface="Tahoma"/>
                <a:cs typeface="Tahoma"/>
              </a:rPr>
              <a:t> </a:t>
            </a:r>
            <a:r>
              <a:rPr sz="834" kern="0" dirty="0">
                <a:solidFill>
                  <a:srgbClr val="4F5347"/>
                </a:solidFill>
                <a:latin typeface="Tahoma"/>
                <a:cs typeface="Tahoma"/>
              </a:rPr>
              <a:t>procent</a:t>
            </a:r>
            <a:r>
              <a:rPr sz="834" kern="0" spc="-48" dirty="0">
                <a:solidFill>
                  <a:srgbClr val="4F5347"/>
                </a:solidFill>
                <a:latin typeface="Tahoma"/>
                <a:cs typeface="Tahoma"/>
              </a:rPr>
              <a:t> </a:t>
            </a:r>
            <a:r>
              <a:rPr sz="834" kern="0" spc="-6" dirty="0">
                <a:solidFill>
                  <a:srgbClr val="4F5347"/>
                </a:solidFill>
                <a:latin typeface="Tahoma"/>
                <a:cs typeface="Tahoma"/>
              </a:rPr>
              <a:t>av</a:t>
            </a:r>
            <a:r>
              <a:rPr sz="834" kern="0" spc="-26" dirty="0">
                <a:solidFill>
                  <a:srgbClr val="4F5347"/>
                </a:solidFill>
                <a:latin typeface="Tahoma"/>
                <a:cs typeface="Tahoma"/>
              </a:rPr>
              <a:t> </a:t>
            </a:r>
            <a:r>
              <a:rPr sz="834" kern="0" spc="-6" dirty="0">
                <a:solidFill>
                  <a:srgbClr val="4F5347"/>
                </a:solidFill>
                <a:latin typeface="Tahoma"/>
                <a:cs typeface="Tahoma"/>
              </a:rPr>
              <a:t>värmen,</a:t>
            </a:r>
            <a:r>
              <a:rPr sz="834" kern="0" spc="-45" dirty="0">
                <a:solidFill>
                  <a:srgbClr val="4F5347"/>
                </a:solidFill>
                <a:latin typeface="Tahoma"/>
                <a:cs typeface="Tahoma"/>
              </a:rPr>
              <a:t> </a:t>
            </a:r>
            <a:r>
              <a:rPr sz="834" kern="0" dirty="0">
                <a:solidFill>
                  <a:srgbClr val="4F5347"/>
                </a:solidFill>
                <a:latin typeface="Tahoma"/>
                <a:cs typeface="Tahoma"/>
              </a:rPr>
              <a:t>så</a:t>
            </a:r>
            <a:r>
              <a:rPr sz="834" kern="0" spc="-26" dirty="0">
                <a:solidFill>
                  <a:srgbClr val="4F5347"/>
                </a:solidFill>
                <a:latin typeface="Tahoma"/>
                <a:cs typeface="Tahoma"/>
              </a:rPr>
              <a:t> </a:t>
            </a:r>
            <a:r>
              <a:rPr sz="834" kern="0" dirty="0">
                <a:solidFill>
                  <a:srgbClr val="4F5347"/>
                </a:solidFill>
                <a:latin typeface="Tahoma"/>
                <a:cs typeface="Tahoma"/>
              </a:rPr>
              <a:t>husen</a:t>
            </a:r>
            <a:r>
              <a:rPr sz="834" kern="0" spc="-26" dirty="0">
                <a:solidFill>
                  <a:srgbClr val="4F5347"/>
                </a:solidFill>
                <a:latin typeface="Tahoma"/>
                <a:cs typeface="Tahoma"/>
              </a:rPr>
              <a:t> </a:t>
            </a:r>
            <a:r>
              <a:rPr sz="834" kern="0" spc="-13" dirty="0">
                <a:solidFill>
                  <a:srgbClr val="4F5347"/>
                </a:solidFill>
                <a:latin typeface="Tahoma"/>
                <a:cs typeface="Tahoma"/>
              </a:rPr>
              <a:t>värms </a:t>
            </a:r>
            <a:r>
              <a:rPr sz="834" kern="0" dirty="0">
                <a:solidFill>
                  <a:srgbClr val="4F5347"/>
                </a:solidFill>
                <a:latin typeface="Tahoma"/>
                <a:cs typeface="Tahoma"/>
              </a:rPr>
              <a:t>till</a:t>
            </a:r>
            <a:r>
              <a:rPr sz="834" kern="0" spc="-13" dirty="0">
                <a:solidFill>
                  <a:srgbClr val="4F5347"/>
                </a:solidFill>
                <a:latin typeface="Tahoma"/>
                <a:cs typeface="Tahoma"/>
              </a:rPr>
              <a:t> </a:t>
            </a:r>
            <a:r>
              <a:rPr sz="834" kern="0" dirty="0">
                <a:solidFill>
                  <a:srgbClr val="4F5347"/>
                </a:solidFill>
                <a:latin typeface="Tahoma"/>
                <a:cs typeface="Tahoma"/>
              </a:rPr>
              <a:t>stor</a:t>
            </a:r>
            <a:r>
              <a:rPr sz="834" kern="0" spc="-13" dirty="0">
                <a:solidFill>
                  <a:srgbClr val="4F5347"/>
                </a:solidFill>
                <a:latin typeface="Tahoma"/>
                <a:cs typeface="Tahoma"/>
              </a:rPr>
              <a:t> </a:t>
            </a:r>
            <a:r>
              <a:rPr sz="834" kern="0" dirty="0">
                <a:solidFill>
                  <a:srgbClr val="4F5347"/>
                </a:solidFill>
                <a:latin typeface="Tahoma"/>
                <a:cs typeface="Tahoma"/>
              </a:rPr>
              <a:t>del</a:t>
            </a:r>
            <a:r>
              <a:rPr sz="834" kern="0" spc="-13" dirty="0">
                <a:solidFill>
                  <a:srgbClr val="4F5347"/>
                </a:solidFill>
                <a:latin typeface="Tahoma"/>
                <a:cs typeface="Tahoma"/>
              </a:rPr>
              <a:t> </a:t>
            </a:r>
            <a:r>
              <a:rPr sz="834" kern="0" dirty="0">
                <a:solidFill>
                  <a:srgbClr val="4F5347"/>
                </a:solidFill>
                <a:latin typeface="Tahoma"/>
                <a:cs typeface="Tahoma"/>
              </a:rPr>
              <a:t>upp</a:t>
            </a:r>
            <a:r>
              <a:rPr sz="834" kern="0" spc="-10" dirty="0">
                <a:solidFill>
                  <a:srgbClr val="4F5347"/>
                </a:solidFill>
                <a:latin typeface="Tahoma"/>
                <a:cs typeface="Tahoma"/>
              </a:rPr>
              <a:t> </a:t>
            </a:r>
            <a:r>
              <a:rPr sz="834" kern="0" spc="-6" dirty="0">
                <a:solidFill>
                  <a:srgbClr val="4F5347"/>
                </a:solidFill>
                <a:latin typeface="Tahoma"/>
                <a:cs typeface="Tahoma"/>
              </a:rPr>
              <a:t>av</a:t>
            </a:r>
            <a:r>
              <a:rPr sz="834" kern="0" spc="-13" dirty="0">
                <a:solidFill>
                  <a:srgbClr val="4F5347"/>
                </a:solidFill>
                <a:latin typeface="Tahoma"/>
                <a:cs typeface="Tahoma"/>
              </a:rPr>
              <a:t> </a:t>
            </a:r>
            <a:r>
              <a:rPr sz="834" kern="0" dirty="0">
                <a:solidFill>
                  <a:srgbClr val="4F5347"/>
                </a:solidFill>
                <a:latin typeface="Tahoma"/>
                <a:cs typeface="Tahoma"/>
              </a:rPr>
              <a:t>de</a:t>
            </a:r>
            <a:r>
              <a:rPr sz="834" kern="0" spc="-35" dirty="0">
                <a:solidFill>
                  <a:srgbClr val="4F5347"/>
                </a:solidFill>
                <a:latin typeface="Tahoma"/>
                <a:cs typeface="Tahoma"/>
              </a:rPr>
              <a:t> </a:t>
            </a:r>
            <a:r>
              <a:rPr sz="834" kern="0" dirty="0">
                <a:solidFill>
                  <a:srgbClr val="4F5347"/>
                </a:solidFill>
                <a:latin typeface="Tahoma"/>
                <a:cs typeface="Tahoma"/>
              </a:rPr>
              <a:t>boende</a:t>
            </a:r>
            <a:r>
              <a:rPr sz="834" kern="0" spc="-13" dirty="0">
                <a:solidFill>
                  <a:srgbClr val="4F5347"/>
                </a:solidFill>
                <a:latin typeface="Tahoma"/>
                <a:cs typeface="Tahoma"/>
              </a:rPr>
              <a:t> </a:t>
            </a:r>
            <a:r>
              <a:rPr sz="834" kern="0" spc="-6" dirty="0">
                <a:solidFill>
                  <a:srgbClr val="4F5347"/>
                </a:solidFill>
                <a:latin typeface="Tahoma"/>
                <a:cs typeface="Tahoma"/>
              </a:rPr>
              <a:t>själva.</a:t>
            </a:r>
            <a:endParaRPr sz="834" kern="0">
              <a:solidFill>
                <a:sysClr val="windowText" lastClr="000000"/>
              </a:solidFill>
              <a:latin typeface="Tahoma"/>
              <a:cs typeface="Tahoma"/>
            </a:endParaRPr>
          </a:p>
          <a:p>
            <a:pPr defTabSz="586405"/>
            <a:endParaRPr sz="1090" kern="0">
              <a:solidFill>
                <a:sysClr val="windowText" lastClr="000000"/>
              </a:solidFill>
              <a:latin typeface="Tahoma"/>
              <a:cs typeface="Tahoma"/>
            </a:endParaRPr>
          </a:p>
          <a:p>
            <a:pPr marL="192618" defTabSz="586405">
              <a:spcBef>
                <a:spcPts val="952"/>
              </a:spcBef>
            </a:pPr>
            <a:r>
              <a:rPr sz="834" kern="0" dirty="0">
                <a:solidFill>
                  <a:srgbClr val="4F5347"/>
                </a:solidFill>
                <a:latin typeface="Calibri"/>
                <a:cs typeface="Calibri"/>
              </a:rPr>
              <a:t>→</a:t>
            </a:r>
            <a:r>
              <a:rPr sz="834" kern="0" spc="67" dirty="0">
                <a:solidFill>
                  <a:srgbClr val="4F5347"/>
                </a:solidFill>
                <a:latin typeface="Calibri"/>
                <a:cs typeface="Calibri"/>
              </a:rPr>
              <a:t>  </a:t>
            </a:r>
            <a:r>
              <a:rPr sz="834" kern="0" spc="35" dirty="0">
                <a:solidFill>
                  <a:srgbClr val="4F5347"/>
                </a:solidFill>
                <a:latin typeface="Calibri"/>
                <a:cs typeface="Calibri"/>
              </a:rPr>
              <a:t>Klimatsmart</a:t>
            </a:r>
            <a:endParaRPr sz="834" kern="0">
              <a:solidFill>
                <a:sysClr val="windowText" lastClr="000000"/>
              </a:solidFill>
              <a:latin typeface="Calibri"/>
              <a:cs typeface="Calibri"/>
            </a:endParaRPr>
          </a:p>
          <a:p>
            <a:pPr marL="192618" defTabSz="586405">
              <a:spcBef>
                <a:spcPts val="635"/>
              </a:spcBef>
            </a:pPr>
            <a:r>
              <a:rPr sz="834" kern="0" dirty="0">
                <a:solidFill>
                  <a:srgbClr val="4F5347"/>
                </a:solidFill>
                <a:latin typeface="Calibri"/>
                <a:cs typeface="Calibri"/>
              </a:rPr>
              <a:t>→</a:t>
            </a:r>
            <a:r>
              <a:rPr sz="834" kern="0" spc="83" dirty="0">
                <a:solidFill>
                  <a:srgbClr val="4F5347"/>
                </a:solidFill>
                <a:latin typeface="Calibri"/>
                <a:cs typeface="Calibri"/>
              </a:rPr>
              <a:t>  </a:t>
            </a:r>
            <a:r>
              <a:rPr sz="834" kern="0" spc="48" dirty="0">
                <a:solidFill>
                  <a:srgbClr val="4F5347"/>
                </a:solidFill>
                <a:latin typeface="Calibri"/>
                <a:cs typeface="Calibri"/>
              </a:rPr>
              <a:t>Finansierats</a:t>
            </a:r>
            <a:r>
              <a:rPr sz="834" kern="0" spc="10" dirty="0">
                <a:solidFill>
                  <a:srgbClr val="4F5347"/>
                </a:solidFill>
                <a:latin typeface="Calibri"/>
                <a:cs typeface="Calibri"/>
              </a:rPr>
              <a:t> </a:t>
            </a:r>
            <a:r>
              <a:rPr sz="834" kern="0" spc="51" dirty="0">
                <a:solidFill>
                  <a:srgbClr val="4F5347"/>
                </a:solidFill>
                <a:latin typeface="Calibri"/>
                <a:cs typeface="Calibri"/>
              </a:rPr>
              <a:t>genom</a:t>
            </a:r>
            <a:r>
              <a:rPr sz="834" kern="0" spc="13" dirty="0">
                <a:solidFill>
                  <a:srgbClr val="4F5347"/>
                </a:solidFill>
                <a:latin typeface="Calibri"/>
                <a:cs typeface="Calibri"/>
              </a:rPr>
              <a:t> </a:t>
            </a:r>
            <a:r>
              <a:rPr sz="834" kern="0" spc="48" dirty="0">
                <a:solidFill>
                  <a:srgbClr val="4F5347"/>
                </a:solidFill>
                <a:latin typeface="Calibri"/>
                <a:cs typeface="Calibri"/>
              </a:rPr>
              <a:t>crowdfunding</a:t>
            </a:r>
            <a:endParaRPr sz="834" kern="0">
              <a:solidFill>
                <a:sysClr val="windowText" lastClr="000000"/>
              </a:solidFill>
              <a:latin typeface="Calibri"/>
              <a:cs typeface="Calibri"/>
            </a:endParaRPr>
          </a:p>
          <a:p>
            <a:pPr marL="192618" defTabSz="586405">
              <a:spcBef>
                <a:spcPts val="635"/>
              </a:spcBef>
            </a:pPr>
            <a:r>
              <a:rPr sz="834" kern="0" dirty="0">
                <a:solidFill>
                  <a:srgbClr val="4F5347"/>
                </a:solidFill>
                <a:latin typeface="Calibri"/>
                <a:cs typeface="Calibri"/>
              </a:rPr>
              <a:t>→</a:t>
            </a:r>
            <a:r>
              <a:rPr sz="834" kern="0" spc="87" dirty="0">
                <a:solidFill>
                  <a:srgbClr val="4F5347"/>
                </a:solidFill>
                <a:latin typeface="Calibri"/>
                <a:cs typeface="Calibri"/>
              </a:rPr>
              <a:t>  </a:t>
            </a:r>
            <a:r>
              <a:rPr sz="834" kern="0" spc="55" dirty="0">
                <a:solidFill>
                  <a:srgbClr val="4F5347"/>
                </a:solidFill>
                <a:latin typeface="Calibri"/>
                <a:cs typeface="Calibri"/>
              </a:rPr>
              <a:t>Stomme</a:t>
            </a:r>
            <a:r>
              <a:rPr sz="834" kern="0" spc="13" dirty="0">
                <a:solidFill>
                  <a:srgbClr val="4F5347"/>
                </a:solidFill>
                <a:latin typeface="Calibri"/>
                <a:cs typeface="Calibri"/>
              </a:rPr>
              <a:t> </a:t>
            </a:r>
            <a:r>
              <a:rPr sz="834" kern="0" spc="64" dirty="0">
                <a:solidFill>
                  <a:srgbClr val="4F5347"/>
                </a:solidFill>
                <a:latin typeface="Calibri"/>
                <a:cs typeface="Calibri"/>
              </a:rPr>
              <a:t>och</a:t>
            </a:r>
            <a:r>
              <a:rPr sz="834" kern="0" spc="13" dirty="0">
                <a:solidFill>
                  <a:srgbClr val="4F5347"/>
                </a:solidFill>
                <a:latin typeface="Calibri"/>
                <a:cs typeface="Calibri"/>
              </a:rPr>
              <a:t> </a:t>
            </a:r>
            <a:r>
              <a:rPr sz="834" kern="0" spc="55" dirty="0">
                <a:solidFill>
                  <a:srgbClr val="4F5347"/>
                </a:solidFill>
                <a:latin typeface="Calibri"/>
                <a:cs typeface="Calibri"/>
              </a:rPr>
              <a:t>fasader</a:t>
            </a:r>
            <a:r>
              <a:rPr sz="834" kern="0" spc="16" dirty="0">
                <a:solidFill>
                  <a:srgbClr val="4F5347"/>
                </a:solidFill>
                <a:latin typeface="Calibri"/>
                <a:cs typeface="Calibri"/>
              </a:rPr>
              <a:t> </a:t>
            </a:r>
            <a:r>
              <a:rPr sz="834" kern="0" dirty="0">
                <a:solidFill>
                  <a:srgbClr val="4F5347"/>
                </a:solidFill>
                <a:latin typeface="Calibri"/>
                <a:cs typeface="Calibri"/>
              </a:rPr>
              <a:t>i</a:t>
            </a:r>
            <a:r>
              <a:rPr sz="834" kern="0" spc="13" dirty="0">
                <a:solidFill>
                  <a:srgbClr val="4F5347"/>
                </a:solidFill>
                <a:latin typeface="Calibri"/>
                <a:cs typeface="Calibri"/>
              </a:rPr>
              <a:t> </a:t>
            </a:r>
            <a:r>
              <a:rPr sz="834" kern="0" spc="38" dirty="0">
                <a:solidFill>
                  <a:srgbClr val="4F5347"/>
                </a:solidFill>
                <a:latin typeface="Calibri"/>
                <a:cs typeface="Calibri"/>
              </a:rPr>
              <a:t>hållbart</a:t>
            </a:r>
            <a:r>
              <a:rPr sz="834" kern="0" spc="13" dirty="0">
                <a:solidFill>
                  <a:srgbClr val="4F5347"/>
                </a:solidFill>
                <a:latin typeface="Calibri"/>
                <a:cs typeface="Calibri"/>
              </a:rPr>
              <a:t> </a:t>
            </a:r>
            <a:r>
              <a:rPr sz="834" kern="0" spc="-16" dirty="0">
                <a:solidFill>
                  <a:srgbClr val="4F5347"/>
                </a:solidFill>
                <a:latin typeface="Calibri"/>
                <a:cs typeface="Calibri"/>
              </a:rPr>
              <a:t>trä</a:t>
            </a:r>
            <a:endParaRPr sz="834" kern="0">
              <a:solidFill>
                <a:sysClr val="windowText" lastClr="000000"/>
              </a:solidFill>
              <a:latin typeface="Calibri"/>
              <a:cs typeface="Calibri"/>
            </a:endParaRPr>
          </a:p>
          <a:p>
            <a:pPr marL="192618" defTabSz="586405">
              <a:spcBef>
                <a:spcPts val="635"/>
              </a:spcBef>
            </a:pPr>
            <a:r>
              <a:rPr sz="834" kern="0" dirty="0">
                <a:solidFill>
                  <a:srgbClr val="4F5347"/>
                </a:solidFill>
                <a:latin typeface="Calibri"/>
                <a:cs typeface="Calibri"/>
              </a:rPr>
              <a:t>→</a:t>
            </a:r>
            <a:r>
              <a:rPr sz="834" kern="0" spc="90" dirty="0">
                <a:solidFill>
                  <a:srgbClr val="4F5347"/>
                </a:solidFill>
                <a:latin typeface="Calibri"/>
                <a:cs typeface="Calibri"/>
              </a:rPr>
              <a:t>  </a:t>
            </a:r>
            <a:r>
              <a:rPr sz="834" kern="0" dirty="0">
                <a:solidFill>
                  <a:srgbClr val="4F5347"/>
                </a:solidFill>
                <a:latin typeface="Calibri"/>
                <a:cs typeface="Calibri"/>
              </a:rPr>
              <a:t>I</a:t>
            </a:r>
            <a:r>
              <a:rPr sz="834" kern="0" spc="16" dirty="0">
                <a:solidFill>
                  <a:srgbClr val="4F5347"/>
                </a:solidFill>
                <a:latin typeface="Calibri"/>
                <a:cs typeface="Calibri"/>
              </a:rPr>
              <a:t> </a:t>
            </a:r>
            <a:r>
              <a:rPr sz="834" kern="0" spc="48" dirty="0">
                <a:solidFill>
                  <a:srgbClr val="4F5347"/>
                </a:solidFill>
                <a:latin typeface="Calibri"/>
                <a:cs typeface="Calibri"/>
              </a:rPr>
              <a:t>samarbete</a:t>
            </a:r>
            <a:r>
              <a:rPr sz="834" kern="0" spc="16" dirty="0">
                <a:solidFill>
                  <a:srgbClr val="4F5347"/>
                </a:solidFill>
                <a:latin typeface="Calibri"/>
                <a:cs typeface="Calibri"/>
              </a:rPr>
              <a:t> </a:t>
            </a:r>
            <a:r>
              <a:rPr sz="834" kern="0" spc="42" dirty="0">
                <a:solidFill>
                  <a:srgbClr val="4F5347"/>
                </a:solidFill>
                <a:latin typeface="Calibri"/>
                <a:cs typeface="Calibri"/>
              </a:rPr>
              <a:t>med</a:t>
            </a:r>
            <a:r>
              <a:rPr sz="834" kern="0" spc="16" dirty="0">
                <a:solidFill>
                  <a:srgbClr val="4F5347"/>
                </a:solidFill>
                <a:latin typeface="Calibri"/>
                <a:cs typeface="Calibri"/>
              </a:rPr>
              <a:t> </a:t>
            </a:r>
            <a:r>
              <a:rPr sz="834" kern="0" spc="96" dirty="0">
                <a:solidFill>
                  <a:srgbClr val="4F5347"/>
                </a:solidFill>
                <a:latin typeface="Calibri"/>
                <a:cs typeface="Calibri"/>
              </a:rPr>
              <a:t>ETC</a:t>
            </a:r>
            <a:r>
              <a:rPr sz="834" kern="0" spc="16" dirty="0">
                <a:solidFill>
                  <a:srgbClr val="4F5347"/>
                </a:solidFill>
                <a:latin typeface="Calibri"/>
                <a:cs typeface="Calibri"/>
              </a:rPr>
              <a:t> </a:t>
            </a:r>
            <a:r>
              <a:rPr sz="834" kern="0" spc="64" dirty="0">
                <a:solidFill>
                  <a:srgbClr val="4F5347"/>
                </a:solidFill>
                <a:latin typeface="Calibri"/>
                <a:cs typeface="Calibri"/>
              </a:rPr>
              <a:t>och</a:t>
            </a:r>
            <a:r>
              <a:rPr sz="834" kern="0" spc="16" dirty="0">
                <a:solidFill>
                  <a:srgbClr val="4F5347"/>
                </a:solidFill>
                <a:latin typeface="Calibri"/>
                <a:cs typeface="Calibri"/>
              </a:rPr>
              <a:t> </a:t>
            </a:r>
            <a:r>
              <a:rPr sz="834" kern="0" spc="58" dirty="0">
                <a:solidFill>
                  <a:srgbClr val="4F5347"/>
                </a:solidFill>
                <a:latin typeface="Calibri"/>
                <a:cs typeface="Calibri"/>
              </a:rPr>
              <a:t>Hans</a:t>
            </a:r>
            <a:r>
              <a:rPr sz="834" kern="0" spc="16" dirty="0">
                <a:solidFill>
                  <a:srgbClr val="4F5347"/>
                </a:solidFill>
                <a:latin typeface="Calibri"/>
                <a:cs typeface="Calibri"/>
              </a:rPr>
              <a:t> </a:t>
            </a:r>
            <a:r>
              <a:rPr sz="834" kern="0" spc="35" dirty="0">
                <a:solidFill>
                  <a:srgbClr val="4F5347"/>
                </a:solidFill>
                <a:latin typeface="Calibri"/>
                <a:cs typeface="Calibri"/>
              </a:rPr>
              <a:t>Eek</a:t>
            </a:r>
            <a:endParaRPr sz="834" kern="0">
              <a:solidFill>
                <a:sysClr val="windowText" lastClr="000000"/>
              </a:solidFill>
              <a:latin typeface="Calibri"/>
              <a:cs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84244" y="138528"/>
            <a:ext cx="9419976" cy="6580259"/>
          </a:xfrm>
          <a:custGeom>
            <a:avLst/>
            <a:gdLst/>
            <a:ahLst/>
            <a:cxnLst/>
            <a:rect l="l" t="t" r="r" b="b"/>
            <a:pathLst>
              <a:path w="14688185" h="10260330">
                <a:moveTo>
                  <a:pt x="14687994" y="0"/>
                </a:moveTo>
                <a:lnTo>
                  <a:pt x="0" y="0"/>
                </a:lnTo>
                <a:lnTo>
                  <a:pt x="0" y="10259999"/>
                </a:lnTo>
                <a:lnTo>
                  <a:pt x="14687994" y="10259999"/>
                </a:lnTo>
                <a:lnTo>
                  <a:pt x="14687994" y="0"/>
                </a:lnTo>
                <a:close/>
              </a:path>
            </a:pathLst>
          </a:custGeom>
          <a:solidFill>
            <a:srgbClr val="E6E7E8"/>
          </a:solidFill>
        </p:spPr>
        <p:txBody>
          <a:bodyPr wrap="square" lIns="0" tIns="0" rIns="0" bIns="0" rtlCol="0"/>
          <a:lstStyle/>
          <a:p>
            <a:pPr defTabSz="586405"/>
            <a:endParaRPr sz="1154" kern="0">
              <a:solidFill>
                <a:sysClr val="windowText" lastClr="000000"/>
              </a:solidFill>
            </a:endParaRPr>
          </a:p>
        </p:txBody>
      </p:sp>
      <p:sp>
        <p:nvSpPr>
          <p:cNvPr id="3" name="object 3"/>
          <p:cNvSpPr/>
          <p:nvPr/>
        </p:nvSpPr>
        <p:spPr>
          <a:xfrm>
            <a:off x="1522770" y="6425561"/>
            <a:ext cx="9143050" cy="0"/>
          </a:xfrm>
          <a:custGeom>
            <a:avLst/>
            <a:gdLst/>
            <a:ahLst/>
            <a:cxnLst/>
            <a:rect l="l" t="t" r="r" b="b"/>
            <a:pathLst>
              <a:path w="14256385">
                <a:moveTo>
                  <a:pt x="0" y="0"/>
                </a:moveTo>
                <a:lnTo>
                  <a:pt x="14256004" y="0"/>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sp>
        <p:nvSpPr>
          <p:cNvPr id="4" name="object 4"/>
          <p:cNvSpPr/>
          <p:nvPr/>
        </p:nvSpPr>
        <p:spPr>
          <a:xfrm>
            <a:off x="4732836" y="6520121"/>
            <a:ext cx="0" cy="104255"/>
          </a:xfrm>
          <a:custGeom>
            <a:avLst/>
            <a:gdLst/>
            <a:ahLst/>
            <a:cxnLst/>
            <a:rect l="l" t="t" r="r" b="b"/>
            <a:pathLst>
              <a:path h="162559">
                <a:moveTo>
                  <a:pt x="0" y="0"/>
                </a:moveTo>
                <a:lnTo>
                  <a:pt x="0" y="162001"/>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sp>
        <p:nvSpPr>
          <p:cNvPr id="5" name="object 5"/>
          <p:cNvSpPr/>
          <p:nvPr/>
        </p:nvSpPr>
        <p:spPr>
          <a:xfrm>
            <a:off x="7455507" y="6520121"/>
            <a:ext cx="0" cy="104255"/>
          </a:xfrm>
          <a:custGeom>
            <a:avLst/>
            <a:gdLst/>
            <a:ahLst/>
            <a:cxnLst/>
            <a:rect l="l" t="t" r="r" b="b"/>
            <a:pathLst>
              <a:path h="162559">
                <a:moveTo>
                  <a:pt x="0" y="0"/>
                </a:moveTo>
                <a:lnTo>
                  <a:pt x="0" y="162001"/>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sp>
        <p:nvSpPr>
          <p:cNvPr id="6" name="object 6"/>
          <p:cNvSpPr/>
          <p:nvPr/>
        </p:nvSpPr>
        <p:spPr>
          <a:xfrm>
            <a:off x="4732836" y="207793"/>
            <a:ext cx="0" cy="104255"/>
          </a:xfrm>
          <a:custGeom>
            <a:avLst/>
            <a:gdLst/>
            <a:ahLst/>
            <a:cxnLst/>
            <a:rect l="l" t="t" r="r" b="b"/>
            <a:pathLst>
              <a:path h="162559">
                <a:moveTo>
                  <a:pt x="0" y="0"/>
                </a:moveTo>
                <a:lnTo>
                  <a:pt x="0" y="162001"/>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sp>
        <p:nvSpPr>
          <p:cNvPr id="7" name="object 7"/>
          <p:cNvSpPr/>
          <p:nvPr/>
        </p:nvSpPr>
        <p:spPr>
          <a:xfrm>
            <a:off x="7455507" y="207793"/>
            <a:ext cx="0" cy="104255"/>
          </a:xfrm>
          <a:custGeom>
            <a:avLst/>
            <a:gdLst/>
            <a:ahLst/>
            <a:cxnLst/>
            <a:rect l="l" t="t" r="r" b="b"/>
            <a:pathLst>
              <a:path h="162559">
                <a:moveTo>
                  <a:pt x="0" y="0"/>
                </a:moveTo>
                <a:lnTo>
                  <a:pt x="0" y="162001"/>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sp>
        <p:nvSpPr>
          <p:cNvPr id="8" name="object 8"/>
          <p:cNvSpPr txBox="1"/>
          <p:nvPr/>
        </p:nvSpPr>
        <p:spPr>
          <a:xfrm>
            <a:off x="1514625" y="204764"/>
            <a:ext cx="448784" cy="97031"/>
          </a:xfrm>
          <a:prstGeom prst="rect">
            <a:avLst/>
          </a:prstGeom>
        </p:spPr>
        <p:txBody>
          <a:bodyPr vert="horz" wrap="square" lIns="0" tIns="8145" rIns="0" bIns="0" rtlCol="0">
            <a:spAutoFit/>
          </a:bodyPr>
          <a:lstStyle/>
          <a:p>
            <a:pPr marL="8145" defTabSz="586405">
              <a:spcBef>
                <a:spcPts val="64"/>
              </a:spcBef>
            </a:pPr>
            <a:r>
              <a:rPr sz="577" kern="0" spc="42" dirty="0">
                <a:solidFill>
                  <a:srgbClr val="4F5347"/>
                </a:solidFill>
                <a:latin typeface="Tahoma"/>
                <a:cs typeface="Tahoma"/>
              </a:rPr>
              <a:t>ETC</a:t>
            </a:r>
            <a:r>
              <a:rPr sz="577" kern="0" spc="38" dirty="0">
                <a:solidFill>
                  <a:srgbClr val="4F5347"/>
                </a:solidFill>
                <a:latin typeface="Tahoma"/>
                <a:cs typeface="Tahoma"/>
              </a:rPr>
              <a:t> </a:t>
            </a:r>
            <a:r>
              <a:rPr sz="577" kern="0" spc="55" dirty="0">
                <a:solidFill>
                  <a:srgbClr val="4F5347"/>
                </a:solidFill>
                <a:latin typeface="Tahoma"/>
                <a:cs typeface="Tahoma"/>
              </a:rPr>
              <a:t>VÄXJÖ </a:t>
            </a:r>
            <a:endParaRPr sz="577" kern="0">
              <a:solidFill>
                <a:sysClr val="windowText" lastClr="000000"/>
              </a:solidFill>
              <a:latin typeface="Tahoma"/>
              <a:cs typeface="Tahoma"/>
            </a:endParaRPr>
          </a:p>
        </p:txBody>
      </p:sp>
      <p:sp>
        <p:nvSpPr>
          <p:cNvPr id="9" name="object 9"/>
          <p:cNvSpPr txBox="1"/>
          <p:nvPr/>
        </p:nvSpPr>
        <p:spPr>
          <a:xfrm>
            <a:off x="10241392" y="204764"/>
            <a:ext cx="423942" cy="97031"/>
          </a:xfrm>
          <a:prstGeom prst="rect">
            <a:avLst/>
          </a:prstGeom>
        </p:spPr>
        <p:txBody>
          <a:bodyPr vert="horz" wrap="square" lIns="0" tIns="8145" rIns="0" bIns="0" rtlCol="0">
            <a:spAutoFit/>
          </a:bodyPr>
          <a:lstStyle/>
          <a:p>
            <a:pPr marL="8145" defTabSz="586405">
              <a:spcBef>
                <a:spcPts val="64"/>
              </a:spcBef>
            </a:pPr>
            <a:r>
              <a:rPr sz="577" kern="0" spc="29" dirty="0">
                <a:solidFill>
                  <a:srgbClr val="4F5347"/>
                </a:solidFill>
                <a:latin typeface="Tahoma"/>
                <a:cs typeface="Tahoma"/>
              </a:rPr>
              <a:t>BOSTÄDER </a:t>
            </a:r>
            <a:endParaRPr sz="577" kern="0">
              <a:solidFill>
                <a:sysClr val="windowText" lastClr="000000"/>
              </a:solidFill>
              <a:latin typeface="Tahoma"/>
              <a:cs typeface="Tahoma"/>
            </a:endParaRPr>
          </a:p>
        </p:txBody>
      </p:sp>
      <p:sp>
        <p:nvSpPr>
          <p:cNvPr id="10" name="object 10"/>
          <p:cNvSpPr/>
          <p:nvPr/>
        </p:nvSpPr>
        <p:spPr>
          <a:xfrm>
            <a:off x="1522770" y="380951"/>
            <a:ext cx="9143050" cy="0"/>
          </a:xfrm>
          <a:custGeom>
            <a:avLst/>
            <a:gdLst/>
            <a:ahLst/>
            <a:cxnLst/>
            <a:rect l="l" t="t" r="r" b="b"/>
            <a:pathLst>
              <a:path w="14256385">
                <a:moveTo>
                  <a:pt x="0" y="0"/>
                </a:moveTo>
                <a:lnTo>
                  <a:pt x="14256004" y="0"/>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grpSp>
        <p:nvGrpSpPr>
          <p:cNvPr id="11" name="object 11"/>
          <p:cNvGrpSpPr/>
          <p:nvPr/>
        </p:nvGrpSpPr>
        <p:grpSpPr>
          <a:xfrm>
            <a:off x="2013631" y="6535902"/>
            <a:ext cx="437788" cy="69639"/>
            <a:chOff x="1197378" y="10191166"/>
            <a:chExt cx="682625" cy="108585"/>
          </a:xfrm>
        </p:grpSpPr>
        <p:pic>
          <p:nvPicPr>
            <p:cNvPr id="12" name="object 12"/>
            <p:cNvPicPr/>
            <p:nvPr/>
          </p:nvPicPr>
          <p:blipFill>
            <a:blip r:embed="rId2" cstate="email">
              <a:extLst>
                <a:ext uri="{28A0092B-C50C-407E-A947-70E740481C1C}">
                  <a14:useLocalDpi xmlns:a14="http://schemas.microsoft.com/office/drawing/2010/main"/>
                </a:ext>
              </a:extLst>
            </a:blip>
            <a:stretch>
              <a:fillRect/>
            </a:stretch>
          </p:blipFill>
          <p:spPr>
            <a:xfrm>
              <a:off x="1197378" y="10218252"/>
              <a:ext cx="75234" cy="81165"/>
            </a:xfrm>
            <a:prstGeom prst="rect">
              <a:avLst/>
            </a:prstGeom>
          </p:spPr>
        </p:pic>
        <p:sp>
          <p:nvSpPr>
            <p:cNvPr id="13" name="object 13"/>
            <p:cNvSpPr/>
            <p:nvPr/>
          </p:nvSpPr>
          <p:spPr>
            <a:xfrm>
              <a:off x="1293037" y="10191166"/>
              <a:ext cx="586740" cy="108585"/>
            </a:xfrm>
            <a:custGeom>
              <a:avLst/>
              <a:gdLst/>
              <a:ahLst/>
              <a:cxnLst/>
              <a:rect l="l" t="t" r="r" b="b"/>
              <a:pathLst>
                <a:path w="586739" h="108584">
                  <a:moveTo>
                    <a:pt x="43319" y="30645"/>
                  </a:moveTo>
                  <a:lnTo>
                    <a:pt x="40944" y="29159"/>
                  </a:lnTo>
                  <a:lnTo>
                    <a:pt x="37388" y="27825"/>
                  </a:lnTo>
                  <a:lnTo>
                    <a:pt x="32194" y="27825"/>
                  </a:lnTo>
                  <a:lnTo>
                    <a:pt x="21831" y="29984"/>
                  </a:lnTo>
                  <a:lnTo>
                    <a:pt x="15113" y="34912"/>
                  </a:lnTo>
                  <a:lnTo>
                    <a:pt x="11468" y="40347"/>
                  </a:lnTo>
                  <a:lnTo>
                    <a:pt x="10375" y="43992"/>
                  </a:lnTo>
                  <a:lnTo>
                    <a:pt x="10375" y="29159"/>
                  </a:lnTo>
                  <a:lnTo>
                    <a:pt x="0" y="29159"/>
                  </a:lnTo>
                  <a:lnTo>
                    <a:pt x="0" y="106019"/>
                  </a:lnTo>
                  <a:lnTo>
                    <a:pt x="10375" y="106019"/>
                  </a:lnTo>
                  <a:lnTo>
                    <a:pt x="10375" y="66103"/>
                  </a:lnTo>
                  <a:lnTo>
                    <a:pt x="11633" y="54952"/>
                  </a:lnTo>
                  <a:lnTo>
                    <a:pt x="15481" y="45745"/>
                  </a:lnTo>
                  <a:lnTo>
                    <a:pt x="22085" y="39484"/>
                  </a:lnTo>
                  <a:lnTo>
                    <a:pt x="31597" y="37172"/>
                  </a:lnTo>
                  <a:lnTo>
                    <a:pt x="37096" y="37172"/>
                  </a:lnTo>
                  <a:lnTo>
                    <a:pt x="40652" y="38950"/>
                  </a:lnTo>
                  <a:lnTo>
                    <a:pt x="43319" y="40881"/>
                  </a:lnTo>
                  <a:lnTo>
                    <a:pt x="43319" y="30645"/>
                  </a:lnTo>
                  <a:close/>
                </a:path>
                <a:path w="586739" h="108584">
                  <a:moveTo>
                    <a:pt x="126809" y="106095"/>
                  </a:moveTo>
                  <a:lnTo>
                    <a:pt x="96685" y="59067"/>
                  </a:lnTo>
                  <a:lnTo>
                    <a:pt x="125323" y="29248"/>
                  </a:lnTo>
                  <a:lnTo>
                    <a:pt x="110782" y="29248"/>
                  </a:lnTo>
                  <a:lnTo>
                    <a:pt x="69977" y="74053"/>
                  </a:lnTo>
                  <a:lnTo>
                    <a:pt x="69977" y="12"/>
                  </a:lnTo>
                  <a:lnTo>
                    <a:pt x="59588" y="12"/>
                  </a:lnTo>
                  <a:lnTo>
                    <a:pt x="59588" y="106095"/>
                  </a:lnTo>
                  <a:lnTo>
                    <a:pt x="69977" y="106095"/>
                  </a:lnTo>
                  <a:lnTo>
                    <a:pt x="69977" y="86956"/>
                  </a:lnTo>
                  <a:lnTo>
                    <a:pt x="90297" y="65747"/>
                  </a:lnTo>
                  <a:lnTo>
                    <a:pt x="114490" y="106095"/>
                  </a:lnTo>
                  <a:lnTo>
                    <a:pt x="126809" y="106095"/>
                  </a:lnTo>
                  <a:close/>
                </a:path>
                <a:path w="586739" h="108584">
                  <a:moveTo>
                    <a:pt x="153746" y="29235"/>
                  </a:moveTo>
                  <a:lnTo>
                    <a:pt x="143357" y="29235"/>
                  </a:lnTo>
                  <a:lnTo>
                    <a:pt x="143357" y="106095"/>
                  </a:lnTo>
                  <a:lnTo>
                    <a:pt x="153746" y="106095"/>
                  </a:lnTo>
                  <a:lnTo>
                    <a:pt x="153746" y="29235"/>
                  </a:lnTo>
                  <a:close/>
                </a:path>
                <a:path w="586739" h="108584">
                  <a:moveTo>
                    <a:pt x="155816" y="3263"/>
                  </a:moveTo>
                  <a:lnTo>
                    <a:pt x="152552" y="0"/>
                  </a:lnTo>
                  <a:lnTo>
                    <a:pt x="144399" y="0"/>
                  </a:lnTo>
                  <a:lnTo>
                    <a:pt x="141135" y="3263"/>
                  </a:lnTo>
                  <a:lnTo>
                    <a:pt x="141135" y="11430"/>
                  </a:lnTo>
                  <a:lnTo>
                    <a:pt x="144399" y="14846"/>
                  </a:lnTo>
                  <a:lnTo>
                    <a:pt x="152552" y="14846"/>
                  </a:lnTo>
                  <a:lnTo>
                    <a:pt x="155816" y="11430"/>
                  </a:lnTo>
                  <a:lnTo>
                    <a:pt x="155816" y="3263"/>
                  </a:lnTo>
                  <a:close/>
                </a:path>
                <a:path w="586739" h="108584">
                  <a:moveTo>
                    <a:pt x="213677" y="96151"/>
                  </a:moveTo>
                  <a:lnTo>
                    <a:pt x="208191" y="98082"/>
                  </a:lnTo>
                  <a:lnTo>
                    <a:pt x="203301" y="98082"/>
                  </a:lnTo>
                  <a:lnTo>
                    <a:pt x="198869" y="96710"/>
                  </a:lnTo>
                  <a:lnTo>
                    <a:pt x="196367" y="92278"/>
                  </a:lnTo>
                  <a:lnTo>
                    <a:pt x="195237" y="84378"/>
                  </a:lnTo>
                  <a:lnTo>
                    <a:pt x="194983" y="72555"/>
                  </a:lnTo>
                  <a:lnTo>
                    <a:pt x="194983" y="36652"/>
                  </a:lnTo>
                  <a:lnTo>
                    <a:pt x="213537" y="36652"/>
                  </a:lnTo>
                  <a:lnTo>
                    <a:pt x="213537" y="29235"/>
                  </a:lnTo>
                  <a:lnTo>
                    <a:pt x="195135" y="29235"/>
                  </a:lnTo>
                  <a:lnTo>
                    <a:pt x="195135" y="9499"/>
                  </a:lnTo>
                  <a:lnTo>
                    <a:pt x="184607" y="9499"/>
                  </a:lnTo>
                  <a:lnTo>
                    <a:pt x="184607" y="29235"/>
                  </a:lnTo>
                  <a:lnTo>
                    <a:pt x="172580" y="29235"/>
                  </a:lnTo>
                  <a:lnTo>
                    <a:pt x="172580" y="36652"/>
                  </a:lnTo>
                  <a:lnTo>
                    <a:pt x="184607" y="36652"/>
                  </a:lnTo>
                  <a:lnTo>
                    <a:pt x="184607" y="82651"/>
                  </a:lnTo>
                  <a:lnTo>
                    <a:pt x="185572" y="93078"/>
                  </a:lnTo>
                  <a:lnTo>
                    <a:pt x="188506" y="100812"/>
                  </a:lnTo>
                  <a:lnTo>
                    <a:pt x="193827" y="105625"/>
                  </a:lnTo>
                  <a:lnTo>
                    <a:pt x="201955" y="107276"/>
                  </a:lnTo>
                  <a:lnTo>
                    <a:pt x="206413" y="107276"/>
                  </a:lnTo>
                  <a:lnTo>
                    <a:pt x="210718" y="106248"/>
                  </a:lnTo>
                  <a:lnTo>
                    <a:pt x="213677" y="104457"/>
                  </a:lnTo>
                  <a:lnTo>
                    <a:pt x="213677" y="96151"/>
                  </a:lnTo>
                  <a:close/>
                </a:path>
                <a:path w="586739" h="108584">
                  <a:moveTo>
                    <a:pt x="299453" y="79540"/>
                  </a:moveTo>
                  <a:lnTo>
                    <a:pt x="288467" y="79540"/>
                  </a:lnTo>
                  <a:lnTo>
                    <a:pt x="286004" y="87388"/>
                  </a:lnTo>
                  <a:lnTo>
                    <a:pt x="281343" y="93802"/>
                  </a:lnTo>
                  <a:lnTo>
                    <a:pt x="273900" y="98132"/>
                  </a:lnTo>
                  <a:lnTo>
                    <a:pt x="263093" y="99720"/>
                  </a:lnTo>
                  <a:lnTo>
                    <a:pt x="249669" y="97155"/>
                  </a:lnTo>
                  <a:lnTo>
                    <a:pt x="241414" y="90449"/>
                  </a:lnTo>
                  <a:lnTo>
                    <a:pt x="237248" y="81064"/>
                  </a:lnTo>
                  <a:lnTo>
                    <a:pt x="236093" y="70497"/>
                  </a:lnTo>
                  <a:lnTo>
                    <a:pt x="298996" y="70497"/>
                  </a:lnTo>
                  <a:lnTo>
                    <a:pt x="298996" y="63373"/>
                  </a:lnTo>
                  <a:lnTo>
                    <a:pt x="298754" y="61887"/>
                  </a:lnTo>
                  <a:lnTo>
                    <a:pt x="296646" y="48818"/>
                  </a:lnTo>
                  <a:lnTo>
                    <a:pt x="289648" y="37363"/>
                  </a:lnTo>
                  <a:lnTo>
                    <a:pt x="287870" y="36220"/>
                  </a:lnTo>
                  <a:lnTo>
                    <a:pt x="287870" y="61887"/>
                  </a:lnTo>
                  <a:lnTo>
                    <a:pt x="236385" y="61887"/>
                  </a:lnTo>
                  <a:lnTo>
                    <a:pt x="237566" y="52857"/>
                  </a:lnTo>
                  <a:lnTo>
                    <a:pt x="241693" y="44437"/>
                  </a:lnTo>
                  <a:lnTo>
                    <a:pt x="249656" y="38201"/>
                  </a:lnTo>
                  <a:lnTo>
                    <a:pt x="262356" y="35775"/>
                  </a:lnTo>
                  <a:lnTo>
                    <a:pt x="273723" y="37668"/>
                  </a:lnTo>
                  <a:lnTo>
                    <a:pt x="281673" y="42989"/>
                  </a:lnTo>
                  <a:lnTo>
                    <a:pt x="286346" y="51231"/>
                  </a:lnTo>
                  <a:lnTo>
                    <a:pt x="287870" y="61887"/>
                  </a:lnTo>
                  <a:lnTo>
                    <a:pt x="287870" y="36220"/>
                  </a:lnTo>
                  <a:lnTo>
                    <a:pt x="287197" y="35775"/>
                  </a:lnTo>
                  <a:lnTo>
                    <a:pt x="278091" y="29857"/>
                  </a:lnTo>
                  <a:lnTo>
                    <a:pt x="262051" y="27165"/>
                  </a:lnTo>
                  <a:lnTo>
                    <a:pt x="243560" y="31000"/>
                  </a:lnTo>
                  <a:lnTo>
                    <a:pt x="232117" y="40716"/>
                  </a:lnTo>
                  <a:lnTo>
                    <a:pt x="226288" y="53644"/>
                  </a:lnTo>
                  <a:lnTo>
                    <a:pt x="224663" y="67081"/>
                  </a:lnTo>
                  <a:lnTo>
                    <a:pt x="226428" y="81102"/>
                  </a:lnTo>
                  <a:lnTo>
                    <a:pt x="232511" y="94437"/>
                  </a:lnTo>
                  <a:lnTo>
                    <a:pt x="244132" y="104406"/>
                  </a:lnTo>
                  <a:lnTo>
                    <a:pt x="262496" y="108331"/>
                  </a:lnTo>
                  <a:lnTo>
                    <a:pt x="277444" y="105943"/>
                  </a:lnTo>
                  <a:lnTo>
                    <a:pt x="288036" y="99720"/>
                  </a:lnTo>
                  <a:lnTo>
                    <a:pt x="288315" y="99555"/>
                  </a:lnTo>
                  <a:lnTo>
                    <a:pt x="295503" y="90360"/>
                  </a:lnTo>
                  <a:lnTo>
                    <a:pt x="299453" y="79540"/>
                  </a:lnTo>
                  <a:close/>
                </a:path>
                <a:path w="586739" h="108584">
                  <a:moveTo>
                    <a:pt x="385648" y="106095"/>
                  </a:moveTo>
                  <a:lnTo>
                    <a:pt x="355523" y="59067"/>
                  </a:lnTo>
                  <a:lnTo>
                    <a:pt x="384162" y="29248"/>
                  </a:lnTo>
                  <a:lnTo>
                    <a:pt x="369620" y="29248"/>
                  </a:lnTo>
                  <a:lnTo>
                    <a:pt x="328815" y="74053"/>
                  </a:lnTo>
                  <a:lnTo>
                    <a:pt x="328815" y="12"/>
                  </a:lnTo>
                  <a:lnTo>
                    <a:pt x="318427" y="12"/>
                  </a:lnTo>
                  <a:lnTo>
                    <a:pt x="318427" y="106095"/>
                  </a:lnTo>
                  <a:lnTo>
                    <a:pt x="328815" y="106095"/>
                  </a:lnTo>
                  <a:lnTo>
                    <a:pt x="328815" y="86956"/>
                  </a:lnTo>
                  <a:lnTo>
                    <a:pt x="349135" y="65747"/>
                  </a:lnTo>
                  <a:lnTo>
                    <a:pt x="373329" y="106095"/>
                  </a:lnTo>
                  <a:lnTo>
                    <a:pt x="385648" y="106095"/>
                  </a:lnTo>
                  <a:close/>
                </a:path>
                <a:path w="586739" h="108584">
                  <a:moveTo>
                    <a:pt x="438378" y="96151"/>
                  </a:moveTo>
                  <a:lnTo>
                    <a:pt x="432879" y="98082"/>
                  </a:lnTo>
                  <a:lnTo>
                    <a:pt x="427990" y="98082"/>
                  </a:lnTo>
                  <a:lnTo>
                    <a:pt x="423557" y="96710"/>
                  </a:lnTo>
                  <a:lnTo>
                    <a:pt x="421055" y="92278"/>
                  </a:lnTo>
                  <a:lnTo>
                    <a:pt x="419925" y="84378"/>
                  </a:lnTo>
                  <a:lnTo>
                    <a:pt x="419671" y="72555"/>
                  </a:lnTo>
                  <a:lnTo>
                    <a:pt x="419671" y="36652"/>
                  </a:lnTo>
                  <a:lnTo>
                    <a:pt x="438226" y="36652"/>
                  </a:lnTo>
                  <a:lnTo>
                    <a:pt x="438226" y="29235"/>
                  </a:lnTo>
                  <a:lnTo>
                    <a:pt x="419823" y="29235"/>
                  </a:lnTo>
                  <a:lnTo>
                    <a:pt x="419823" y="9499"/>
                  </a:lnTo>
                  <a:lnTo>
                    <a:pt x="409295" y="9499"/>
                  </a:lnTo>
                  <a:lnTo>
                    <a:pt x="409295" y="29235"/>
                  </a:lnTo>
                  <a:lnTo>
                    <a:pt x="397268" y="29235"/>
                  </a:lnTo>
                  <a:lnTo>
                    <a:pt x="397268" y="36652"/>
                  </a:lnTo>
                  <a:lnTo>
                    <a:pt x="409295" y="36652"/>
                  </a:lnTo>
                  <a:lnTo>
                    <a:pt x="409295" y="82651"/>
                  </a:lnTo>
                  <a:lnTo>
                    <a:pt x="410260" y="93078"/>
                  </a:lnTo>
                  <a:lnTo>
                    <a:pt x="413194" y="100812"/>
                  </a:lnTo>
                  <a:lnTo>
                    <a:pt x="418515" y="105625"/>
                  </a:lnTo>
                  <a:lnTo>
                    <a:pt x="426643" y="107276"/>
                  </a:lnTo>
                  <a:lnTo>
                    <a:pt x="431101" y="107276"/>
                  </a:lnTo>
                  <a:lnTo>
                    <a:pt x="435406" y="106248"/>
                  </a:lnTo>
                  <a:lnTo>
                    <a:pt x="438378" y="104457"/>
                  </a:lnTo>
                  <a:lnTo>
                    <a:pt x="438378" y="96151"/>
                  </a:lnTo>
                  <a:close/>
                </a:path>
                <a:path w="586739" h="108584">
                  <a:moveTo>
                    <a:pt x="522617" y="29235"/>
                  </a:moveTo>
                  <a:lnTo>
                    <a:pt x="512229" y="29235"/>
                  </a:lnTo>
                  <a:lnTo>
                    <a:pt x="512229" y="73012"/>
                  </a:lnTo>
                  <a:lnTo>
                    <a:pt x="510908" y="84823"/>
                  </a:lnTo>
                  <a:lnTo>
                    <a:pt x="506653" y="93052"/>
                  </a:lnTo>
                  <a:lnTo>
                    <a:pt x="499021" y="97929"/>
                  </a:lnTo>
                  <a:lnTo>
                    <a:pt x="487603" y="99720"/>
                  </a:lnTo>
                  <a:lnTo>
                    <a:pt x="475729" y="97726"/>
                  </a:lnTo>
                  <a:lnTo>
                    <a:pt x="468426" y="92176"/>
                  </a:lnTo>
                  <a:lnTo>
                    <a:pt x="464731" y="82753"/>
                  </a:lnTo>
                  <a:lnTo>
                    <a:pt x="463715" y="69151"/>
                  </a:lnTo>
                  <a:lnTo>
                    <a:pt x="463715" y="29235"/>
                  </a:lnTo>
                  <a:lnTo>
                    <a:pt x="453326" y="29235"/>
                  </a:lnTo>
                  <a:lnTo>
                    <a:pt x="453326" y="69151"/>
                  </a:lnTo>
                  <a:lnTo>
                    <a:pt x="455295" y="87414"/>
                  </a:lnTo>
                  <a:lnTo>
                    <a:pt x="461149" y="99415"/>
                  </a:lnTo>
                  <a:lnTo>
                    <a:pt x="470852" y="106083"/>
                  </a:lnTo>
                  <a:lnTo>
                    <a:pt x="484339" y="108318"/>
                  </a:lnTo>
                  <a:lnTo>
                    <a:pt x="496620" y="106337"/>
                  </a:lnTo>
                  <a:lnTo>
                    <a:pt x="504964" y="101968"/>
                  </a:lnTo>
                  <a:lnTo>
                    <a:pt x="509955" y="96621"/>
                  </a:lnTo>
                  <a:lnTo>
                    <a:pt x="512229" y="91706"/>
                  </a:lnTo>
                  <a:lnTo>
                    <a:pt x="512229" y="106095"/>
                  </a:lnTo>
                  <a:lnTo>
                    <a:pt x="522617" y="106095"/>
                  </a:lnTo>
                  <a:lnTo>
                    <a:pt x="522617" y="29235"/>
                  </a:lnTo>
                  <a:close/>
                </a:path>
                <a:path w="586739" h="108584">
                  <a:moveTo>
                    <a:pt x="586371" y="30899"/>
                  </a:moveTo>
                  <a:lnTo>
                    <a:pt x="583996" y="29413"/>
                  </a:lnTo>
                  <a:lnTo>
                    <a:pt x="580440" y="28079"/>
                  </a:lnTo>
                  <a:lnTo>
                    <a:pt x="575246" y="28079"/>
                  </a:lnTo>
                  <a:lnTo>
                    <a:pt x="564883" y="30226"/>
                  </a:lnTo>
                  <a:lnTo>
                    <a:pt x="558152" y="35166"/>
                  </a:lnTo>
                  <a:lnTo>
                    <a:pt x="554520" y="40589"/>
                  </a:lnTo>
                  <a:lnTo>
                    <a:pt x="553427" y="44246"/>
                  </a:lnTo>
                  <a:lnTo>
                    <a:pt x="553427" y="29413"/>
                  </a:lnTo>
                  <a:lnTo>
                    <a:pt x="543052" y="29413"/>
                  </a:lnTo>
                  <a:lnTo>
                    <a:pt x="543052" y="106273"/>
                  </a:lnTo>
                  <a:lnTo>
                    <a:pt x="553427" y="106273"/>
                  </a:lnTo>
                  <a:lnTo>
                    <a:pt x="553427" y="66357"/>
                  </a:lnTo>
                  <a:lnTo>
                    <a:pt x="554672" y="55206"/>
                  </a:lnTo>
                  <a:lnTo>
                    <a:pt x="558533" y="45999"/>
                  </a:lnTo>
                  <a:lnTo>
                    <a:pt x="565137" y="39738"/>
                  </a:lnTo>
                  <a:lnTo>
                    <a:pt x="574649" y="37426"/>
                  </a:lnTo>
                  <a:lnTo>
                    <a:pt x="580148" y="37426"/>
                  </a:lnTo>
                  <a:lnTo>
                    <a:pt x="583704" y="39204"/>
                  </a:lnTo>
                  <a:lnTo>
                    <a:pt x="586371" y="41135"/>
                  </a:lnTo>
                  <a:lnTo>
                    <a:pt x="586371" y="30899"/>
                  </a:lnTo>
                  <a:close/>
                </a:path>
              </a:pathLst>
            </a:custGeom>
            <a:solidFill>
              <a:srgbClr val="566459"/>
            </a:solidFill>
          </p:spPr>
          <p:txBody>
            <a:bodyPr wrap="square" lIns="0" tIns="0" rIns="0" bIns="0" rtlCol="0"/>
            <a:lstStyle/>
            <a:p>
              <a:pPr defTabSz="586405"/>
              <a:endParaRPr sz="1154" kern="0">
                <a:solidFill>
                  <a:sysClr val="windowText" lastClr="000000"/>
                </a:solidFill>
              </a:endParaRPr>
            </a:p>
          </p:txBody>
        </p:sp>
      </p:grpSp>
      <p:sp>
        <p:nvSpPr>
          <p:cNvPr id="14" name="object 14"/>
          <p:cNvSpPr/>
          <p:nvPr/>
        </p:nvSpPr>
        <p:spPr>
          <a:xfrm>
            <a:off x="1522773" y="6528767"/>
            <a:ext cx="458557" cy="95295"/>
          </a:xfrm>
          <a:custGeom>
            <a:avLst/>
            <a:gdLst/>
            <a:ahLst/>
            <a:cxnLst/>
            <a:rect l="l" t="t" r="r" b="b"/>
            <a:pathLst>
              <a:path w="715010" h="148590">
                <a:moveTo>
                  <a:pt x="92875" y="117297"/>
                </a:moveTo>
                <a:lnTo>
                  <a:pt x="50139" y="52755"/>
                </a:lnTo>
                <a:lnTo>
                  <a:pt x="91389" y="11214"/>
                </a:lnTo>
                <a:lnTo>
                  <a:pt x="66167" y="11214"/>
                </a:lnTo>
                <a:lnTo>
                  <a:pt x="18986" y="56464"/>
                </a:lnTo>
                <a:lnTo>
                  <a:pt x="18986" y="11214"/>
                </a:lnTo>
                <a:lnTo>
                  <a:pt x="0" y="11214"/>
                </a:lnTo>
                <a:lnTo>
                  <a:pt x="0" y="117297"/>
                </a:lnTo>
                <a:lnTo>
                  <a:pt x="18986" y="117297"/>
                </a:lnTo>
                <a:lnTo>
                  <a:pt x="18986" y="80797"/>
                </a:lnTo>
                <a:lnTo>
                  <a:pt x="36055" y="65074"/>
                </a:lnTo>
                <a:lnTo>
                  <a:pt x="70916" y="117297"/>
                </a:lnTo>
                <a:lnTo>
                  <a:pt x="92875" y="117297"/>
                </a:lnTo>
                <a:close/>
              </a:path>
              <a:path w="715010" h="148590">
                <a:moveTo>
                  <a:pt x="173405" y="77533"/>
                </a:moveTo>
                <a:lnTo>
                  <a:pt x="154444" y="41021"/>
                </a:lnTo>
                <a:lnTo>
                  <a:pt x="137502" y="38366"/>
                </a:lnTo>
                <a:lnTo>
                  <a:pt x="122986" y="40081"/>
                </a:lnTo>
                <a:lnTo>
                  <a:pt x="111734" y="45046"/>
                </a:lnTo>
                <a:lnTo>
                  <a:pt x="104470" y="53009"/>
                </a:lnTo>
                <a:lnTo>
                  <a:pt x="101892" y="63741"/>
                </a:lnTo>
                <a:lnTo>
                  <a:pt x="121170" y="63741"/>
                </a:lnTo>
                <a:lnTo>
                  <a:pt x="121170" y="59143"/>
                </a:lnTo>
                <a:lnTo>
                  <a:pt x="128587" y="55880"/>
                </a:lnTo>
                <a:lnTo>
                  <a:pt x="150406" y="55880"/>
                </a:lnTo>
                <a:lnTo>
                  <a:pt x="154114" y="65811"/>
                </a:lnTo>
                <a:lnTo>
                  <a:pt x="154114" y="72796"/>
                </a:lnTo>
                <a:lnTo>
                  <a:pt x="154114" y="87185"/>
                </a:lnTo>
                <a:lnTo>
                  <a:pt x="154114" y="93560"/>
                </a:lnTo>
                <a:lnTo>
                  <a:pt x="150558" y="100241"/>
                </a:lnTo>
                <a:lnTo>
                  <a:pt x="140462" y="104990"/>
                </a:lnTo>
                <a:lnTo>
                  <a:pt x="125780" y="104990"/>
                </a:lnTo>
                <a:lnTo>
                  <a:pt x="119392" y="101130"/>
                </a:lnTo>
                <a:lnTo>
                  <a:pt x="119392" y="84518"/>
                </a:lnTo>
                <a:lnTo>
                  <a:pt x="127406" y="81241"/>
                </a:lnTo>
                <a:lnTo>
                  <a:pt x="142100" y="81241"/>
                </a:lnTo>
                <a:lnTo>
                  <a:pt x="148628" y="83921"/>
                </a:lnTo>
                <a:lnTo>
                  <a:pt x="154114" y="87185"/>
                </a:lnTo>
                <a:lnTo>
                  <a:pt x="154114" y="72796"/>
                </a:lnTo>
                <a:lnTo>
                  <a:pt x="149669" y="70713"/>
                </a:lnTo>
                <a:lnTo>
                  <a:pt x="142544" y="67449"/>
                </a:lnTo>
                <a:lnTo>
                  <a:pt x="133197" y="67449"/>
                </a:lnTo>
                <a:lnTo>
                  <a:pt x="120650" y="68707"/>
                </a:lnTo>
                <a:lnTo>
                  <a:pt x="109397" y="72974"/>
                </a:lnTo>
                <a:lnTo>
                  <a:pt x="101282" y="80962"/>
                </a:lnTo>
                <a:lnTo>
                  <a:pt x="98171" y="93408"/>
                </a:lnTo>
                <a:lnTo>
                  <a:pt x="100584" y="105257"/>
                </a:lnTo>
                <a:lnTo>
                  <a:pt x="107200" y="113372"/>
                </a:lnTo>
                <a:lnTo>
                  <a:pt x="117144" y="118033"/>
                </a:lnTo>
                <a:lnTo>
                  <a:pt x="129489" y="119532"/>
                </a:lnTo>
                <a:lnTo>
                  <a:pt x="138874" y="118732"/>
                </a:lnTo>
                <a:lnTo>
                  <a:pt x="146545" y="116522"/>
                </a:lnTo>
                <a:lnTo>
                  <a:pt x="152234" y="113144"/>
                </a:lnTo>
                <a:lnTo>
                  <a:pt x="155600" y="108851"/>
                </a:lnTo>
                <a:lnTo>
                  <a:pt x="160045" y="117297"/>
                </a:lnTo>
                <a:lnTo>
                  <a:pt x="173405" y="117297"/>
                </a:lnTo>
                <a:lnTo>
                  <a:pt x="173405" y="108851"/>
                </a:lnTo>
                <a:lnTo>
                  <a:pt x="173405" y="104990"/>
                </a:lnTo>
                <a:lnTo>
                  <a:pt x="173405" y="81241"/>
                </a:lnTo>
                <a:lnTo>
                  <a:pt x="173405" y="77533"/>
                </a:lnTo>
                <a:close/>
              </a:path>
              <a:path w="715010" h="148590">
                <a:moveTo>
                  <a:pt x="320230" y="77304"/>
                </a:moveTo>
                <a:lnTo>
                  <a:pt x="318236" y="58864"/>
                </a:lnTo>
                <a:lnTo>
                  <a:pt x="316699" y="55791"/>
                </a:lnTo>
                <a:lnTo>
                  <a:pt x="314769" y="51930"/>
                </a:lnTo>
                <a:lnTo>
                  <a:pt x="312216" y="46824"/>
                </a:lnTo>
                <a:lnTo>
                  <a:pt x="302082" y="40259"/>
                </a:lnTo>
                <a:lnTo>
                  <a:pt x="287743" y="38277"/>
                </a:lnTo>
                <a:lnTo>
                  <a:pt x="276517" y="39547"/>
                </a:lnTo>
                <a:lnTo>
                  <a:pt x="268135" y="42811"/>
                </a:lnTo>
                <a:lnTo>
                  <a:pt x="262509" y="47231"/>
                </a:lnTo>
                <a:lnTo>
                  <a:pt x="259549" y="51930"/>
                </a:lnTo>
                <a:lnTo>
                  <a:pt x="254457" y="45224"/>
                </a:lnTo>
                <a:lnTo>
                  <a:pt x="248119" y="41033"/>
                </a:lnTo>
                <a:lnTo>
                  <a:pt x="240550" y="38887"/>
                </a:lnTo>
                <a:lnTo>
                  <a:pt x="231800" y="38277"/>
                </a:lnTo>
                <a:lnTo>
                  <a:pt x="216966" y="38277"/>
                </a:lnTo>
                <a:lnTo>
                  <a:pt x="211328" y="49110"/>
                </a:lnTo>
                <a:lnTo>
                  <a:pt x="211328" y="40360"/>
                </a:lnTo>
                <a:lnTo>
                  <a:pt x="192036" y="40360"/>
                </a:lnTo>
                <a:lnTo>
                  <a:pt x="192036" y="117221"/>
                </a:lnTo>
                <a:lnTo>
                  <a:pt x="211328" y="117221"/>
                </a:lnTo>
                <a:lnTo>
                  <a:pt x="211328" y="78486"/>
                </a:lnTo>
                <a:lnTo>
                  <a:pt x="212534" y="70370"/>
                </a:lnTo>
                <a:lnTo>
                  <a:pt x="215976" y="63080"/>
                </a:lnTo>
                <a:lnTo>
                  <a:pt x="221399" y="57810"/>
                </a:lnTo>
                <a:lnTo>
                  <a:pt x="228536" y="55791"/>
                </a:lnTo>
                <a:lnTo>
                  <a:pt x="236969" y="57480"/>
                </a:lnTo>
                <a:lnTo>
                  <a:pt x="242519" y="62090"/>
                </a:lnTo>
                <a:lnTo>
                  <a:pt x="245554" y="68922"/>
                </a:lnTo>
                <a:lnTo>
                  <a:pt x="246481" y="77304"/>
                </a:lnTo>
                <a:lnTo>
                  <a:pt x="246481" y="117221"/>
                </a:lnTo>
                <a:lnTo>
                  <a:pt x="265772" y="117221"/>
                </a:lnTo>
                <a:lnTo>
                  <a:pt x="265772" y="77304"/>
                </a:lnTo>
                <a:lnTo>
                  <a:pt x="267004" y="69748"/>
                </a:lnTo>
                <a:lnTo>
                  <a:pt x="270611" y="62814"/>
                </a:lnTo>
                <a:lnTo>
                  <a:pt x="276479" y="57746"/>
                </a:lnTo>
                <a:lnTo>
                  <a:pt x="284467" y="55791"/>
                </a:lnTo>
                <a:lnTo>
                  <a:pt x="292049" y="57492"/>
                </a:lnTo>
                <a:lnTo>
                  <a:pt x="297154" y="62141"/>
                </a:lnTo>
                <a:lnTo>
                  <a:pt x="300012" y="68922"/>
                </a:lnTo>
                <a:lnTo>
                  <a:pt x="300189" y="70370"/>
                </a:lnTo>
                <a:lnTo>
                  <a:pt x="300939" y="77304"/>
                </a:lnTo>
                <a:lnTo>
                  <a:pt x="300939" y="117221"/>
                </a:lnTo>
                <a:lnTo>
                  <a:pt x="320230" y="117221"/>
                </a:lnTo>
                <a:lnTo>
                  <a:pt x="320230" y="77304"/>
                </a:lnTo>
                <a:close/>
              </a:path>
              <a:path w="715010" h="148590">
                <a:moveTo>
                  <a:pt x="358419" y="40347"/>
                </a:moveTo>
                <a:lnTo>
                  <a:pt x="339128" y="40347"/>
                </a:lnTo>
                <a:lnTo>
                  <a:pt x="339128" y="117208"/>
                </a:lnTo>
                <a:lnTo>
                  <a:pt x="358419" y="117208"/>
                </a:lnTo>
                <a:lnTo>
                  <a:pt x="358419" y="40347"/>
                </a:lnTo>
                <a:close/>
              </a:path>
              <a:path w="715010" h="148590">
                <a:moveTo>
                  <a:pt x="361886" y="5638"/>
                </a:moveTo>
                <a:lnTo>
                  <a:pt x="356095" y="0"/>
                </a:lnTo>
                <a:lnTo>
                  <a:pt x="342303" y="0"/>
                </a:lnTo>
                <a:lnTo>
                  <a:pt x="336511" y="5638"/>
                </a:lnTo>
                <a:lnTo>
                  <a:pt x="336511" y="19431"/>
                </a:lnTo>
                <a:lnTo>
                  <a:pt x="342303" y="25222"/>
                </a:lnTo>
                <a:lnTo>
                  <a:pt x="356095" y="25222"/>
                </a:lnTo>
                <a:lnTo>
                  <a:pt x="361886" y="19431"/>
                </a:lnTo>
                <a:lnTo>
                  <a:pt x="361886" y="12611"/>
                </a:lnTo>
                <a:lnTo>
                  <a:pt x="361886" y="5638"/>
                </a:lnTo>
                <a:close/>
              </a:path>
              <a:path w="715010" h="148590">
                <a:moveTo>
                  <a:pt x="450380" y="77304"/>
                </a:moveTo>
                <a:lnTo>
                  <a:pt x="448424" y="58928"/>
                </a:lnTo>
                <a:lnTo>
                  <a:pt x="442645" y="46875"/>
                </a:lnTo>
                <a:lnTo>
                  <a:pt x="433158" y="40284"/>
                </a:lnTo>
                <a:lnTo>
                  <a:pt x="420103" y="38277"/>
                </a:lnTo>
                <a:lnTo>
                  <a:pt x="410197" y="39636"/>
                </a:lnTo>
                <a:lnTo>
                  <a:pt x="403479" y="43078"/>
                </a:lnTo>
                <a:lnTo>
                  <a:pt x="399389" y="47599"/>
                </a:lnTo>
                <a:lnTo>
                  <a:pt x="397408" y="52222"/>
                </a:lnTo>
                <a:lnTo>
                  <a:pt x="397408" y="40360"/>
                </a:lnTo>
                <a:lnTo>
                  <a:pt x="378117" y="40360"/>
                </a:lnTo>
                <a:lnTo>
                  <a:pt x="378117" y="117221"/>
                </a:lnTo>
                <a:lnTo>
                  <a:pt x="397408" y="117221"/>
                </a:lnTo>
                <a:lnTo>
                  <a:pt x="397408" y="79235"/>
                </a:lnTo>
                <a:lnTo>
                  <a:pt x="398614" y="70688"/>
                </a:lnTo>
                <a:lnTo>
                  <a:pt x="402069" y="63169"/>
                </a:lnTo>
                <a:lnTo>
                  <a:pt x="407492" y="57823"/>
                </a:lnTo>
                <a:lnTo>
                  <a:pt x="414616" y="55791"/>
                </a:lnTo>
                <a:lnTo>
                  <a:pt x="422198" y="57569"/>
                </a:lnTo>
                <a:lnTo>
                  <a:pt x="427304" y="62572"/>
                </a:lnTo>
                <a:lnTo>
                  <a:pt x="430187" y="70307"/>
                </a:lnTo>
                <a:lnTo>
                  <a:pt x="431088" y="80276"/>
                </a:lnTo>
                <a:lnTo>
                  <a:pt x="431088" y="117221"/>
                </a:lnTo>
                <a:lnTo>
                  <a:pt x="450380" y="117221"/>
                </a:lnTo>
                <a:lnTo>
                  <a:pt x="450380" y="77304"/>
                </a:lnTo>
                <a:close/>
              </a:path>
              <a:path w="715010" h="148590">
                <a:moveTo>
                  <a:pt x="540092" y="94424"/>
                </a:moveTo>
                <a:lnTo>
                  <a:pt x="536244" y="81330"/>
                </a:lnTo>
                <a:lnTo>
                  <a:pt x="527037" y="74269"/>
                </a:lnTo>
                <a:lnTo>
                  <a:pt x="515937" y="71170"/>
                </a:lnTo>
                <a:lnTo>
                  <a:pt x="487718" y="67716"/>
                </a:lnTo>
                <a:lnTo>
                  <a:pt x="487718" y="58077"/>
                </a:lnTo>
                <a:lnTo>
                  <a:pt x="493217" y="55841"/>
                </a:lnTo>
                <a:lnTo>
                  <a:pt x="509676" y="55841"/>
                </a:lnTo>
                <a:lnTo>
                  <a:pt x="518287" y="59410"/>
                </a:lnTo>
                <a:lnTo>
                  <a:pt x="519468" y="67271"/>
                </a:lnTo>
                <a:lnTo>
                  <a:pt x="538759" y="67271"/>
                </a:lnTo>
                <a:lnTo>
                  <a:pt x="535216" y="54178"/>
                </a:lnTo>
                <a:lnTo>
                  <a:pt x="527278" y="45186"/>
                </a:lnTo>
                <a:lnTo>
                  <a:pt x="516039" y="40005"/>
                </a:lnTo>
                <a:lnTo>
                  <a:pt x="502564" y="38341"/>
                </a:lnTo>
                <a:lnTo>
                  <a:pt x="488556" y="39662"/>
                </a:lnTo>
                <a:lnTo>
                  <a:pt x="477583" y="43840"/>
                </a:lnTo>
                <a:lnTo>
                  <a:pt x="470408" y="51168"/>
                </a:lnTo>
                <a:lnTo>
                  <a:pt x="467842" y="61925"/>
                </a:lnTo>
                <a:lnTo>
                  <a:pt x="470611" y="73660"/>
                </a:lnTo>
                <a:lnTo>
                  <a:pt x="477608" y="80175"/>
                </a:lnTo>
                <a:lnTo>
                  <a:pt x="486930" y="83464"/>
                </a:lnTo>
                <a:lnTo>
                  <a:pt x="506857" y="87744"/>
                </a:lnTo>
                <a:lnTo>
                  <a:pt x="520217" y="89230"/>
                </a:lnTo>
                <a:lnTo>
                  <a:pt x="520217" y="98882"/>
                </a:lnTo>
                <a:lnTo>
                  <a:pt x="513981" y="101993"/>
                </a:lnTo>
                <a:lnTo>
                  <a:pt x="506272" y="101993"/>
                </a:lnTo>
                <a:lnTo>
                  <a:pt x="499884" y="101993"/>
                </a:lnTo>
                <a:lnTo>
                  <a:pt x="484301" y="100368"/>
                </a:lnTo>
                <a:lnTo>
                  <a:pt x="483717" y="91465"/>
                </a:lnTo>
                <a:lnTo>
                  <a:pt x="464426" y="91465"/>
                </a:lnTo>
                <a:lnTo>
                  <a:pt x="467715" y="105346"/>
                </a:lnTo>
                <a:lnTo>
                  <a:pt x="476389" y="113931"/>
                </a:lnTo>
                <a:lnTo>
                  <a:pt x="489648" y="118287"/>
                </a:lnTo>
                <a:lnTo>
                  <a:pt x="506717" y="119507"/>
                </a:lnTo>
                <a:lnTo>
                  <a:pt x="520128" y="117983"/>
                </a:lnTo>
                <a:lnTo>
                  <a:pt x="530694" y="113360"/>
                </a:lnTo>
                <a:lnTo>
                  <a:pt x="537603" y="105537"/>
                </a:lnTo>
                <a:lnTo>
                  <a:pt x="540092" y="94424"/>
                </a:lnTo>
                <a:close/>
              </a:path>
              <a:path w="715010" h="148590">
                <a:moveTo>
                  <a:pt x="635825" y="117335"/>
                </a:moveTo>
                <a:lnTo>
                  <a:pt x="601014" y="63131"/>
                </a:lnTo>
                <a:lnTo>
                  <a:pt x="622833" y="40398"/>
                </a:lnTo>
                <a:lnTo>
                  <a:pt x="599389" y="40398"/>
                </a:lnTo>
                <a:lnTo>
                  <a:pt x="576389" y="64884"/>
                </a:lnTo>
                <a:lnTo>
                  <a:pt x="576389" y="11176"/>
                </a:lnTo>
                <a:lnTo>
                  <a:pt x="557098" y="11176"/>
                </a:lnTo>
                <a:lnTo>
                  <a:pt x="557098" y="117259"/>
                </a:lnTo>
                <a:lnTo>
                  <a:pt x="576389" y="117259"/>
                </a:lnTo>
                <a:lnTo>
                  <a:pt x="576389" y="88773"/>
                </a:lnTo>
                <a:lnTo>
                  <a:pt x="587921" y="76758"/>
                </a:lnTo>
                <a:lnTo>
                  <a:pt x="613562" y="117335"/>
                </a:lnTo>
                <a:lnTo>
                  <a:pt x="635825" y="117335"/>
                </a:lnTo>
                <a:close/>
              </a:path>
              <a:path w="715010" h="148590">
                <a:moveTo>
                  <a:pt x="714514" y="40271"/>
                </a:moveTo>
                <a:lnTo>
                  <a:pt x="694461" y="40398"/>
                </a:lnTo>
                <a:lnTo>
                  <a:pt x="675741" y="96570"/>
                </a:lnTo>
                <a:lnTo>
                  <a:pt x="654037" y="40398"/>
                </a:lnTo>
                <a:lnTo>
                  <a:pt x="633768" y="40398"/>
                </a:lnTo>
                <a:lnTo>
                  <a:pt x="666381" y="119049"/>
                </a:lnTo>
                <a:lnTo>
                  <a:pt x="663651" y="130098"/>
                </a:lnTo>
                <a:lnTo>
                  <a:pt x="658634" y="131127"/>
                </a:lnTo>
                <a:lnTo>
                  <a:pt x="650875" y="131203"/>
                </a:lnTo>
                <a:lnTo>
                  <a:pt x="650875" y="148412"/>
                </a:lnTo>
                <a:lnTo>
                  <a:pt x="656043" y="148412"/>
                </a:lnTo>
                <a:lnTo>
                  <a:pt x="665518" y="147180"/>
                </a:lnTo>
                <a:lnTo>
                  <a:pt x="672541" y="143484"/>
                </a:lnTo>
                <a:lnTo>
                  <a:pt x="677684" y="137363"/>
                </a:lnTo>
                <a:lnTo>
                  <a:pt x="681570" y="128854"/>
                </a:lnTo>
                <a:lnTo>
                  <a:pt x="685723" y="118325"/>
                </a:lnTo>
                <a:lnTo>
                  <a:pt x="714514" y="40271"/>
                </a:lnTo>
                <a:close/>
              </a:path>
            </a:pathLst>
          </a:custGeom>
          <a:solidFill>
            <a:srgbClr val="566459"/>
          </a:solidFill>
        </p:spPr>
        <p:txBody>
          <a:bodyPr wrap="square" lIns="0" tIns="0" rIns="0" bIns="0" rtlCol="0"/>
          <a:lstStyle/>
          <a:p>
            <a:pPr defTabSz="586405"/>
            <a:endParaRPr sz="1154" kern="0">
              <a:solidFill>
                <a:sysClr val="windowText" lastClr="000000"/>
              </a:solidFill>
            </a:endParaRPr>
          </a:p>
        </p:txBody>
      </p:sp>
      <p:pic>
        <p:nvPicPr>
          <p:cNvPr id="15" name="object 15"/>
          <p:cNvPicPr/>
          <p:nvPr/>
        </p:nvPicPr>
        <p:blipFill>
          <a:blip r:embed="rId3" cstate="email">
            <a:extLst>
              <a:ext uri="{28A0092B-C50C-407E-A947-70E740481C1C}">
                <a14:useLocalDpi xmlns:a14="http://schemas.microsoft.com/office/drawing/2010/main"/>
              </a:ext>
            </a:extLst>
          </a:blip>
          <a:stretch>
            <a:fillRect/>
          </a:stretch>
        </p:blipFill>
        <p:spPr>
          <a:xfrm>
            <a:off x="2123059" y="704183"/>
            <a:ext cx="7942229" cy="5391021"/>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88164" y="138440"/>
            <a:ext cx="9413867" cy="6575779"/>
          </a:xfrm>
          <a:custGeom>
            <a:avLst/>
            <a:gdLst/>
            <a:ahLst/>
            <a:cxnLst/>
            <a:rect l="l" t="t" r="r" b="b"/>
            <a:pathLst>
              <a:path w="14678660" h="10253345">
                <a:moveTo>
                  <a:pt x="14678274" y="10253200"/>
                </a:moveTo>
                <a:lnTo>
                  <a:pt x="14678274" y="0"/>
                </a:lnTo>
                <a:lnTo>
                  <a:pt x="0" y="0"/>
                </a:lnTo>
                <a:lnTo>
                  <a:pt x="0" y="10253200"/>
                </a:lnTo>
                <a:lnTo>
                  <a:pt x="14678274" y="10253200"/>
                </a:lnTo>
                <a:close/>
              </a:path>
            </a:pathLst>
          </a:custGeom>
          <a:solidFill>
            <a:srgbClr val="ECEDEE"/>
          </a:solidFill>
        </p:spPr>
        <p:txBody>
          <a:bodyPr wrap="square" lIns="0" tIns="0" rIns="0" bIns="0" rtlCol="0"/>
          <a:lstStyle/>
          <a:p>
            <a:pPr defTabSz="586405"/>
            <a:endParaRPr sz="1154" kern="0">
              <a:solidFill>
                <a:sysClr val="windowText" lastClr="000000"/>
              </a:solidFill>
            </a:endParaRPr>
          </a:p>
        </p:txBody>
      </p:sp>
      <p:grpSp>
        <p:nvGrpSpPr>
          <p:cNvPr id="3" name="object 3"/>
          <p:cNvGrpSpPr/>
          <p:nvPr/>
        </p:nvGrpSpPr>
        <p:grpSpPr>
          <a:xfrm>
            <a:off x="10007398" y="6523862"/>
            <a:ext cx="656071" cy="136427"/>
            <a:chOff x="13661733" y="10172392"/>
            <a:chExt cx="1022985" cy="212725"/>
          </a:xfrm>
        </p:grpSpPr>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13661733" y="10188428"/>
              <a:ext cx="248240" cy="156145"/>
            </a:xfrm>
            <a:prstGeom prst="rect">
              <a:avLst/>
            </a:prstGeom>
          </p:spPr>
        </p:pic>
        <p:pic>
          <p:nvPicPr>
            <p:cNvPr id="5" name="object 5"/>
            <p:cNvPicPr/>
            <p:nvPr/>
          </p:nvPicPr>
          <p:blipFill>
            <a:blip r:embed="rId3" cstate="email">
              <a:extLst>
                <a:ext uri="{28A0092B-C50C-407E-A947-70E740481C1C}">
                  <a14:useLocalDpi xmlns:a14="http://schemas.microsoft.com/office/drawing/2010/main"/>
                </a:ext>
              </a:extLst>
            </a:blip>
            <a:stretch>
              <a:fillRect/>
            </a:stretch>
          </p:blipFill>
          <p:spPr>
            <a:xfrm>
              <a:off x="13936640" y="10227179"/>
              <a:ext cx="183504" cy="112986"/>
            </a:xfrm>
            <a:prstGeom prst="rect">
              <a:avLst/>
            </a:prstGeom>
          </p:spPr>
        </p:pic>
        <p:sp>
          <p:nvSpPr>
            <p:cNvPr id="6" name="object 6"/>
            <p:cNvSpPr/>
            <p:nvPr/>
          </p:nvSpPr>
          <p:spPr>
            <a:xfrm>
              <a:off x="14143445" y="10172398"/>
              <a:ext cx="36830" cy="168275"/>
            </a:xfrm>
            <a:custGeom>
              <a:avLst/>
              <a:gdLst/>
              <a:ahLst/>
              <a:cxnLst/>
              <a:rect l="l" t="t" r="r" b="b"/>
              <a:pathLst>
                <a:path w="36830" h="168275">
                  <a:moveTo>
                    <a:pt x="31356" y="57746"/>
                  </a:moveTo>
                  <a:lnTo>
                    <a:pt x="3733" y="57746"/>
                  </a:lnTo>
                  <a:lnTo>
                    <a:pt x="3733" y="167779"/>
                  </a:lnTo>
                  <a:lnTo>
                    <a:pt x="31356" y="167779"/>
                  </a:lnTo>
                  <a:lnTo>
                    <a:pt x="31356" y="57746"/>
                  </a:lnTo>
                  <a:close/>
                </a:path>
                <a:path w="36830" h="168275">
                  <a:moveTo>
                    <a:pt x="36334" y="18046"/>
                  </a:moveTo>
                  <a:lnTo>
                    <a:pt x="34886" y="11010"/>
                  </a:lnTo>
                  <a:lnTo>
                    <a:pt x="30962" y="5270"/>
                  </a:lnTo>
                  <a:lnTo>
                    <a:pt x="25222" y="1409"/>
                  </a:lnTo>
                  <a:lnTo>
                    <a:pt x="18288" y="0"/>
                  </a:lnTo>
                  <a:lnTo>
                    <a:pt x="11214" y="1409"/>
                  </a:lnTo>
                  <a:lnTo>
                    <a:pt x="5397" y="5270"/>
                  </a:lnTo>
                  <a:lnTo>
                    <a:pt x="1447" y="11010"/>
                  </a:lnTo>
                  <a:lnTo>
                    <a:pt x="0" y="18046"/>
                  </a:lnTo>
                  <a:lnTo>
                    <a:pt x="1447" y="24993"/>
                  </a:lnTo>
                  <a:lnTo>
                    <a:pt x="5397" y="30734"/>
                  </a:lnTo>
                  <a:lnTo>
                    <a:pt x="11214" y="34645"/>
                  </a:lnTo>
                  <a:lnTo>
                    <a:pt x="18288" y="36093"/>
                  </a:lnTo>
                  <a:lnTo>
                    <a:pt x="25222" y="34645"/>
                  </a:lnTo>
                  <a:lnTo>
                    <a:pt x="30962" y="30734"/>
                  </a:lnTo>
                  <a:lnTo>
                    <a:pt x="34886" y="24993"/>
                  </a:lnTo>
                  <a:lnTo>
                    <a:pt x="36334" y="18046"/>
                  </a:lnTo>
                  <a:close/>
                </a:path>
              </a:pathLst>
            </a:custGeom>
            <a:solidFill>
              <a:srgbClr val="5D675B"/>
            </a:solidFill>
          </p:spPr>
          <p:txBody>
            <a:bodyPr wrap="square" lIns="0" tIns="0" rIns="0" bIns="0" rtlCol="0"/>
            <a:lstStyle/>
            <a:p>
              <a:pPr defTabSz="586405"/>
              <a:endParaRPr sz="1154" kern="0">
                <a:solidFill>
                  <a:sysClr val="windowText" lastClr="000000"/>
                </a:solidFill>
              </a:endParaRPr>
            </a:p>
          </p:txBody>
        </p:sp>
        <p:pic>
          <p:nvPicPr>
            <p:cNvPr id="7" name="object 7"/>
            <p:cNvPicPr/>
            <p:nvPr/>
          </p:nvPicPr>
          <p:blipFill>
            <a:blip r:embed="rId4" cstate="email">
              <a:extLst>
                <a:ext uri="{28A0092B-C50C-407E-A947-70E740481C1C}">
                  <a14:useLocalDpi xmlns:a14="http://schemas.microsoft.com/office/drawing/2010/main"/>
                </a:ext>
              </a:extLst>
            </a:blip>
            <a:stretch>
              <a:fillRect/>
            </a:stretch>
          </p:blipFill>
          <p:spPr>
            <a:xfrm>
              <a:off x="14203018" y="10227179"/>
              <a:ext cx="103433" cy="112986"/>
            </a:xfrm>
            <a:prstGeom prst="rect">
              <a:avLst/>
            </a:prstGeom>
          </p:spPr>
        </p:pic>
        <p:pic>
          <p:nvPicPr>
            <p:cNvPr id="8" name="object 8"/>
            <p:cNvPicPr/>
            <p:nvPr/>
          </p:nvPicPr>
          <p:blipFill>
            <a:blip r:embed="rId5" cstate="email">
              <a:extLst>
                <a:ext uri="{28A0092B-C50C-407E-A947-70E740481C1C}">
                  <a14:useLocalDpi xmlns:a14="http://schemas.microsoft.com/office/drawing/2010/main"/>
                </a:ext>
              </a:extLst>
            </a:blip>
            <a:stretch>
              <a:fillRect/>
            </a:stretch>
          </p:blipFill>
          <p:spPr>
            <a:xfrm>
              <a:off x="14326546" y="10227251"/>
              <a:ext cx="108318" cy="116183"/>
            </a:xfrm>
            <a:prstGeom prst="rect">
              <a:avLst/>
            </a:prstGeom>
          </p:spPr>
        </p:pic>
        <p:pic>
          <p:nvPicPr>
            <p:cNvPr id="9" name="object 9"/>
            <p:cNvPicPr/>
            <p:nvPr/>
          </p:nvPicPr>
          <p:blipFill>
            <a:blip r:embed="rId6" cstate="email">
              <a:extLst>
                <a:ext uri="{28A0092B-C50C-407E-A947-70E740481C1C}">
                  <a14:useLocalDpi xmlns:a14="http://schemas.microsoft.com/office/drawing/2010/main"/>
                </a:ext>
              </a:extLst>
            </a:blip>
            <a:stretch>
              <a:fillRect/>
            </a:stretch>
          </p:blipFill>
          <p:spPr>
            <a:xfrm>
              <a:off x="14459214" y="10188392"/>
              <a:ext cx="225309" cy="196434"/>
            </a:xfrm>
            <a:prstGeom prst="rect">
              <a:avLst/>
            </a:prstGeom>
          </p:spPr>
        </p:pic>
      </p:grpSp>
      <p:sp>
        <p:nvSpPr>
          <p:cNvPr id="10" name="object 10"/>
          <p:cNvSpPr/>
          <p:nvPr/>
        </p:nvSpPr>
        <p:spPr>
          <a:xfrm>
            <a:off x="1526592" y="6469837"/>
            <a:ext cx="9136941" cy="0"/>
          </a:xfrm>
          <a:custGeom>
            <a:avLst/>
            <a:gdLst/>
            <a:ahLst/>
            <a:cxnLst/>
            <a:rect l="l" t="t" r="r" b="b"/>
            <a:pathLst>
              <a:path w="14246860">
                <a:moveTo>
                  <a:pt x="0" y="0"/>
                </a:moveTo>
                <a:lnTo>
                  <a:pt x="14246564" y="0"/>
                </a:lnTo>
              </a:path>
            </a:pathLst>
          </a:custGeom>
          <a:ln w="6338">
            <a:solidFill>
              <a:srgbClr val="4F5448"/>
            </a:solidFill>
          </a:ln>
        </p:spPr>
        <p:txBody>
          <a:bodyPr wrap="square" lIns="0" tIns="0" rIns="0" bIns="0" rtlCol="0"/>
          <a:lstStyle/>
          <a:p>
            <a:pPr defTabSz="586405"/>
            <a:endParaRPr sz="1154" kern="0">
              <a:solidFill>
                <a:sysClr val="windowText" lastClr="000000"/>
              </a:solidFill>
            </a:endParaRPr>
          </a:p>
        </p:txBody>
      </p:sp>
      <p:sp>
        <p:nvSpPr>
          <p:cNvPr id="11" name="object 11"/>
          <p:cNvSpPr/>
          <p:nvPr/>
        </p:nvSpPr>
        <p:spPr>
          <a:xfrm>
            <a:off x="4734539" y="207654"/>
            <a:ext cx="0" cy="103847"/>
          </a:xfrm>
          <a:custGeom>
            <a:avLst/>
            <a:gdLst/>
            <a:ahLst/>
            <a:cxnLst/>
            <a:rect l="l" t="t" r="r" b="b"/>
            <a:pathLst>
              <a:path h="161925">
                <a:moveTo>
                  <a:pt x="0" y="0"/>
                </a:moveTo>
                <a:lnTo>
                  <a:pt x="0" y="161902"/>
                </a:lnTo>
              </a:path>
            </a:pathLst>
          </a:custGeom>
          <a:ln w="6338">
            <a:solidFill>
              <a:srgbClr val="4F5448"/>
            </a:solidFill>
          </a:ln>
        </p:spPr>
        <p:txBody>
          <a:bodyPr wrap="square" lIns="0" tIns="0" rIns="0" bIns="0" rtlCol="0"/>
          <a:lstStyle/>
          <a:p>
            <a:pPr defTabSz="586405"/>
            <a:endParaRPr sz="1154" kern="0">
              <a:solidFill>
                <a:sysClr val="windowText" lastClr="000000"/>
              </a:solidFill>
            </a:endParaRPr>
          </a:p>
        </p:txBody>
      </p:sp>
      <p:sp>
        <p:nvSpPr>
          <p:cNvPr id="12" name="object 12"/>
          <p:cNvSpPr/>
          <p:nvPr/>
        </p:nvSpPr>
        <p:spPr>
          <a:xfrm>
            <a:off x="7455396" y="207654"/>
            <a:ext cx="0" cy="103847"/>
          </a:xfrm>
          <a:custGeom>
            <a:avLst/>
            <a:gdLst/>
            <a:ahLst/>
            <a:cxnLst/>
            <a:rect l="l" t="t" r="r" b="b"/>
            <a:pathLst>
              <a:path h="161925">
                <a:moveTo>
                  <a:pt x="0" y="0"/>
                </a:moveTo>
                <a:lnTo>
                  <a:pt x="0" y="161902"/>
                </a:lnTo>
              </a:path>
            </a:pathLst>
          </a:custGeom>
          <a:ln w="6338">
            <a:solidFill>
              <a:srgbClr val="4F5448"/>
            </a:solidFill>
          </a:ln>
        </p:spPr>
        <p:txBody>
          <a:bodyPr wrap="square" lIns="0" tIns="0" rIns="0" bIns="0" rtlCol="0"/>
          <a:lstStyle/>
          <a:p>
            <a:pPr defTabSz="586405"/>
            <a:endParaRPr sz="1154" kern="0">
              <a:solidFill>
                <a:sysClr val="windowText" lastClr="000000"/>
              </a:solidFill>
            </a:endParaRPr>
          </a:p>
        </p:txBody>
      </p:sp>
      <p:sp>
        <p:nvSpPr>
          <p:cNvPr id="13" name="object 13"/>
          <p:cNvSpPr/>
          <p:nvPr/>
        </p:nvSpPr>
        <p:spPr>
          <a:xfrm>
            <a:off x="1526592" y="380701"/>
            <a:ext cx="9136941" cy="0"/>
          </a:xfrm>
          <a:custGeom>
            <a:avLst/>
            <a:gdLst/>
            <a:ahLst/>
            <a:cxnLst/>
            <a:rect l="l" t="t" r="r" b="b"/>
            <a:pathLst>
              <a:path w="14246860">
                <a:moveTo>
                  <a:pt x="0" y="0"/>
                </a:moveTo>
                <a:lnTo>
                  <a:pt x="14246564" y="0"/>
                </a:lnTo>
              </a:path>
            </a:pathLst>
          </a:custGeom>
          <a:ln w="6338">
            <a:solidFill>
              <a:srgbClr val="4F5448"/>
            </a:solidFill>
          </a:ln>
        </p:spPr>
        <p:txBody>
          <a:bodyPr wrap="square" lIns="0" tIns="0" rIns="0" bIns="0" rtlCol="0"/>
          <a:lstStyle/>
          <a:p>
            <a:pPr defTabSz="586405"/>
            <a:endParaRPr sz="1154" kern="0">
              <a:solidFill>
                <a:sysClr val="windowText" lastClr="000000"/>
              </a:solidFill>
            </a:endParaRPr>
          </a:p>
        </p:txBody>
      </p:sp>
      <p:pic>
        <p:nvPicPr>
          <p:cNvPr id="14" name="object 14"/>
          <p:cNvPicPr/>
          <p:nvPr/>
        </p:nvPicPr>
        <p:blipFill>
          <a:blip r:embed="rId7" cstate="email">
            <a:extLst>
              <a:ext uri="{28A0092B-C50C-407E-A947-70E740481C1C}">
                <a14:useLocalDpi xmlns:a14="http://schemas.microsoft.com/office/drawing/2010/main"/>
              </a:ext>
            </a:extLst>
          </a:blip>
          <a:stretch>
            <a:fillRect/>
          </a:stretch>
        </p:blipFill>
        <p:spPr>
          <a:xfrm>
            <a:off x="1809795" y="1652228"/>
            <a:ext cx="5643575" cy="3935307"/>
          </a:xfrm>
          <a:prstGeom prst="rect">
            <a:avLst/>
          </a:prstGeom>
        </p:spPr>
      </p:pic>
      <p:grpSp>
        <p:nvGrpSpPr>
          <p:cNvPr id="15" name="object 15"/>
          <p:cNvGrpSpPr/>
          <p:nvPr/>
        </p:nvGrpSpPr>
        <p:grpSpPr>
          <a:xfrm>
            <a:off x="8247402" y="1263996"/>
            <a:ext cx="1554046" cy="1568706"/>
            <a:chOff x="10917444" y="1970897"/>
            <a:chExt cx="2423160" cy="2446020"/>
          </a:xfrm>
        </p:grpSpPr>
        <p:pic>
          <p:nvPicPr>
            <p:cNvPr id="16" name="object 16"/>
            <p:cNvPicPr/>
            <p:nvPr/>
          </p:nvPicPr>
          <p:blipFill>
            <a:blip r:embed="rId8" cstate="email">
              <a:extLst>
                <a:ext uri="{28A0092B-C50C-407E-A947-70E740481C1C}">
                  <a14:useLocalDpi xmlns:a14="http://schemas.microsoft.com/office/drawing/2010/main"/>
                </a:ext>
              </a:extLst>
            </a:blip>
            <a:stretch>
              <a:fillRect/>
            </a:stretch>
          </p:blipFill>
          <p:spPr>
            <a:xfrm>
              <a:off x="10917444" y="1970897"/>
              <a:ext cx="2422739" cy="2445675"/>
            </a:xfrm>
            <a:prstGeom prst="rect">
              <a:avLst/>
            </a:prstGeom>
          </p:spPr>
        </p:pic>
        <p:pic>
          <p:nvPicPr>
            <p:cNvPr id="17" name="object 17"/>
            <p:cNvPicPr/>
            <p:nvPr/>
          </p:nvPicPr>
          <p:blipFill>
            <a:blip r:embed="rId9" cstate="email">
              <a:extLst>
                <a:ext uri="{28A0092B-C50C-407E-A947-70E740481C1C}">
                  <a14:useLocalDpi xmlns:a14="http://schemas.microsoft.com/office/drawing/2010/main"/>
                </a:ext>
              </a:extLst>
            </a:blip>
            <a:stretch>
              <a:fillRect/>
            </a:stretch>
          </p:blipFill>
          <p:spPr>
            <a:xfrm>
              <a:off x="12763264" y="3902944"/>
              <a:ext cx="356276" cy="336329"/>
            </a:xfrm>
            <a:prstGeom prst="rect">
              <a:avLst/>
            </a:prstGeom>
          </p:spPr>
        </p:pic>
      </p:grpSp>
      <p:sp>
        <p:nvSpPr>
          <p:cNvPr id="18" name="object 18"/>
          <p:cNvSpPr txBox="1"/>
          <p:nvPr/>
        </p:nvSpPr>
        <p:spPr>
          <a:xfrm>
            <a:off x="8754639" y="1840072"/>
            <a:ext cx="550188" cy="423455"/>
          </a:xfrm>
          <a:prstGeom prst="rect">
            <a:avLst/>
          </a:prstGeom>
        </p:spPr>
        <p:txBody>
          <a:bodyPr vert="horz" wrap="square" lIns="0" tIns="8959" rIns="0" bIns="0" rtlCol="0">
            <a:spAutoFit/>
          </a:bodyPr>
          <a:lstStyle/>
          <a:p>
            <a:pPr marL="8145" defTabSz="586405">
              <a:spcBef>
                <a:spcPts val="71"/>
              </a:spcBef>
            </a:pPr>
            <a:r>
              <a:rPr sz="2693" kern="0" spc="-324" dirty="0">
                <a:solidFill>
                  <a:srgbClr val="231F20"/>
                </a:solidFill>
                <a:latin typeface="Lucida Sans Unicode"/>
                <a:cs typeface="Lucida Sans Unicode"/>
              </a:rPr>
              <a:t>144</a:t>
            </a:r>
            <a:endParaRPr sz="2693" kern="0">
              <a:solidFill>
                <a:sysClr val="windowText" lastClr="000000"/>
              </a:solidFill>
              <a:latin typeface="Lucida Sans Unicode"/>
              <a:cs typeface="Lucida Sans Unicode"/>
            </a:endParaRPr>
          </a:p>
        </p:txBody>
      </p:sp>
      <p:sp>
        <p:nvSpPr>
          <p:cNvPr id="19" name="object 19"/>
          <p:cNvSpPr txBox="1"/>
          <p:nvPr/>
        </p:nvSpPr>
        <p:spPr>
          <a:xfrm>
            <a:off x="8422411" y="2736870"/>
            <a:ext cx="208917" cy="305652"/>
          </a:xfrm>
          <a:prstGeom prst="rect">
            <a:avLst/>
          </a:prstGeom>
        </p:spPr>
        <p:txBody>
          <a:bodyPr vert="horz" wrap="square" lIns="0" tIns="7738" rIns="0" bIns="0" rtlCol="0">
            <a:spAutoFit/>
          </a:bodyPr>
          <a:lstStyle/>
          <a:p>
            <a:pPr marL="8145" marR="3258" algn="just" defTabSz="586405">
              <a:lnSpc>
                <a:spcPct val="120400"/>
              </a:lnSpc>
              <a:spcBef>
                <a:spcPts val="61"/>
              </a:spcBef>
            </a:pPr>
            <a:r>
              <a:rPr sz="545" kern="0" spc="-6" dirty="0">
                <a:solidFill>
                  <a:srgbClr val="231F20"/>
                </a:solidFill>
                <a:latin typeface="Tahoma"/>
                <a:cs typeface="Tahoma"/>
              </a:rPr>
              <a:t>Grund </a:t>
            </a:r>
            <a:r>
              <a:rPr sz="545" kern="0" spc="-42" dirty="0">
                <a:solidFill>
                  <a:srgbClr val="231F20"/>
                </a:solidFill>
                <a:latin typeface="Tahoma"/>
                <a:cs typeface="Tahoma"/>
              </a:rPr>
              <a:t>A1-</a:t>
            </a:r>
            <a:r>
              <a:rPr sz="545" kern="0" spc="-16" dirty="0">
                <a:solidFill>
                  <a:srgbClr val="231F20"/>
                </a:solidFill>
                <a:latin typeface="Tahoma"/>
                <a:cs typeface="Tahoma"/>
              </a:rPr>
              <a:t>A3 </a:t>
            </a:r>
            <a:r>
              <a:rPr sz="545" kern="0" spc="-16" dirty="0">
                <a:solidFill>
                  <a:srgbClr val="231F20"/>
                </a:solidFill>
                <a:latin typeface="Lucida Sans Unicode"/>
                <a:cs typeface="Lucida Sans Unicode"/>
              </a:rPr>
              <a:t>35</a:t>
            </a:r>
            <a:endParaRPr sz="545" kern="0">
              <a:solidFill>
                <a:sysClr val="windowText" lastClr="000000"/>
              </a:solidFill>
              <a:latin typeface="Lucida Sans Unicode"/>
              <a:cs typeface="Lucida Sans Unicode"/>
            </a:endParaRPr>
          </a:p>
        </p:txBody>
      </p:sp>
      <p:sp>
        <p:nvSpPr>
          <p:cNvPr id="20" name="object 20"/>
          <p:cNvSpPr txBox="1"/>
          <p:nvPr/>
        </p:nvSpPr>
        <p:spPr>
          <a:xfrm>
            <a:off x="8097463" y="1426934"/>
            <a:ext cx="277741" cy="305652"/>
          </a:xfrm>
          <a:prstGeom prst="rect">
            <a:avLst/>
          </a:prstGeom>
        </p:spPr>
        <p:txBody>
          <a:bodyPr vert="horz" wrap="square" lIns="0" tIns="7738" rIns="0" bIns="0" rtlCol="0">
            <a:spAutoFit/>
          </a:bodyPr>
          <a:lstStyle/>
          <a:p>
            <a:pPr marL="8145" marR="3258" defTabSz="586405">
              <a:lnSpc>
                <a:spcPct val="120400"/>
              </a:lnSpc>
              <a:spcBef>
                <a:spcPts val="61"/>
              </a:spcBef>
            </a:pPr>
            <a:r>
              <a:rPr sz="545" kern="0" spc="-6" dirty="0">
                <a:solidFill>
                  <a:srgbClr val="231F20"/>
                </a:solidFill>
                <a:latin typeface="Tahoma"/>
                <a:cs typeface="Tahoma"/>
              </a:rPr>
              <a:t>Stomme </a:t>
            </a:r>
            <a:r>
              <a:rPr sz="545" kern="0" spc="-42" dirty="0">
                <a:solidFill>
                  <a:srgbClr val="231F20"/>
                </a:solidFill>
                <a:latin typeface="Tahoma"/>
                <a:cs typeface="Tahoma"/>
              </a:rPr>
              <a:t>A1-</a:t>
            </a:r>
            <a:r>
              <a:rPr sz="545" kern="0" spc="-16" dirty="0">
                <a:solidFill>
                  <a:srgbClr val="231F20"/>
                </a:solidFill>
                <a:latin typeface="Tahoma"/>
                <a:cs typeface="Tahoma"/>
              </a:rPr>
              <a:t>A3</a:t>
            </a:r>
            <a:r>
              <a:rPr sz="545" kern="0" spc="321" dirty="0">
                <a:solidFill>
                  <a:srgbClr val="231F20"/>
                </a:solidFill>
                <a:latin typeface="Tahoma"/>
                <a:cs typeface="Tahoma"/>
              </a:rPr>
              <a:t> </a:t>
            </a:r>
            <a:r>
              <a:rPr sz="545" kern="0" spc="-16" dirty="0">
                <a:solidFill>
                  <a:srgbClr val="231F20"/>
                </a:solidFill>
                <a:latin typeface="Lucida Sans Unicode"/>
                <a:cs typeface="Lucida Sans Unicode"/>
              </a:rPr>
              <a:t>50</a:t>
            </a:r>
            <a:endParaRPr sz="545" kern="0">
              <a:solidFill>
                <a:sysClr val="windowText" lastClr="000000"/>
              </a:solidFill>
              <a:latin typeface="Lucida Sans Unicode"/>
              <a:cs typeface="Lucida Sans Unicode"/>
            </a:endParaRPr>
          </a:p>
        </p:txBody>
      </p:sp>
      <p:sp>
        <p:nvSpPr>
          <p:cNvPr id="21" name="object 21"/>
          <p:cNvSpPr txBox="1"/>
          <p:nvPr/>
        </p:nvSpPr>
        <p:spPr>
          <a:xfrm>
            <a:off x="9633176" y="1225234"/>
            <a:ext cx="392991" cy="305844"/>
          </a:xfrm>
          <a:prstGeom prst="rect">
            <a:avLst/>
          </a:prstGeom>
        </p:spPr>
        <p:txBody>
          <a:bodyPr vert="horz" wrap="square" lIns="0" tIns="7738" rIns="0" bIns="0" rtlCol="0">
            <a:spAutoFit/>
          </a:bodyPr>
          <a:lstStyle/>
          <a:p>
            <a:pPr marL="8145" marR="3258" defTabSz="586405">
              <a:lnSpc>
                <a:spcPct val="120400"/>
              </a:lnSpc>
              <a:spcBef>
                <a:spcPts val="61"/>
              </a:spcBef>
            </a:pPr>
            <a:r>
              <a:rPr sz="545" kern="0" spc="-6" dirty="0">
                <a:solidFill>
                  <a:srgbClr val="231F20"/>
                </a:solidFill>
                <a:latin typeface="Tahoma"/>
                <a:cs typeface="Tahoma"/>
              </a:rPr>
              <a:t>Klimatskärm </a:t>
            </a:r>
            <a:r>
              <a:rPr sz="545" kern="0" spc="-42" dirty="0">
                <a:solidFill>
                  <a:srgbClr val="231F20"/>
                </a:solidFill>
                <a:latin typeface="Tahoma"/>
                <a:cs typeface="Tahoma"/>
              </a:rPr>
              <a:t>A1-</a:t>
            </a:r>
            <a:r>
              <a:rPr sz="545" kern="0" spc="-16" dirty="0">
                <a:solidFill>
                  <a:srgbClr val="231F20"/>
                </a:solidFill>
                <a:latin typeface="Tahoma"/>
                <a:cs typeface="Tahoma"/>
              </a:rPr>
              <a:t>A3</a:t>
            </a:r>
            <a:endParaRPr sz="545" kern="0">
              <a:solidFill>
                <a:sysClr val="windowText" lastClr="000000"/>
              </a:solidFill>
              <a:latin typeface="Tahoma"/>
              <a:cs typeface="Tahoma"/>
            </a:endParaRPr>
          </a:p>
          <a:p>
            <a:pPr marL="8145" defTabSz="586405">
              <a:spcBef>
                <a:spcPts val="131"/>
              </a:spcBef>
            </a:pPr>
            <a:r>
              <a:rPr sz="545" kern="0" spc="-16" dirty="0">
                <a:solidFill>
                  <a:srgbClr val="231F20"/>
                </a:solidFill>
                <a:latin typeface="Lucida Sans Unicode"/>
                <a:cs typeface="Lucida Sans Unicode"/>
              </a:rPr>
              <a:t>22</a:t>
            </a:r>
            <a:endParaRPr sz="545" kern="0">
              <a:solidFill>
                <a:sysClr val="windowText" lastClr="000000"/>
              </a:solidFill>
              <a:latin typeface="Lucida Sans Unicode"/>
              <a:cs typeface="Lucida Sans Unicode"/>
            </a:endParaRPr>
          </a:p>
        </p:txBody>
      </p:sp>
      <p:sp>
        <p:nvSpPr>
          <p:cNvPr id="22" name="object 22"/>
          <p:cNvSpPr txBox="1"/>
          <p:nvPr/>
        </p:nvSpPr>
        <p:spPr>
          <a:xfrm>
            <a:off x="9852594" y="1752310"/>
            <a:ext cx="385661" cy="305844"/>
          </a:xfrm>
          <a:prstGeom prst="rect">
            <a:avLst/>
          </a:prstGeom>
        </p:spPr>
        <p:txBody>
          <a:bodyPr vert="horz" wrap="square" lIns="0" tIns="7738" rIns="0" bIns="0" rtlCol="0">
            <a:spAutoFit/>
          </a:bodyPr>
          <a:lstStyle/>
          <a:p>
            <a:pPr marL="8145" marR="3258" defTabSz="586405">
              <a:lnSpc>
                <a:spcPct val="120400"/>
              </a:lnSpc>
              <a:spcBef>
                <a:spcPts val="61"/>
              </a:spcBef>
            </a:pPr>
            <a:r>
              <a:rPr sz="545" kern="0" spc="-6" dirty="0">
                <a:solidFill>
                  <a:srgbClr val="231F20"/>
                </a:solidFill>
                <a:latin typeface="Tahoma"/>
                <a:cs typeface="Tahoma"/>
              </a:rPr>
              <a:t>Innerväggar </a:t>
            </a:r>
            <a:r>
              <a:rPr sz="545" kern="0" spc="-42" dirty="0">
                <a:solidFill>
                  <a:srgbClr val="231F20"/>
                </a:solidFill>
                <a:latin typeface="Tahoma"/>
                <a:cs typeface="Tahoma"/>
              </a:rPr>
              <a:t>A1-</a:t>
            </a:r>
            <a:r>
              <a:rPr sz="545" kern="0" spc="-16" dirty="0">
                <a:solidFill>
                  <a:srgbClr val="231F20"/>
                </a:solidFill>
                <a:latin typeface="Tahoma"/>
                <a:cs typeface="Tahoma"/>
              </a:rPr>
              <a:t>A3</a:t>
            </a:r>
            <a:endParaRPr sz="545" kern="0">
              <a:solidFill>
                <a:sysClr val="windowText" lastClr="000000"/>
              </a:solidFill>
              <a:latin typeface="Tahoma"/>
              <a:cs typeface="Tahoma"/>
            </a:endParaRPr>
          </a:p>
          <a:p>
            <a:pPr marL="8145" defTabSz="586405">
              <a:spcBef>
                <a:spcPts val="131"/>
              </a:spcBef>
            </a:pPr>
            <a:r>
              <a:rPr sz="545" kern="0" spc="-48" dirty="0">
                <a:solidFill>
                  <a:srgbClr val="231F20"/>
                </a:solidFill>
                <a:latin typeface="Lucida Sans Unicode"/>
                <a:cs typeface="Lucida Sans Unicode"/>
              </a:rPr>
              <a:t>7</a:t>
            </a:r>
            <a:endParaRPr sz="545" kern="0">
              <a:solidFill>
                <a:sysClr val="windowText" lastClr="000000"/>
              </a:solidFill>
              <a:latin typeface="Lucida Sans Unicode"/>
              <a:cs typeface="Lucida Sans Unicode"/>
            </a:endParaRPr>
          </a:p>
        </p:txBody>
      </p:sp>
      <p:sp>
        <p:nvSpPr>
          <p:cNvPr id="23" name="object 23"/>
          <p:cNvSpPr txBox="1"/>
          <p:nvPr/>
        </p:nvSpPr>
        <p:spPr>
          <a:xfrm>
            <a:off x="9758211" y="2385343"/>
            <a:ext cx="700461" cy="305844"/>
          </a:xfrm>
          <a:prstGeom prst="rect">
            <a:avLst/>
          </a:prstGeom>
        </p:spPr>
        <p:txBody>
          <a:bodyPr vert="horz" wrap="square" lIns="0" tIns="7738" rIns="0" bIns="0" rtlCol="0">
            <a:spAutoFit/>
          </a:bodyPr>
          <a:lstStyle/>
          <a:p>
            <a:pPr marL="8145" marR="3258" defTabSz="586405">
              <a:lnSpc>
                <a:spcPct val="120400"/>
              </a:lnSpc>
              <a:spcBef>
                <a:spcPts val="61"/>
              </a:spcBef>
            </a:pPr>
            <a:r>
              <a:rPr sz="545" kern="0" spc="-6" dirty="0">
                <a:solidFill>
                  <a:srgbClr val="231F20"/>
                </a:solidFill>
                <a:latin typeface="Tahoma"/>
                <a:cs typeface="Tahoma"/>
              </a:rPr>
              <a:t>Byggplats/transporter </a:t>
            </a:r>
            <a:r>
              <a:rPr sz="545" kern="0" dirty="0">
                <a:solidFill>
                  <a:srgbClr val="231F20"/>
                </a:solidFill>
                <a:latin typeface="Tahoma"/>
                <a:cs typeface="Tahoma"/>
              </a:rPr>
              <a:t>A4-</a:t>
            </a:r>
            <a:r>
              <a:rPr sz="545" kern="0" spc="-16" dirty="0">
                <a:solidFill>
                  <a:srgbClr val="231F20"/>
                </a:solidFill>
                <a:latin typeface="Tahoma"/>
                <a:cs typeface="Tahoma"/>
              </a:rPr>
              <a:t>A5</a:t>
            </a:r>
            <a:endParaRPr sz="545" kern="0">
              <a:solidFill>
                <a:sysClr val="windowText" lastClr="000000"/>
              </a:solidFill>
              <a:latin typeface="Tahoma"/>
              <a:cs typeface="Tahoma"/>
            </a:endParaRPr>
          </a:p>
          <a:p>
            <a:pPr marL="8145" defTabSz="586405">
              <a:spcBef>
                <a:spcPts val="131"/>
              </a:spcBef>
            </a:pPr>
            <a:r>
              <a:rPr sz="545" kern="0" spc="-16" dirty="0">
                <a:solidFill>
                  <a:srgbClr val="231F20"/>
                </a:solidFill>
                <a:latin typeface="Lucida Sans Unicode"/>
                <a:cs typeface="Lucida Sans Unicode"/>
              </a:rPr>
              <a:t>30</a:t>
            </a:r>
            <a:endParaRPr sz="545" kern="0">
              <a:solidFill>
                <a:sysClr val="windowText" lastClr="000000"/>
              </a:solidFill>
              <a:latin typeface="Lucida Sans Unicode"/>
              <a:cs typeface="Lucida Sans Unicode"/>
            </a:endParaRPr>
          </a:p>
        </p:txBody>
      </p:sp>
      <p:sp>
        <p:nvSpPr>
          <p:cNvPr id="24" name="object 24"/>
          <p:cNvSpPr txBox="1"/>
          <p:nvPr/>
        </p:nvSpPr>
        <p:spPr>
          <a:xfrm>
            <a:off x="8617132" y="1734143"/>
            <a:ext cx="862137" cy="163271"/>
          </a:xfrm>
          <a:prstGeom prst="rect">
            <a:avLst/>
          </a:prstGeom>
        </p:spPr>
        <p:txBody>
          <a:bodyPr vert="horz" wrap="square" lIns="0" tIns="10181" rIns="0" bIns="0" rtlCol="0">
            <a:spAutoFit/>
          </a:bodyPr>
          <a:lstStyle/>
          <a:p>
            <a:pPr marL="8145" defTabSz="586405">
              <a:spcBef>
                <a:spcPts val="80"/>
              </a:spcBef>
            </a:pPr>
            <a:r>
              <a:rPr sz="994" kern="0" spc="-6" dirty="0">
                <a:solidFill>
                  <a:srgbClr val="231F20"/>
                </a:solidFill>
                <a:latin typeface="Tahoma"/>
                <a:cs typeface="Tahoma"/>
              </a:rPr>
              <a:t>Klimatpåverkan</a:t>
            </a:r>
            <a:endParaRPr sz="994" kern="0">
              <a:solidFill>
                <a:sysClr val="windowText" lastClr="000000"/>
              </a:solidFill>
              <a:latin typeface="Tahoma"/>
              <a:cs typeface="Tahoma"/>
            </a:endParaRPr>
          </a:p>
        </p:txBody>
      </p:sp>
      <p:sp>
        <p:nvSpPr>
          <p:cNvPr id="25" name="object 25"/>
          <p:cNvSpPr txBox="1"/>
          <p:nvPr/>
        </p:nvSpPr>
        <p:spPr>
          <a:xfrm>
            <a:off x="8553901" y="2242142"/>
            <a:ext cx="990826" cy="163271"/>
          </a:xfrm>
          <a:prstGeom prst="rect">
            <a:avLst/>
          </a:prstGeom>
        </p:spPr>
        <p:txBody>
          <a:bodyPr vert="horz" wrap="square" lIns="0" tIns="10181" rIns="0" bIns="0" rtlCol="0">
            <a:spAutoFit/>
          </a:bodyPr>
          <a:lstStyle/>
          <a:p>
            <a:pPr marL="24434" defTabSz="586405">
              <a:spcBef>
                <a:spcPts val="80"/>
              </a:spcBef>
            </a:pPr>
            <a:r>
              <a:rPr sz="994" kern="0" dirty="0">
                <a:solidFill>
                  <a:srgbClr val="231F20"/>
                </a:solidFill>
                <a:latin typeface="Tahoma"/>
                <a:cs typeface="Tahoma"/>
              </a:rPr>
              <a:t>kg</a:t>
            </a:r>
            <a:r>
              <a:rPr sz="994" kern="0" spc="-90" dirty="0">
                <a:solidFill>
                  <a:srgbClr val="231F20"/>
                </a:solidFill>
                <a:latin typeface="Tahoma"/>
                <a:cs typeface="Tahoma"/>
              </a:rPr>
              <a:t> </a:t>
            </a:r>
            <a:r>
              <a:rPr sz="994" kern="0" spc="45" dirty="0">
                <a:solidFill>
                  <a:srgbClr val="231F20"/>
                </a:solidFill>
                <a:latin typeface="Tahoma"/>
                <a:cs typeface="Tahoma"/>
              </a:rPr>
              <a:t>CO2e/m</a:t>
            </a:r>
            <a:r>
              <a:rPr sz="866" kern="0" spc="67" baseline="33950" dirty="0">
                <a:solidFill>
                  <a:srgbClr val="231F20"/>
                </a:solidFill>
                <a:latin typeface="Tahoma"/>
                <a:cs typeface="Tahoma"/>
              </a:rPr>
              <a:t>2 </a:t>
            </a:r>
            <a:r>
              <a:rPr sz="994" kern="0" spc="-16" dirty="0">
                <a:solidFill>
                  <a:srgbClr val="231F20"/>
                </a:solidFill>
                <a:latin typeface="Tahoma"/>
                <a:cs typeface="Tahoma"/>
              </a:rPr>
              <a:t>BTA</a:t>
            </a:r>
            <a:endParaRPr sz="994" kern="0">
              <a:solidFill>
                <a:sysClr val="windowText" lastClr="000000"/>
              </a:solidFill>
              <a:latin typeface="Tahoma"/>
              <a:cs typeface="Tahoma"/>
            </a:endParaRPr>
          </a:p>
        </p:txBody>
      </p:sp>
      <p:sp>
        <p:nvSpPr>
          <p:cNvPr id="26" name="object 26"/>
          <p:cNvSpPr txBox="1">
            <a:spLocks noGrp="1"/>
          </p:cNvSpPr>
          <p:nvPr>
            <p:ph type="title"/>
          </p:nvPr>
        </p:nvSpPr>
        <p:spPr>
          <a:xfrm>
            <a:off x="5122578" y="801464"/>
            <a:ext cx="1945000" cy="254484"/>
          </a:xfrm>
          <a:prstGeom prst="rect">
            <a:avLst/>
          </a:prstGeom>
        </p:spPr>
        <p:txBody>
          <a:bodyPr vert="horz" wrap="square" lIns="0" tIns="7738" rIns="0" bIns="0" rtlCol="0">
            <a:spAutoFit/>
          </a:bodyPr>
          <a:lstStyle/>
          <a:p>
            <a:pPr marL="8145">
              <a:spcBef>
                <a:spcPts val="61"/>
              </a:spcBef>
            </a:pPr>
            <a:r>
              <a:rPr spc="-77" dirty="0">
                <a:solidFill>
                  <a:srgbClr val="4F5448"/>
                </a:solidFill>
                <a:latin typeface="Lucida Sans Unicode"/>
                <a:cs typeface="Lucida Sans Unicode"/>
              </a:rPr>
              <a:t>Kv</a:t>
            </a:r>
            <a:r>
              <a:rPr spc="-202" dirty="0">
                <a:solidFill>
                  <a:srgbClr val="4F5448"/>
                </a:solidFill>
                <a:latin typeface="Lucida Sans Unicode"/>
                <a:cs typeface="Lucida Sans Unicode"/>
              </a:rPr>
              <a:t> </a:t>
            </a:r>
            <a:r>
              <a:rPr spc="-106" dirty="0">
                <a:solidFill>
                  <a:srgbClr val="4F5448"/>
                </a:solidFill>
                <a:latin typeface="Lucida Sans Unicode"/>
                <a:cs typeface="Lucida Sans Unicode"/>
              </a:rPr>
              <a:t>Ankan,</a:t>
            </a:r>
            <a:r>
              <a:rPr spc="-199" dirty="0">
                <a:solidFill>
                  <a:srgbClr val="4F5448"/>
                </a:solidFill>
                <a:latin typeface="Lucida Sans Unicode"/>
                <a:cs typeface="Lucida Sans Unicode"/>
              </a:rPr>
              <a:t> </a:t>
            </a:r>
            <a:r>
              <a:rPr spc="-83" dirty="0">
                <a:solidFill>
                  <a:srgbClr val="4F5448"/>
                </a:solidFill>
                <a:latin typeface="Lucida Sans Unicode"/>
                <a:cs typeface="Lucida Sans Unicode"/>
              </a:rPr>
              <a:t>Norrköping</a:t>
            </a:r>
          </a:p>
        </p:txBody>
      </p:sp>
      <p:pic>
        <p:nvPicPr>
          <p:cNvPr id="27" name="object 27"/>
          <p:cNvPicPr/>
          <p:nvPr/>
        </p:nvPicPr>
        <p:blipFill>
          <a:blip r:embed="rId10" cstate="email">
            <a:extLst>
              <a:ext uri="{28A0092B-C50C-407E-A947-70E740481C1C}">
                <a14:useLocalDpi xmlns:a14="http://schemas.microsoft.com/office/drawing/2010/main"/>
              </a:ext>
            </a:extLst>
          </a:blip>
          <a:stretch>
            <a:fillRect/>
          </a:stretch>
        </p:blipFill>
        <p:spPr>
          <a:xfrm>
            <a:off x="7667750" y="3355519"/>
            <a:ext cx="2718714" cy="2232050"/>
          </a:xfrm>
          <a:prstGeom prst="rect">
            <a:avLst/>
          </a:prstGeom>
        </p:spPr>
      </p:pic>
      <p:sp>
        <p:nvSpPr>
          <p:cNvPr id="28" name="object 28"/>
          <p:cNvSpPr txBox="1"/>
          <p:nvPr/>
        </p:nvSpPr>
        <p:spPr>
          <a:xfrm>
            <a:off x="5072804" y="204621"/>
            <a:ext cx="2051699" cy="97031"/>
          </a:xfrm>
          <a:prstGeom prst="rect">
            <a:avLst/>
          </a:prstGeom>
        </p:spPr>
        <p:txBody>
          <a:bodyPr vert="horz" wrap="square" lIns="0" tIns="8145" rIns="0" bIns="0" rtlCol="0">
            <a:spAutoFit/>
          </a:bodyPr>
          <a:lstStyle/>
          <a:p>
            <a:pPr marL="8145" defTabSz="586405">
              <a:spcBef>
                <a:spcPts val="64"/>
              </a:spcBef>
            </a:pPr>
            <a:r>
              <a:rPr sz="577" kern="0" spc="35" dirty="0">
                <a:solidFill>
                  <a:srgbClr val="4F5448"/>
                </a:solidFill>
                <a:latin typeface="Tahoma"/>
                <a:cs typeface="Tahoma"/>
              </a:rPr>
              <a:t>KV</a:t>
            </a:r>
            <a:r>
              <a:rPr sz="577" kern="0" spc="38" dirty="0">
                <a:solidFill>
                  <a:srgbClr val="4F5448"/>
                </a:solidFill>
                <a:latin typeface="Tahoma"/>
                <a:cs typeface="Tahoma"/>
              </a:rPr>
              <a:t> </a:t>
            </a:r>
            <a:r>
              <a:rPr sz="577" kern="0" spc="51" dirty="0">
                <a:solidFill>
                  <a:srgbClr val="4F5448"/>
                </a:solidFill>
                <a:latin typeface="Tahoma"/>
                <a:cs typeface="Tahoma"/>
              </a:rPr>
              <a:t>ANKAN</a:t>
            </a:r>
            <a:r>
              <a:rPr sz="577" kern="0" spc="71" dirty="0">
                <a:solidFill>
                  <a:srgbClr val="4F5448"/>
                </a:solidFill>
                <a:latin typeface="Tahoma"/>
                <a:cs typeface="Tahoma"/>
              </a:rPr>
              <a:t> </a:t>
            </a:r>
            <a:r>
              <a:rPr sz="577" kern="0" dirty="0">
                <a:solidFill>
                  <a:srgbClr val="4F5448"/>
                </a:solidFill>
                <a:latin typeface="Tahoma"/>
                <a:cs typeface="Tahoma"/>
              </a:rPr>
              <a:t>-</a:t>
            </a:r>
            <a:r>
              <a:rPr sz="577" kern="0" spc="71" dirty="0">
                <a:solidFill>
                  <a:srgbClr val="4F5448"/>
                </a:solidFill>
                <a:latin typeface="Tahoma"/>
                <a:cs typeface="Tahoma"/>
              </a:rPr>
              <a:t> </a:t>
            </a:r>
            <a:r>
              <a:rPr sz="577" kern="0" spc="35" dirty="0">
                <a:solidFill>
                  <a:srgbClr val="4F5448"/>
                </a:solidFill>
                <a:latin typeface="Tahoma"/>
                <a:cs typeface="Tahoma"/>
              </a:rPr>
              <a:t>MARKANVISNINGSTÄVLING</a:t>
            </a:r>
            <a:r>
              <a:rPr sz="577" kern="0" spc="71" dirty="0">
                <a:solidFill>
                  <a:srgbClr val="4F5448"/>
                </a:solidFill>
                <a:latin typeface="Tahoma"/>
                <a:cs typeface="Tahoma"/>
              </a:rPr>
              <a:t> </a:t>
            </a:r>
            <a:r>
              <a:rPr sz="577" kern="0" spc="32" dirty="0">
                <a:solidFill>
                  <a:srgbClr val="4F5448"/>
                </a:solidFill>
                <a:latin typeface="Tahoma"/>
                <a:cs typeface="Tahoma"/>
              </a:rPr>
              <a:t>NORRKÖPING </a:t>
            </a:r>
            <a:endParaRPr sz="577" kern="0">
              <a:solidFill>
                <a:sysClr val="windowText" lastClr="000000"/>
              </a:solidFill>
              <a:latin typeface="Tahoma"/>
              <a:cs typeface="Tahom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2767" y="6540804"/>
            <a:ext cx="370185" cy="81856"/>
            <a:chOff x="431993" y="10198808"/>
            <a:chExt cx="577215" cy="127635"/>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431993" y="10210776"/>
              <a:ext cx="185202" cy="115666"/>
            </a:xfrm>
            <a:prstGeom prst="rect">
              <a:avLst/>
            </a:prstGeom>
          </p:spPr>
        </p:pic>
        <p:sp>
          <p:nvSpPr>
            <p:cNvPr id="4" name="object 4"/>
            <p:cNvSpPr/>
            <p:nvPr/>
          </p:nvSpPr>
          <p:spPr>
            <a:xfrm>
              <a:off x="637082" y="10198811"/>
              <a:ext cx="372110" cy="127635"/>
            </a:xfrm>
            <a:custGeom>
              <a:avLst/>
              <a:gdLst/>
              <a:ahLst/>
              <a:cxnLst/>
              <a:rect l="l" t="t" r="r" b="b"/>
              <a:pathLst>
                <a:path w="372109" h="127634">
                  <a:moveTo>
                    <a:pt x="136906" y="82550"/>
                  </a:moveTo>
                  <a:lnTo>
                    <a:pt x="134785" y="62865"/>
                  </a:lnTo>
                  <a:lnTo>
                    <a:pt x="128346" y="49999"/>
                  </a:lnTo>
                  <a:lnTo>
                    <a:pt x="117525" y="42989"/>
                  </a:lnTo>
                  <a:lnTo>
                    <a:pt x="102209" y="40868"/>
                  </a:lnTo>
                  <a:lnTo>
                    <a:pt x="90220" y="42240"/>
                  </a:lnTo>
                  <a:lnTo>
                    <a:pt x="81267" y="45720"/>
                  </a:lnTo>
                  <a:lnTo>
                    <a:pt x="75260" y="50431"/>
                  </a:lnTo>
                  <a:lnTo>
                    <a:pt x="72097" y="55448"/>
                  </a:lnTo>
                  <a:lnTo>
                    <a:pt x="66675" y="48298"/>
                  </a:lnTo>
                  <a:lnTo>
                    <a:pt x="59905" y="43827"/>
                  </a:lnTo>
                  <a:lnTo>
                    <a:pt x="51828" y="41529"/>
                  </a:lnTo>
                  <a:lnTo>
                    <a:pt x="42468" y="40868"/>
                  </a:lnTo>
                  <a:lnTo>
                    <a:pt x="32372" y="42722"/>
                  </a:lnTo>
                  <a:lnTo>
                    <a:pt x="25590" y="47028"/>
                  </a:lnTo>
                  <a:lnTo>
                    <a:pt x="21793" y="51904"/>
                  </a:lnTo>
                  <a:lnTo>
                    <a:pt x="20599" y="55448"/>
                  </a:lnTo>
                  <a:lnTo>
                    <a:pt x="20599" y="43091"/>
                  </a:lnTo>
                  <a:lnTo>
                    <a:pt x="0" y="43091"/>
                  </a:lnTo>
                  <a:lnTo>
                    <a:pt x="0" y="125171"/>
                  </a:lnTo>
                  <a:lnTo>
                    <a:pt x="20599" y="125171"/>
                  </a:lnTo>
                  <a:lnTo>
                    <a:pt x="20599" y="83820"/>
                  </a:lnTo>
                  <a:lnTo>
                    <a:pt x="21894" y="75145"/>
                  </a:lnTo>
                  <a:lnTo>
                    <a:pt x="25565" y="67360"/>
                  </a:lnTo>
                  <a:lnTo>
                    <a:pt x="31356" y="61734"/>
                  </a:lnTo>
                  <a:lnTo>
                    <a:pt x="38976" y="59575"/>
                  </a:lnTo>
                  <a:lnTo>
                    <a:pt x="47993" y="61379"/>
                  </a:lnTo>
                  <a:lnTo>
                    <a:pt x="53911" y="66306"/>
                  </a:lnTo>
                  <a:lnTo>
                    <a:pt x="57162" y="73609"/>
                  </a:lnTo>
                  <a:lnTo>
                    <a:pt x="58153" y="82550"/>
                  </a:lnTo>
                  <a:lnTo>
                    <a:pt x="58153" y="125171"/>
                  </a:lnTo>
                  <a:lnTo>
                    <a:pt x="78752" y="125171"/>
                  </a:lnTo>
                  <a:lnTo>
                    <a:pt x="78752" y="82550"/>
                  </a:lnTo>
                  <a:lnTo>
                    <a:pt x="80073" y="74485"/>
                  </a:lnTo>
                  <a:lnTo>
                    <a:pt x="83921" y="67081"/>
                  </a:lnTo>
                  <a:lnTo>
                    <a:pt x="90182" y="61671"/>
                  </a:lnTo>
                  <a:lnTo>
                    <a:pt x="98717" y="59575"/>
                  </a:lnTo>
                  <a:lnTo>
                    <a:pt x="106819" y="61404"/>
                  </a:lnTo>
                  <a:lnTo>
                    <a:pt x="112268" y="66370"/>
                  </a:lnTo>
                  <a:lnTo>
                    <a:pt x="115341" y="73672"/>
                  </a:lnTo>
                  <a:lnTo>
                    <a:pt x="116306" y="82550"/>
                  </a:lnTo>
                  <a:lnTo>
                    <a:pt x="116306" y="125171"/>
                  </a:lnTo>
                  <a:lnTo>
                    <a:pt x="136906" y="125171"/>
                  </a:lnTo>
                  <a:lnTo>
                    <a:pt x="136906" y="82550"/>
                  </a:lnTo>
                  <a:close/>
                </a:path>
                <a:path w="372109" h="127634">
                  <a:moveTo>
                    <a:pt x="177698" y="43091"/>
                  </a:moveTo>
                  <a:lnTo>
                    <a:pt x="157099" y="43091"/>
                  </a:lnTo>
                  <a:lnTo>
                    <a:pt x="157099" y="125171"/>
                  </a:lnTo>
                  <a:lnTo>
                    <a:pt x="177698" y="125171"/>
                  </a:lnTo>
                  <a:lnTo>
                    <a:pt x="177698" y="43091"/>
                  </a:lnTo>
                  <a:close/>
                </a:path>
                <a:path w="372109" h="127634">
                  <a:moveTo>
                    <a:pt x="181394" y="6019"/>
                  </a:moveTo>
                  <a:lnTo>
                    <a:pt x="175209" y="0"/>
                  </a:lnTo>
                  <a:lnTo>
                    <a:pt x="160477" y="0"/>
                  </a:lnTo>
                  <a:lnTo>
                    <a:pt x="154292" y="6019"/>
                  </a:lnTo>
                  <a:lnTo>
                    <a:pt x="154292" y="20751"/>
                  </a:lnTo>
                  <a:lnTo>
                    <a:pt x="160477" y="26936"/>
                  </a:lnTo>
                  <a:lnTo>
                    <a:pt x="175209" y="26936"/>
                  </a:lnTo>
                  <a:lnTo>
                    <a:pt x="181394" y="20751"/>
                  </a:lnTo>
                  <a:lnTo>
                    <a:pt x="181394" y="13462"/>
                  </a:lnTo>
                  <a:lnTo>
                    <a:pt x="181394" y="6019"/>
                  </a:lnTo>
                  <a:close/>
                </a:path>
                <a:path w="372109" h="127634">
                  <a:moveTo>
                    <a:pt x="275907" y="82550"/>
                  </a:moveTo>
                  <a:lnTo>
                    <a:pt x="273812" y="62928"/>
                  </a:lnTo>
                  <a:lnTo>
                    <a:pt x="267639" y="50063"/>
                  </a:lnTo>
                  <a:lnTo>
                    <a:pt x="257517" y="43014"/>
                  </a:lnTo>
                  <a:lnTo>
                    <a:pt x="243573" y="40868"/>
                  </a:lnTo>
                  <a:lnTo>
                    <a:pt x="232981" y="42329"/>
                  </a:lnTo>
                  <a:lnTo>
                    <a:pt x="225806" y="45999"/>
                  </a:lnTo>
                  <a:lnTo>
                    <a:pt x="221449" y="50838"/>
                  </a:lnTo>
                  <a:lnTo>
                    <a:pt x="219341" y="55765"/>
                  </a:lnTo>
                  <a:lnTo>
                    <a:pt x="219341" y="43091"/>
                  </a:lnTo>
                  <a:lnTo>
                    <a:pt x="198729" y="43091"/>
                  </a:lnTo>
                  <a:lnTo>
                    <a:pt x="198729" y="125171"/>
                  </a:lnTo>
                  <a:lnTo>
                    <a:pt x="219341" y="125171"/>
                  </a:lnTo>
                  <a:lnTo>
                    <a:pt x="219341" y="84607"/>
                  </a:lnTo>
                  <a:lnTo>
                    <a:pt x="220624" y="75488"/>
                  </a:lnTo>
                  <a:lnTo>
                    <a:pt x="224307" y="67462"/>
                  </a:lnTo>
                  <a:lnTo>
                    <a:pt x="230098" y="61747"/>
                  </a:lnTo>
                  <a:lnTo>
                    <a:pt x="237718" y="59575"/>
                  </a:lnTo>
                  <a:lnTo>
                    <a:pt x="245808" y="61480"/>
                  </a:lnTo>
                  <a:lnTo>
                    <a:pt x="251269" y="66827"/>
                  </a:lnTo>
                  <a:lnTo>
                    <a:pt x="254342" y="75082"/>
                  </a:lnTo>
                  <a:lnTo>
                    <a:pt x="255308" y="85712"/>
                  </a:lnTo>
                  <a:lnTo>
                    <a:pt x="255308" y="125171"/>
                  </a:lnTo>
                  <a:lnTo>
                    <a:pt x="275907" y="125171"/>
                  </a:lnTo>
                  <a:lnTo>
                    <a:pt x="275907" y="82550"/>
                  </a:lnTo>
                  <a:close/>
                </a:path>
                <a:path w="372109" h="127634">
                  <a:moveTo>
                    <a:pt x="371703" y="100838"/>
                  </a:moveTo>
                  <a:lnTo>
                    <a:pt x="367601" y="86855"/>
                  </a:lnTo>
                  <a:lnTo>
                    <a:pt x="357771" y="79324"/>
                  </a:lnTo>
                  <a:lnTo>
                    <a:pt x="345909" y="76009"/>
                  </a:lnTo>
                  <a:lnTo>
                    <a:pt x="315772" y="72313"/>
                  </a:lnTo>
                  <a:lnTo>
                    <a:pt x="315772" y="62014"/>
                  </a:lnTo>
                  <a:lnTo>
                    <a:pt x="321640" y="59639"/>
                  </a:lnTo>
                  <a:lnTo>
                    <a:pt x="339229" y="59639"/>
                  </a:lnTo>
                  <a:lnTo>
                    <a:pt x="348424" y="63436"/>
                  </a:lnTo>
                  <a:lnTo>
                    <a:pt x="349681" y="71831"/>
                  </a:lnTo>
                  <a:lnTo>
                    <a:pt x="370281" y="71831"/>
                  </a:lnTo>
                  <a:lnTo>
                    <a:pt x="366496" y="57848"/>
                  </a:lnTo>
                  <a:lnTo>
                    <a:pt x="358025" y="48247"/>
                  </a:lnTo>
                  <a:lnTo>
                    <a:pt x="346024" y="42710"/>
                  </a:lnTo>
                  <a:lnTo>
                    <a:pt x="331622" y="40932"/>
                  </a:lnTo>
                  <a:lnTo>
                    <a:pt x="316674" y="42354"/>
                  </a:lnTo>
                  <a:lnTo>
                    <a:pt x="304939" y="46812"/>
                  </a:lnTo>
                  <a:lnTo>
                    <a:pt x="297281" y="54635"/>
                  </a:lnTo>
                  <a:lnTo>
                    <a:pt x="294538" y="66128"/>
                  </a:lnTo>
                  <a:lnTo>
                    <a:pt x="297497" y="78676"/>
                  </a:lnTo>
                  <a:lnTo>
                    <a:pt x="304977" y="85623"/>
                  </a:lnTo>
                  <a:lnTo>
                    <a:pt x="314934" y="89128"/>
                  </a:lnTo>
                  <a:lnTo>
                    <a:pt x="333832" y="93040"/>
                  </a:lnTo>
                  <a:lnTo>
                    <a:pt x="341985" y="94932"/>
                  </a:lnTo>
                  <a:lnTo>
                    <a:pt x="348081" y="97485"/>
                  </a:lnTo>
                  <a:lnTo>
                    <a:pt x="350481" y="101155"/>
                  </a:lnTo>
                  <a:lnTo>
                    <a:pt x="350481" y="105587"/>
                  </a:lnTo>
                  <a:lnTo>
                    <a:pt x="343827" y="108915"/>
                  </a:lnTo>
                  <a:lnTo>
                    <a:pt x="335584" y="108915"/>
                  </a:lnTo>
                  <a:lnTo>
                    <a:pt x="329031" y="108496"/>
                  </a:lnTo>
                  <a:lnTo>
                    <a:pt x="321221" y="106857"/>
                  </a:lnTo>
                  <a:lnTo>
                    <a:pt x="314566" y="103441"/>
                  </a:lnTo>
                  <a:lnTo>
                    <a:pt x="311492" y="97663"/>
                  </a:lnTo>
                  <a:lnTo>
                    <a:pt x="290893" y="97663"/>
                  </a:lnTo>
                  <a:lnTo>
                    <a:pt x="294411" y="112509"/>
                  </a:lnTo>
                  <a:lnTo>
                    <a:pt x="303669" y="121666"/>
                  </a:lnTo>
                  <a:lnTo>
                    <a:pt x="317842" y="126314"/>
                  </a:lnTo>
                  <a:lnTo>
                    <a:pt x="336054" y="127609"/>
                  </a:lnTo>
                  <a:lnTo>
                    <a:pt x="350393" y="125996"/>
                  </a:lnTo>
                  <a:lnTo>
                    <a:pt x="361670" y="121056"/>
                  </a:lnTo>
                  <a:lnTo>
                    <a:pt x="369062" y="112712"/>
                  </a:lnTo>
                  <a:lnTo>
                    <a:pt x="371703" y="100838"/>
                  </a:lnTo>
                  <a:close/>
                </a:path>
              </a:pathLst>
            </a:custGeom>
            <a:solidFill>
              <a:srgbClr val="566459"/>
            </a:solidFill>
          </p:spPr>
          <p:txBody>
            <a:bodyPr wrap="square" lIns="0" tIns="0" rIns="0" bIns="0" rtlCol="0"/>
            <a:lstStyle/>
            <a:p>
              <a:pPr defTabSz="586405"/>
              <a:endParaRPr sz="1154" kern="0">
                <a:solidFill>
                  <a:sysClr val="windowText" lastClr="000000"/>
                </a:solidFill>
              </a:endParaRPr>
            </a:p>
          </p:txBody>
        </p:sp>
      </p:grpSp>
      <p:sp>
        <p:nvSpPr>
          <p:cNvPr id="5" name="object 5"/>
          <p:cNvSpPr/>
          <p:nvPr/>
        </p:nvSpPr>
        <p:spPr>
          <a:xfrm>
            <a:off x="1904337" y="6548461"/>
            <a:ext cx="107920" cy="94074"/>
          </a:xfrm>
          <a:custGeom>
            <a:avLst/>
            <a:gdLst/>
            <a:ahLst/>
            <a:cxnLst/>
            <a:rect l="l" t="t" r="r" b="b"/>
            <a:pathLst>
              <a:path w="168275" h="146684">
                <a:moveTo>
                  <a:pt x="84074" y="113372"/>
                </a:moveTo>
                <a:lnTo>
                  <a:pt x="46888" y="55486"/>
                </a:lnTo>
                <a:lnTo>
                  <a:pt x="70192" y="31216"/>
                </a:lnTo>
                <a:lnTo>
                  <a:pt x="45161" y="31216"/>
                </a:lnTo>
                <a:lnTo>
                  <a:pt x="20599" y="57365"/>
                </a:lnTo>
                <a:lnTo>
                  <a:pt x="20599" y="0"/>
                </a:lnTo>
                <a:lnTo>
                  <a:pt x="0" y="0"/>
                </a:lnTo>
                <a:lnTo>
                  <a:pt x="0" y="113296"/>
                </a:lnTo>
                <a:lnTo>
                  <a:pt x="20599" y="113296"/>
                </a:lnTo>
                <a:lnTo>
                  <a:pt x="20599" y="82867"/>
                </a:lnTo>
                <a:lnTo>
                  <a:pt x="32918" y="70040"/>
                </a:lnTo>
                <a:lnTo>
                  <a:pt x="60299" y="113372"/>
                </a:lnTo>
                <a:lnTo>
                  <a:pt x="84074" y="113372"/>
                </a:lnTo>
                <a:close/>
              </a:path>
              <a:path w="168275" h="146684">
                <a:moveTo>
                  <a:pt x="168097" y="31076"/>
                </a:moveTo>
                <a:lnTo>
                  <a:pt x="146697" y="31203"/>
                </a:lnTo>
                <a:lnTo>
                  <a:pt x="126707" y="91198"/>
                </a:lnTo>
                <a:lnTo>
                  <a:pt x="103517" y="31203"/>
                </a:lnTo>
                <a:lnTo>
                  <a:pt x="81876" y="31203"/>
                </a:lnTo>
                <a:lnTo>
                  <a:pt x="116700" y="115201"/>
                </a:lnTo>
                <a:lnTo>
                  <a:pt x="113792" y="127000"/>
                </a:lnTo>
                <a:lnTo>
                  <a:pt x="108432" y="128104"/>
                </a:lnTo>
                <a:lnTo>
                  <a:pt x="100139" y="128181"/>
                </a:lnTo>
                <a:lnTo>
                  <a:pt x="100139" y="146558"/>
                </a:lnTo>
                <a:lnTo>
                  <a:pt x="105664" y="146558"/>
                </a:lnTo>
                <a:lnTo>
                  <a:pt x="115785" y="145237"/>
                </a:lnTo>
                <a:lnTo>
                  <a:pt x="123278" y="141287"/>
                </a:lnTo>
                <a:lnTo>
                  <a:pt x="128778" y="134759"/>
                </a:lnTo>
                <a:lnTo>
                  <a:pt x="132930" y="125679"/>
                </a:lnTo>
                <a:lnTo>
                  <a:pt x="137363" y="114427"/>
                </a:lnTo>
                <a:lnTo>
                  <a:pt x="168097" y="31076"/>
                </a:lnTo>
                <a:close/>
              </a:path>
            </a:pathLst>
          </a:custGeom>
          <a:solidFill>
            <a:srgbClr val="566459"/>
          </a:solidFill>
        </p:spPr>
        <p:txBody>
          <a:bodyPr wrap="square" lIns="0" tIns="0" rIns="0" bIns="0" rtlCol="0"/>
          <a:lstStyle/>
          <a:p>
            <a:pPr defTabSz="586405"/>
            <a:endParaRPr sz="1154" kern="0">
              <a:solidFill>
                <a:sysClr val="windowText" lastClr="000000"/>
              </a:solidFill>
            </a:endParaRPr>
          </a:p>
        </p:txBody>
      </p:sp>
      <p:pic>
        <p:nvPicPr>
          <p:cNvPr id="6" name="object 6"/>
          <p:cNvPicPr/>
          <p:nvPr/>
        </p:nvPicPr>
        <p:blipFill>
          <a:blip r:embed="rId3" cstate="email">
            <a:extLst>
              <a:ext uri="{28A0092B-C50C-407E-A947-70E740481C1C}">
                <a14:useLocalDpi xmlns:a14="http://schemas.microsoft.com/office/drawing/2010/main"/>
              </a:ext>
            </a:extLst>
          </a:blip>
          <a:stretch>
            <a:fillRect/>
          </a:stretch>
        </p:blipFill>
        <p:spPr>
          <a:xfrm>
            <a:off x="7045499" y="5168601"/>
            <a:ext cx="836664" cy="760441"/>
          </a:xfrm>
          <a:prstGeom prst="rect">
            <a:avLst/>
          </a:prstGeom>
        </p:spPr>
      </p:pic>
      <p:pic>
        <p:nvPicPr>
          <p:cNvPr id="7" name="object 7"/>
          <p:cNvPicPr/>
          <p:nvPr/>
        </p:nvPicPr>
        <p:blipFill>
          <a:blip r:embed="rId4" cstate="email">
            <a:extLst>
              <a:ext uri="{28A0092B-C50C-407E-A947-70E740481C1C}">
                <a14:useLocalDpi xmlns:a14="http://schemas.microsoft.com/office/drawing/2010/main"/>
              </a:ext>
            </a:extLst>
          </a:blip>
          <a:stretch>
            <a:fillRect/>
          </a:stretch>
        </p:blipFill>
        <p:spPr>
          <a:xfrm>
            <a:off x="5879752" y="5232023"/>
            <a:ext cx="862638" cy="708552"/>
          </a:xfrm>
          <a:prstGeom prst="rect">
            <a:avLst/>
          </a:prstGeom>
        </p:spPr>
      </p:pic>
      <p:pic>
        <p:nvPicPr>
          <p:cNvPr id="8" name="object 8"/>
          <p:cNvPicPr/>
          <p:nvPr/>
        </p:nvPicPr>
        <p:blipFill>
          <a:blip r:embed="rId5" cstate="email">
            <a:extLst>
              <a:ext uri="{28A0092B-C50C-407E-A947-70E740481C1C}">
                <a14:useLocalDpi xmlns:a14="http://schemas.microsoft.com/office/drawing/2010/main"/>
              </a:ext>
            </a:extLst>
          </a:blip>
          <a:stretch>
            <a:fillRect/>
          </a:stretch>
        </p:blipFill>
        <p:spPr>
          <a:xfrm>
            <a:off x="4733253" y="5254923"/>
            <a:ext cx="752584" cy="692349"/>
          </a:xfrm>
          <a:prstGeom prst="rect">
            <a:avLst/>
          </a:prstGeom>
        </p:spPr>
      </p:pic>
      <p:sp>
        <p:nvSpPr>
          <p:cNvPr id="9" name="object 9"/>
          <p:cNvSpPr txBox="1"/>
          <p:nvPr/>
        </p:nvSpPr>
        <p:spPr>
          <a:xfrm>
            <a:off x="4725765" y="4999313"/>
            <a:ext cx="743629" cy="97031"/>
          </a:xfrm>
          <a:prstGeom prst="rect">
            <a:avLst/>
          </a:prstGeom>
        </p:spPr>
        <p:txBody>
          <a:bodyPr vert="horz" wrap="square" lIns="0" tIns="8145" rIns="0" bIns="0" rtlCol="0">
            <a:spAutoFit/>
          </a:bodyPr>
          <a:lstStyle/>
          <a:p>
            <a:pPr marL="8145" defTabSz="586405">
              <a:spcBef>
                <a:spcPts val="64"/>
              </a:spcBef>
            </a:pPr>
            <a:r>
              <a:rPr sz="577" kern="0" dirty="0">
                <a:solidFill>
                  <a:srgbClr val="566459"/>
                </a:solidFill>
                <a:latin typeface="Calibri"/>
                <a:cs typeface="Calibri"/>
              </a:rPr>
              <a:t>MOBILITET</a:t>
            </a:r>
            <a:r>
              <a:rPr sz="577" kern="0" spc="77" dirty="0">
                <a:solidFill>
                  <a:srgbClr val="566459"/>
                </a:solidFill>
                <a:latin typeface="Calibri"/>
                <a:cs typeface="Calibri"/>
              </a:rPr>
              <a:t> </a:t>
            </a:r>
            <a:r>
              <a:rPr sz="577" kern="0" spc="-26" dirty="0">
                <a:solidFill>
                  <a:srgbClr val="566459"/>
                </a:solidFill>
                <a:latin typeface="Calibri"/>
                <a:cs typeface="Calibri"/>
              </a:rPr>
              <a:t>&amp;</a:t>
            </a:r>
            <a:r>
              <a:rPr sz="577" kern="0" spc="80" dirty="0">
                <a:solidFill>
                  <a:srgbClr val="566459"/>
                </a:solidFill>
                <a:latin typeface="Calibri"/>
                <a:cs typeface="Calibri"/>
              </a:rPr>
              <a:t> </a:t>
            </a:r>
            <a:r>
              <a:rPr sz="577" kern="0" spc="22" dirty="0">
                <a:solidFill>
                  <a:srgbClr val="566459"/>
                </a:solidFill>
                <a:latin typeface="Calibri"/>
                <a:cs typeface="Calibri"/>
              </a:rPr>
              <a:t>ENTRÉER</a:t>
            </a:r>
            <a:endParaRPr sz="577" kern="0">
              <a:solidFill>
                <a:sysClr val="windowText" lastClr="000000"/>
              </a:solidFill>
              <a:latin typeface="Calibri"/>
              <a:cs typeface="Calibri"/>
            </a:endParaRPr>
          </a:p>
        </p:txBody>
      </p:sp>
      <p:sp>
        <p:nvSpPr>
          <p:cNvPr id="10" name="object 10"/>
          <p:cNvSpPr txBox="1"/>
          <p:nvPr/>
        </p:nvSpPr>
        <p:spPr>
          <a:xfrm>
            <a:off x="4842648" y="5988510"/>
            <a:ext cx="636523" cy="342098"/>
          </a:xfrm>
          <a:prstGeom prst="rect">
            <a:avLst/>
          </a:prstGeom>
        </p:spPr>
        <p:txBody>
          <a:bodyPr vert="horz" wrap="square" lIns="0" tIns="8145" rIns="0" bIns="0" rtlCol="0">
            <a:spAutoFit/>
          </a:bodyPr>
          <a:lstStyle/>
          <a:p>
            <a:pPr marL="8145" defTabSz="586405">
              <a:spcBef>
                <a:spcPts val="64"/>
              </a:spcBef>
            </a:pPr>
            <a:r>
              <a:rPr sz="513" kern="0" spc="-6" dirty="0">
                <a:solidFill>
                  <a:srgbClr val="566459"/>
                </a:solidFill>
                <a:latin typeface="Calibri"/>
                <a:cs typeface="Calibri"/>
              </a:rPr>
              <a:t>Entréer</a:t>
            </a:r>
            <a:endParaRPr sz="513" kern="0">
              <a:solidFill>
                <a:sysClr val="windowText" lastClr="000000"/>
              </a:solidFill>
              <a:latin typeface="Calibri"/>
              <a:cs typeface="Calibri"/>
            </a:endParaRPr>
          </a:p>
          <a:p>
            <a:pPr marL="8145" marR="3258" defTabSz="586405">
              <a:lnSpc>
                <a:spcPct val="171900"/>
              </a:lnSpc>
            </a:pPr>
            <a:r>
              <a:rPr sz="513" kern="0" spc="-6" dirty="0">
                <a:solidFill>
                  <a:srgbClr val="566459"/>
                </a:solidFill>
                <a:latin typeface="Calibri"/>
                <a:cs typeface="Calibri"/>
              </a:rPr>
              <a:t>Garageinfart</a:t>
            </a:r>
            <a:r>
              <a:rPr sz="513" kern="0" spc="321" dirty="0">
                <a:solidFill>
                  <a:srgbClr val="566459"/>
                </a:solidFill>
                <a:latin typeface="Calibri"/>
                <a:cs typeface="Calibri"/>
              </a:rPr>
              <a:t>  </a:t>
            </a:r>
            <a:r>
              <a:rPr sz="513" kern="0" dirty="0">
                <a:solidFill>
                  <a:srgbClr val="566459"/>
                </a:solidFill>
                <a:latin typeface="Calibri"/>
                <a:cs typeface="Calibri"/>
              </a:rPr>
              <a:t>Parkering</a:t>
            </a:r>
            <a:r>
              <a:rPr sz="513" kern="0" spc="42" dirty="0">
                <a:solidFill>
                  <a:srgbClr val="566459"/>
                </a:solidFill>
                <a:latin typeface="Calibri"/>
                <a:cs typeface="Calibri"/>
              </a:rPr>
              <a:t> </a:t>
            </a:r>
            <a:r>
              <a:rPr sz="513" kern="0" spc="-19" dirty="0">
                <a:solidFill>
                  <a:srgbClr val="566459"/>
                </a:solidFill>
                <a:latin typeface="Calibri"/>
                <a:cs typeface="Calibri"/>
              </a:rPr>
              <a:t>&amp;</a:t>
            </a:r>
            <a:r>
              <a:rPr sz="513" kern="0" spc="45" dirty="0">
                <a:solidFill>
                  <a:srgbClr val="566459"/>
                </a:solidFill>
                <a:latin typeface="Calibri"/>
                <a:cs typeface="Calibri"/>
              </a:rPr>
              <a:t> </a:t>
            </a:r>
            <a:r>
              <a:rPr sz="513" kern="0" spc="-6" dirty="0">
                <a:solidFill>
                  <a:srgbClr val="566459"/>
                </a:solidFill>
                <a:latin typeface="Calibri"/>
                <a:cs typeface="Calibri"/>
              </a:rPr>
              <a:t>elbilspool</a:t>
            </a:r>
            <a:endParaRPr sz="513" kern="0">
              <a:solidFill>
                <a:sysClr val="windowText" lastClr="000000"/>
              </a:solidFill>
              <a:latin typeface="Calibri"/>
              <a:cs typeface="Calibri"/>
            </a:endParaRPr>
          </a:p>
        </p:txBody>
      </p:sp>
      <p:sp>
        <p:nvSpPr>
          <p:cNvPr id="11" name="object 11"/>
          <p:cNvSpPr txBox="1"/>
          <p:nvPr/>
        </p:nvSpPr>
        <p:spPr>
          <a:xfrm>
            <a:off x="6004827" y="5988574"/>
            <a:ext cx="587246" cy="217384"/>
          </a:xfrm>
          <a:prstGeom prst="rect">
            <a:avLst/>
          </a:prstGeom>
        </p:spPr>
        <p:txBody>
          <a:bodyPr vert="horz" wrap="square" lIns="0" tIns="8145" rIns="0" bIns="0" rtlCol="0">
            <a:spAutoFit/>
          </a:bodyPr>
          <a:lstStyle/>
          <a:p>
            <a:pPr marL="8145" defTabSz="586405">
              <a:spcBef>
                <a:spcPts val="64"/>
              </a:spcBef>
            </a:pPr>
            <a:r>
              <a:rPr sz="513" kern="0" spc="-6" dirty="0">
                <a:solidFill>
                  <a:srgbClr val="566459"/>
                </a:solidFill>
                <a:latin typeface="Calibri"/>
                <a:cs typeface="Calibri"/>
              </a:rPr>
              <a:t>Grönstrukturer</a:t>
            </a:r>
            <a:endParaRPr sz="513" kern="0">
              <a:solidFill>
                <a:sysClr val="windowText" lastClr="000000"/>
              </a:solidFill>
              <a:latin typeface="Calibri"/>
              <a:cs typeface="Calibri"/>
            </a:endParaRPr>
          </a:p>
          <a:p>
            <a:pPr marL="8145" defTabSz="586405">
              <a:spcBef>
                <a:spcPts val="442"/>
              </a:spcBef>
            </a:pPr>
            <a:r>
              <a:rPr sz="513" kern="0" spc="-6" dirty="0">
                <a:solidFill>
                  <a:srgbClr val="566459"/>
                </a:solidFill>
                <a:latin typeface="Calibri"/>
                <a:cs typeface="Calibri"/>
              </a:rPr>
              <a:t>Dagvattenhantering</a:t>
            </a:r>
            <a:endParaRPr sz="513" kern="0">
              <a:solidFill>
                <a:sysClr val="windowText" lastClr="000000"/>
              </a:solidFill>
              <a:latin typeface="Calibri"/>
              <a:cs typeface="Calibri"/>
            </a:endParaRPr>
          </a:p>
        </p:txBody>
      </p:sp>
      <p:sp>
        <p:nvSpPr>
          <p:cNvPr id="12" name="object 12"/>
          <p:cNvSpPr txBox="1"/>
          <p:nvPr/>
        </p:nvSpPr>
        <p:spPr>
          <a:xfrm>
            <a:off x="7190398" y="5997632"/>
            <a:ext cx="461408" cy="87157"/>
          </a:xfrm>
          <a:prstGeom prst="rect">
            <a:avLst/>
          </a:prstGeom>
        </p:spPr>
        <p:txBody>
          <a:bodyPr vert="horz" wrap="square" lIns="0" tIns="8145" rIns="0" bIns="0" rtlCol="0">
            <a:spAutoFit/>
          </a:bodyPr>
          <a:lstStyle/>
          <a:p>
            <a:pPr marL="8145" defTabSz="586405">
              <a:spcBef>
                <a:spcPts val="64"/>
              </a:spcBef>
            </a:pPr>
            <a:r>
              <a:rPr sz="513" kern="0" dirty="0">
                <a:solidFill>
                  <a:srgbClr val="566459"/>
                </a:solidFill>
                <a:latin typeface="Calibri"/>
                <a:cs typeface="Calibri"/>
              </a:rPr>
              <a:t>Framtida</a:t>
            </a:r>
            <a:r>
              <a:rPr sz="513" kern="0" spc="61" dirty="0">
                <a:solidFill>
                  <a:srgbClr val="566459"/>
                </a:solidFill>
                <a:latin typeface="Calibri"/>
                <a:cs typeface="Calibri"/>
              </a:rPr>
              <a:t> </a:t>
            </a:r>
            <a:r>
              <a:rPr sz="513" kern="0" spc="-6" dirty="0">
                <a:solidFill>
                  <a:srgbClr val="566459"/>
                </a:solidFill>
                <a:latin typeface="Calibri"/>
                <a:cs typeface="Calibri"/>
              </a:rPr>
              <a:t>atrium</a:t>
            </a:r>
            <a:endParaRPr sz="513" kern="0">
              <a:solidFill>
                <a:sysClr val="windowText" lastClr="000000"/>
              </a:solidFill>
              <a:latin typeface="Calibri"/>
              <a:cs typeface="Calibri"/>
            </a:endParaRPr>
          </a:p>
        </p:txBody>
      </p:sp>
      <p:sp>
        <p:nvSpPr>
          <p:cNvPr id="13" name="object 13"/>
          <p:cNvSpPr txBox="1"/>
          <p:nvPr/>
        </p:nvSpPr>
        <p:spPr>
          <a:xfrm>
            <a:off x="5872271" y="4999313"/>
            <a:ext cx="806752" cy="97031"/>
          </a:xfrm>
          <a:prstGeom prst="rect">
            <a:avLst/>
          </a:prstGeom>
        </p:spPr>
        <p:txBody>
          <a:bodyPr vert="horz" wrap="square" lIns="0" tIns="8145" rIns="0" bIns="0" rtlCol="0">
            <a:spAutoFit/>
          </a:bodyPr>
          <a:lstStyle/>
          <a:p>
            <a:pPr marL="8145" defTabSz="586405">
              <a:spcBef>
                <a:spcPts val="64"/>
              </a:spcBef>
            </a:pPr>
            <a:r>
              <a:rPr sz="577" kern="0" spc="38" dirty="0">
                <a:solidFill>
                  <a:srgbClr val="566459"/>
                </a:solidFill>
                <a:latin typeface="Calibri"/>
                <a:cs typeface="Calibri"/>
              </a:rPr>
              <a:t>GRÖNBLÅ</a:t>
            </a:r>
            <a:r>
              <a:rPr sz="577" kern="0" spc="-13" dirty="0">
                <a:solidFill>
                  <a:srgbClr val="566459"/>
                </a:solidFill>
                <a:latin typeface="Calibri"/>
                <a:cs typeface="Calibri"/>
              </a:rPr>
              <a:t> </a:t>
            </a:r>
            <a:r>
              <a:rPr sz="577" kern="0" spc="29" dirty="0">
                <a:solidFill>
                  <a:srgbClr val="566459"/>
                </a:solidFill>
                <a:latin typeface="Calibri"/>
                <a:cs typeface="Calibri"/>
              </a:rPr>
              <a:t>STRUKTURER</a:t>
            </a:r>
            <a:endParaRPr sz="577" kern="0">
              <a:solidFill>
                <a:sysClr val="windowText" lastClr="000000"/>
              </a:solidFill>
              <a:latin typeface="Calibri"/>
              <a:cs typeface="Calibri"/>
            </a:endParaRPr>
          </a:p>
        </p:txBody>
      </p:sp>
      <p:sp>
        <p:nvSpPr>
          <p:cNvPr id="14" name="object 14"/>
          <p:cNvSpPr txBox="1"/>
          <p:nvPr/>
        </p:nvSpPr>
        <p:spPr>
          <a:xfrm>
            <a:off x="7018746" y="4999313"/>
            <a:ext cx="785575" cy="97031"/>
          </a:xfrm>
          <a:prstGeom prst="rect">
            <a:avLst/>
          </a:prstGeom>
        </p:spPr>
        <p:txBody>
          <a:bodyPr vert="horz" wrap="square" lIns="0" tIns="8145" rIns="0" bIns="0" rtlCol="0">
            <a:spAutoFit/>
          </a:bodyPr>
          <a:lstStyle/>
          <a:p>
            <a:pPr marL="8145" defTabSz="586405">
              <a:spcBef>
                <a:spcPts val="64"/>
              </a:spcBef>
            </a:pPr>
            <a:r>
              <a:rPr sz="577" kern="0" spc="6" dirty="0">
                <a:solidFill>
                  <a:srgbClr val="566459"/>
                </a:solidFill>
                <a:latin typeface="Calibri"/>
                <a:cs typeface="Calibri"/>
              </a:rPr>
              <a:t>FRAMTIDA</a:t>
            </a:r>
            <a:r>
              <a:rPr sz="577" kern="0" spc="58" dirty="0">
                <a:solidFill>
                  <a:srgbClr val="566459"/>
                </a:solidFill>
                <a:latin typeface="Calibri"/>
                <a:cs typeface="Calibri"/>
              </a:rPr>
              <a:t> </a:t>
            </a:r>
            <a:r>
              <a:rPr sz="577" kern="0" spc="-6" dirty="0">
                <a:solidFill>
                  <a:srgbClr val="566459"/>
                </a:solidFill>
                <a:latin typeface="Calibri"/>
                <a:cs typeface="Calibri"/>
              </a:rPr>
              <a:t>FLEXIBILITET</a:t>
            </a:r>
            <a:endParaRPr sz="577" kern="0">
              <a:solidFill>
                <a:sysClr val="windowText" lastClr="000000"/>
              </a:solidFill>
              <a:latin typeface="Calibri"/>
              <a:cs typeface="Calibri"/>
            </a:endParaRPr>
          </a:p>
        </p:txBody>
      </p:sp>
      <p:pic>
        <p:nvPicPr>
          <p:cNvPr id="15" name="object 15"/>
          <p:cNvPicPr/>
          <p:nvPr/>
        </p:nvPicPr>
        <p:blipFill>
          <a:blip r:embed="rId6" cstate="email">
            <a:extLst>
              <a:ext uri="{28A0092B-C50C-407E-A947-70E740481C1C}">
                <a14:useLocalDpi xmlns:a14="http://schemas.microsoft.com/office/drawing/2010/main"/>
              </a:ext>
            </a:extLst>
          </a:blip>
          <a:stretch>
            <a:fillRect/>
          </a:stretch>
        </p:blipFill>
        <p:spPr>
          <a:xfrm>
            <a:off x="4733907" y="6009768"/>
            <a:ext cx="78793" cy="78785"/>
          </a:xfrm>
          <a:prstGeom prst="rect">
            <a:avLst/>
          </a:prstGeom>
        </p:spPr>
      </p:pic>
      <p:pic>
        <p:nvPicPr>
          <p:cNvPr id="16" name="object 16"/>
          <p:cNvPicPr/>
          <p:nvPr/>
        </p:nvPicPr>
        <p:blipFill>
          <a:blip r:embed="rId7" cstate="email">
            <a:extLst>
              <a:ext uri="{28A0092B-C50C-407E-A947-70E740481C1C}">
                <a14:useLocalDpi xmlns:a14="http://schemas.microsoft.com/office/drawing/2010/main"/>
              </a:ext>
            </a:extLst>
          </a:blip>
          <a:stretch>
            <a:fillRect/>
          </a:stretch>
        </p:blipFill>
        <p:spPr>
          <a:xfrm>
            <a:off x="5880222" y="6009768"/>
            <a:ext cx="78793" cy="78785"/>
          </a:xfrm>
          <a:prstGeom prst="rect">
            <a:avLst/>
          </a:prstGeom>
        </p:spPr>
      </p:pic>
      <p:pic>
        <p:nvPicPr>
          <p:cNvPr id="17" name="object 17"/>
          <p:cNvPicPr/>
          <p:nvPr/>
        </p:nvPicPr>
        <p:blipFill>
          <a:blip r:embed="rId8" cstate="email">
            <a:extLst>
              <a:ext uri="{28A0092B-C50C-407E-A947-70E740481C1C}">
                <a14:useLocalDpi xmlns:a14="http://schemas.microsoft.com/office/drawing/2010/main"/>
              </a:ext>
            </a:extLst>
          </a:blip>
          <a:stretch>
            <a:fillRect/>
          </a:stretch>
        </p:blipFill>
        <p:spPr>
          <a:xfrm>
            <a:off x="7026919" y="6009768"/>
            <a:ext cx="78793" cy="78785"/>
          </a:xfrm>
          <a:prstGeom prst="rect">
            <a:avLst/>
          </a:prstGeom>
        </p:spPr>
      </p:pic>
      <p:pic>
        <p:nvPicPr>
          <p:cNvPr id="18" name="object 18"/>
          <p:cNvPicPr/>
          <p:nvPr/>
        </p:nvPicPr>
        <p:blipFill>
          <a:blip r:embed="rId9" cstate="email">
            <a:extLst>
              <a:ext uri="{28A0092B-C50C-407E-A947-70E740481C1C}">
                <a14:useLocalDpi xmlns:a14="http://schemas.microsoft.com/office/drawing/2010/main"/>
              </a:ext>
            </a:extLst>
          </a:blip>
          <a:stretch>
            <a:fillRect/>
          </a:stretch>
        </p:blipFill>
        <p:spPr>
          <a:xfrm>
            <a:off x="4733907" y="6146114"/>
            <a:ext cx="78793" cy="78785"/>
          </a:xfrm>
          <a:prstGeom prst="rect">
            <a:avLst/>
          </a:prstGeom>
        </p:spPr>
      </p:pic>
      <p:pic>
        <p:nvPicPr>
          <p:cNvPr id="19" name="object 19"/>
          <p:cNvPicPr/>
          <p:nvPr/>
        </p:nvPicPr>
        <p:blipFill>
          <a:blip r:embed="rId10" cstate="email">
            <a:extLst>
              <a:ext uri="{28A0092B-C50C-407E-A947-70E740481C1C}">
                <a14:useLocalDpi xmlns:a14="http://schemas.microsoft.com/office/drawing/2010/main"/>
              </a:ext>
            </a:extLst>
          </a:blip>
          <a:stretch>
            <a:fillRect/>
          </a:stretch>
        </p:blipFill>
        <p:spPr>
          <a:xfrm>
            <a:off x="5880222" y="6146114"/>
            <a:ext cx="78793" cy="78785"/>
          </a:xfrm>
          <a:prstGeom prst="rect">
            <a:avLst/>
          </a:prstGeom>
        </p:spPr>
      </p:pic>
      <p:pic>
        <p:nvPicPr>
          <p:cNvPr id="20" name="object 20"/>
          <p:cNvPicPr/>
          <p:nvPr/>
        </p:nvPicPr>
        <p:blipFill>
          <a:blip r:embed="rId11" cstate="email">
            <a:extLst>
              <a:ext uri="{28A0092B-C50C-407E-A947-70E740481C1C}">
                <a14:useLocalDpi xmlns:a14="http://schemas.microsoft.com/office/drawing/2010/main"/>
              </a:ext>
            </a:extLst>
          </a:blip>
          <a:stretch>
            <a:fillRect/>
          </a:stretch>
        </p:blipFill>
        <p:spPr>
          <a:xfrm>
            <a:off x="4733907" y="6282461"/>
            <a:ext cx="78793" cy="78785"/>
          </a:xfrm>
          <a:prstGeom prst="rect">
            <a:avLst/>
          </a:prstGeom>
        </p:spPr>
      </p:pic>
      <p:sp>
        <p:nvSpPr>
          <p:cNvPr id="21" name="object 21"/>
          <p:cNvSpPr txBox="1"/>
          <p:nvPr/>
        </p:nvSpPr>
        <p:spPr>
          <a:xfrm>
            <a:off x="9582343" y="4999313"/>
            <a:ext cx="203622" cy="97031"/>
          </a:xfrm>
          <a:prstGeom prst="rect">
            <a:avLst/>
          </a:prstGeom>
        </p:spPr>
        <p:txBody>
          <a:bodyPr vert="horz" wrap="square" lIns="0" tIns="8145" rIns="0" bIns="0" rtlCol="0">
            <a:spAutoFit/>
          </a:bodyPr>
          <a:lstStyle/>
          <a:p>
            <a:pPr marL="8145" defTabSz="586405">
              <a:spcBef>
                <a:spcPts val="64"/>
              </a:spcBef>
            </a:pPr>
            <a:r>
              <a:rPr sz="577" kern="0" spc="-13" dirty="0">
                <a:solidFill>
                  <a:srgbClr val="566459"/>
                </a:solidFill>
                <a:latin typeface="Calibri"/>
                <a:cs typeface="Calibri"/>
              </a:rPr>
              <a:t>TEAM</a:t>
            </a:r>
            <a:endParaRPr sz="577" kern="0">
              <a:solidFill>
                <a:sysClr val="windowText" lastClr="000000"/>
              </a:solidFill>
              <a:latin typeface="Calibri"/>
              <a:cs typeface="Calibri"/>
            </a:endParaRPr>
          </a:p>
        </p:txBody>
      </p:sp>
      <p:grpSp>
        <p:nvGrpSpPr>
          <p:cNvPr id="22" name="object 22"/>
          <p:cNvGrpSpPr/>
          <p:nvPr/>
        </p:nvGrpSpPr>
        <p:grpSpPr>
          <a:xfrm>
            <a:off x="4733913" y="704183"/>
            <a:ext cx="5931926" cy="4059822"/>
            <a:chOff x="5439003" y="1098004"/>
            <a:chExt cx="9249410" cy="6330315"/>
          </a:xfrm>
        </p:grpSpPr>
        <p:pic>
          <p:nvPicPr>
            <p:cNvPr id="23" name="object 23"/>
            <p:cNvPicPr/>
            <p:nvPr/>
          </p:nvPicPr>
          <p:blipFill>
            <a:blip r:embed="rId12" cstate="email">
              <a:extLst>
                <a:ext uri="{28A0092B-C50C-407E-A947-70E740481C1C}">
                  <a14:useLocalDpi xmlns:a14="http://schemas.microsoft.com/office/drawing/2010/main"/>
                </a:ext>
              </a:extLst>
            </a:blip>
            <a:stretch>
              <a:fillRect/>
            </a:stretch>
          </p:blipFill>
          <p:spPr>
            <a:xfrm>
              <a:off x="5439003" y="1098004"/>
              <a:ext cx="9248990" cy="6329997"/>
            </a:xfrm>
            <a:prstGeom prst="rect">
              <a:avLst/>
            </a:prstGeom>
          </p:spPr>
        </p:pic>
        <p:pic>
          <p:nvPicPr>
            <p:cNvPr id="24" name="object 24"/>
            <p:cNvPicPr/>
            <p:nvPr/>
          </p:nvPicPr>
          <p:blipFill>
            <a:blip r:embed="rId13" cstate="email">
              <a:extLst>
                <a:ext uri="{28A0092B-C50C-407E-A947-70E740481C1C}">
                  <a14:useLocalDpi xmlns:a14="http://schemas.microsoft.com/office/drawing/2010/main"/>
                </a:ext>
              </a:extLst>
            </a:blip>
            <a:stretch>
              <a:fillRect/>
            </a:stretch>
          </p:blipFill>
          <p:spPr>
            <a:xfrm>
              <a:off x="9046807" y="3898805"/>
              <a:ext cx="123571" cy="123583"/>
            </a:xfrm>
            <a:prstGeom prst="rect">
              <a:avLst/>
            </a:prstGeom>
          </p:spPr>
        </p:pic>
      </p:grpSp>
      <p:sp>
        <p:nvSpPr>
          <p:cNvPr id="25" name="object 25"/>
          <p:cNvSpPr txBox="1"/>
          <p:nvPr/>
        </p:nvSpPr>
        <p:spPr>
          <a:xfrm>
            <a:off x="7068523" y="2501942"/>
            <a:ext cx="31765" cy="58008"/>
          </a:xfrm>
          <a:prstGeom prst="rect">
            <a:avLst/>
          </a:prstGeom>
        </p:spPr>
        <p:txBody>
          <a:bodyPr vert="horz" wrap="square" lIns="0" tIns="8552" rIns="0" bIns="0" rtlCol="0">
            <a:spAutoFit/>
          </a:bodyPr>
          <a:lstStyle/>
          <a:p>
            <a:pPr marL="8145" defTabSz="586405">
              <a:spcBef>
                <a:spcPts val="67"/>
              </a:spcBef>
            </a:pPr>
            <a:r>
              <a:rPr sz="321" kern="0" spc="-42" dirty="0">
                <a:solidFill>
                  <a:srgbClr val="2B613C"/>
                </a:solidFill>
                <a:latin typeface="Calibri"/>
                <a:cs typeface="Calibri"/>
              </a:rPr>
              <a:t>1</a:t>
            </a:r>
            <a:endParaRPr sz="321" kern="0">
              <a:solidFill>
                <a:sysClr val="windowText" lastClr="000000"/>
              </a:solidFill>
              <a:latin typeface="Calibri"/>
              <a:cs typeface="Calibri"/>
            </a:endParaRPr>
          </a:p>
        </p:txBody>
      </p:sp>
      <p:pic>
        <p:nvPicPr>
          <p:cNvPr id="26" name="object 26"/>
          <p:cNvPicPr/>
          <p:nvPr/>
        </p:nvPicPr>
        <p:blipFill>
          <a:blip r:embed="rId14" cstate="email">
            <a:extLst>
              <a:ext uri="{28A0092B-C50C-407E-A947-70E740481C1C}">
                <a14:useLocalDpi xmlns:a14="http://schemas.microsoft.com/office/drawing/2010/main"/>
              </a:ext>
            </a:extLst>
          </a:blip>
          <a:stretch>
            <a:fillRect/>
          </a:stretch>
        </p:blipFill>
        <p:spPr>
          <a:xfrm>
            <a:off x="6701388" y="3456259"/>
            <a:ext cx="79250" cy="79258"/>
          </a:xfrm>
          <a:prstGeom prst="rect">
            <a:avLst/>
          </a:prstGeom>
        </p:spPr>
      </p:pic>
      <p:sp>
        <p:nvSpPr>
          <p:cNvPr id="27" name="object 27"/>
          <p:cNvSpPr txBox="1"/>
          <p:nvPr/>
        </p:nvSpPr>
        <p:spPr>
          <a:xfrm>
            <a:off x="6722204" y="3457780"/>
            <a:ext cx="31765" cy="58008"/>
          </a:xfrm>
          <a:prstGeom prst="rect">
            <a:avLst/>
          </a:prstGeom>
        </p:spPr>
        <p:txBody>
          <a:bodyPr vert="horz" wrap="square" lIns="0" tIns="8552" rIns="0" bIns="0" rtlCol="0">
            <a:spAutoFit/>
          </a:bodyPr>
          <a:lstStyle/>
          <a:p>
            <a:pPr marL="8145" defTabSz="586405">
              <a:spcBef>
                <a:spcPts val="67"/>
              </a:spcBef>
            </a:pPr>
            <a:r>
              <a:rPr sz="321" kern="0" spc="-42" dirty="0">
                <a:solidFill>
                  <a:srgbClr val="2B613C"/>
                </a:solidFill>
                <a:latin typeface="Calibri"/>
                <a:cs typeface="Calibri"/>
              </a:rPr>
              <a:t>1</a:t>
            </a:r>
            <a:endParaRPr sz="321" kern="0">
              <a:solidFill>
                <a:sysClr val="windowText" lastClr="000000"/>
              </a:solidFill>
              <a:latin typeface="Calibri"/>
              <a:cs typeface="Calibri"/>
            </a:endParaRPr>
          </a:p>
        </p:txBody>
      </p:sp>
      <p:pic>
        <p:nvPicPr>
          <p:cNvPr id="28" name="object 28"/>
          <p:cNvPicPr/>
          <p:nvPr/>
        </p:nvPicPr>
        <p:blipFill>
          <a:blip r:embed="rId13" cstate="email">
            <a:extLst>
              <a:ext uri="{28A0092B-C50C-407E-A947-70E740481C1C}">
                <a14:useLocalDpi xmlns:a14="http://schemas.microsoft.com/office/drawing/2010/main"/>
              </a:ext>
            </a:extLst>
          </a:blip>
          <a:stretch>
            <a:fillRect/>
          </a:stretch>
        </p:blipFill>
        <p:spPr>
          <a:xfrm>
            <a:off x="7579310" y="4399476"/>
            <a:ext cx="79250" cy="79258"/>
          </a:xfrm>
          <a:prstGeom prst="rect">
            <a:avLst/>
          </a:prstGeom>
        </p:spPr>
      </p:pic>
      <p:sp>
        <p:nvSpPr>
          <p:cNvPr id="29" name="object 29"/>
          <p:cNvSpPr txBox="1"/>
          <p:nvPr/>
        </p:nvSpPr>
        <p:spPr>
          <a:xfrm>
            <a:off x="7596098" y="4400997"/>
            <a:ext cx="39910" cy="58008"/>
          </a:xfrm>
          <a:prstGeom prst="rect">
            <a:avLst/>
          </a:prstGeom>
        </p:spPr>
        <p:txBody>
          <a:bodyPr vert="horz" wrap="square" lIns="0" tIns="8552" rIns="0" bIns="0" rtlCol="0">
            <a:spAutoFit/>
          </a:bodyPr>
          <a:lstStyle/>
          <a:p>
            <a:pPr marL="8145" defTabSz="586405">
              <a:spcBef>
                <a:spcPts val="67"/>
              </a:spcBef>
            </a:pPr>
            <a:r>
              <a:rPr sz="321" kern="0" spc="19" dirty="0">
                <a:solidFill>
                  <a:srgbClr val="2B613C"/>
                </a:solidFill>
                <a:latin typeface="Calibri"/>
                <a:cs typeface="Calibri"/>
              </a:rPr>
              <a:t>6</a:t>
            </a:r>
            <a:endParaRPr sz="321" kern="0">
              <a:solidFill>
                <a:sysClr val="windowText" lastClr="000000"/>
              </a:solidFill>
              <a:latin typeface="Calibri"/>
              <a:cs typeface="Calibri"/>
            </a:endParaRPr>
          </a:p>
        </p:txBody>
      </p:sp>
      <p:pic>
        <p:nvPicPr>
          <p:cNvPr id="30" name="object 30"/>
          <p:cNvPicPr/>
          <p:nvPr/>
        </p:nvPicPr>
        <p:blipFill>
          <a:blip r:embed="rId14" cstate="email">
            <a:extLst>
              <a:ext uri="{28A0092B-C50C-407E-A947-70E740481C1C}">
                <a14:useLocalDpi xmlns:a14="http://schemas.microsoft.com/office/drawing/2010/main"/>
              </a:ext>
            </a:extLst>
          </a:blip>
          <a:stretch>
            <a:fillRect/>
          </a:stretch>
        </p:blipFill>
        <p:spPr>
          <a:xfrm>
            <a:off x="8751592" y="4398244"/>
            <a:ext cx="79250" cy="79258"/>
          </a:xfrm>
          <a:prstGeom prst="rect">
            <a:avLst/>
          </a:prstGeom>
        </p:spPr>
      </p:pic>
      <p:sp>
        <p:nvSpPr>
          <p:cNvPr id="31" name="object 31"/>
          <p:cNvSpPr txBox="1"/>
          <p:nvPr/>
        </p:nvSpPr>
        <p:spPr>
          <a:xfrm>
            <a:off x="8769143" y="4399766"/>
            <a:ext cx="38281" cy="58008"/>
          </a:xfrm>
          <a:prstGeom prst="rect">
            <a:avLst/>
          </a:prstGeom>
        </p:spPr>
        <p:txBody>
          <a:bodyPr vert="horz" wrap="square" lIns="0" tIns="8552" rIns="0" bIns="0" rtlCol="0">
            <a:spAutoFit/>
          </a:bodyPr>
          <a:lstStyle/>
          <a:p>
            <a:pPr marL="8145" defTabSz="586405">
              <a:spcBef>
                <a:spcPts val="67"/>
              </a:spcBef>
            </a:pPr>
            <a:r>
              <a:rPr sz="321" kern="0" spc="10" dirty="0">
                <a:solidFill>
                  <a:srgbClr val="2B613C"/>
                </a:solidFill>
                <a:latin typeface="Calibri"/>
                <a:cs typeface="Calibri"/>
              </a:rPr>
              <a:t>7</a:t>
            </a:r>
            <a:endParaRPr sz="321" kern="0">
              <a:solidFill>
                <a:sysClr val="windowText" lastClr="000000"/>
              </a:solidFill>
              <a:latin typeface="Calibri"/>
              <a:cs typeface="Calibri"/>
            </a:endParaRPr>
          </a:p>
        </p:txBody>
      </p:sp>
      <p:pic>
        <p:nvPicPr>
          <p:cNvPr id="32" name="object 32"/>
          <p:cNvPicPr/>
          <p:nvPr/>
        </p:nvPicPr>
        <p:blipFill>
          <a:blip r:embed="rId15" cstate="email">
            <a:extLst>
              <a:ext uri="{28A0092B-C50C-407E-A947-70E740481C1C}">
                <a14:useLocalDpi xmlns:a14="http://schemas.microsoft.com/office/drawing/2010/main"/>
              </a:ext>
            </a:extLst>
          </a:blip>
          <a:stretch>
            <a:fillRect/>
          </a:stretch>
        </p:blipFill>
        <p:spPr>
          <a:xfrm>
            <a:off x="9684343" y="4477502"/>
            <a:ext cx="79250" cy="79258"/>
          </a:xfrm>
          <a:prstGeom prst="rect">
            <a:avLst/>
          </a:prstGeom>
        </p:spPr>
      </p:pic>
      <p:sp>
        <p:nvSpPr>
          <p:cNvPr id="33" name="object 33"/>
          <p:cNvSpPr txBox="1"/>
          <p:nvPr/>
        </p:nvSpPr>
        <p:spPr>
          <a:xfrm>
            <a:off x="9700944" y="4479024"/>
            <a:ext cx="40317" cy="58008"/>
          </a:xfrm>
          <a:prstGeom prst="rect">
            <a:avLst/>
          </a:prstGeom>
        </p:spPr>
        <p:txBody>
          <a:bodyPr vert="horz" wrap="square" lIns="0" tIns="8552" rIns="0" bIns="0" rtlCol="0">
            <a:spAutoFit/>
          </a:bodyPr>
          <a:lstStyle/>
          <a:p>
            <a:pPr marL="8145" defTabSz="586405">
              <a:spcBef>
                <a:spcPts val="67"/>
              </a:spcBef>
            </a:pPr>
            <a:r>
              <a:rPr sz="321" kern="0" spc="22" dirty="0">
                <a:solidFill>
                  <a:srgbClr val="2B613C"/>
                </a:solidFill>
                <a:latin typeface="Calibri"/>
                <a:cs typeface="Calibri"/>
              </a:rPr>
              <a:t>8</a:t>
            </a:r>
            <a:endParaRPr sz="321" kern="0">
              <a:solidFill>
                <a:sysClr val="windowText" lastClr="000000"/>
              </a:solidFill>
              <a:latin typeface="Calibri"/>
              <a:cs typeface="Calibri"/>
            </a:endParaRPr>
          </a:p>
        </p:txBody>
      </p:sp>
      <p:pic>
        <p:nvPicPr>
          <p:cNvPr id="34" name="object 34"/>
          <p:cNvPicPr/>
          <p:nvPr/>
        </p:nvPicPr>
        <p:blipFill>
          <a:blip r:embed="rId13" cstate="email">
            <a:extLst>
              <a:ext uri="{28A0092B-C50C-407E-A947-70E740481C1C}">
                <a14:useLocalDpi xmlns:a14="http://schemas.microsoft.com/office/drawing/2010/main"/>
              </a:ext>
            </a:extLst>
          </a:blip>
          <a:stretch>
            <a:fillRect/>
          </a:stretch>
        </p:blipFill>
        <p:spPr>
          <a:xfrm>
            <a:off x="6031838" y="3024516"/>
            <a:ext cx="79250" cy="79258"/>
          </a:xfrm>
          <a:prstGeom prst="rect">
            <a:avLst/>
          </a:prstGeom>
        </p:spPr>
      </p:pic>
      <p:sp>
        <p:nvSpPr>
          <p:cNvPr id="35" name="object 35"/>
          <p:cNvSpPr txBox="1"/>
          <p:nvPr/>
        </p:nvSpPr>
        <p:spPr>
          <a:xfrm>
            <a:off x="6048812" y="3026037"/>
            <a:ext cx="39502" cy="58008"/>
          </a:xfrm>
          <a:prstGeom prst="rect">
            <a:avLst/>
          </a:prstGeom>
        </p:spPr>
        <p:txBody>
          <a:bodyPr vert="horz" wrap="square" lIns="0" tIns="8552" rIns="0" bIns="0" rtlCol="0">
            <a:spAutoFit/>
          </a:bodyPr>
          <a:lstStyle/>
          <a:p>
            <a:pPr marL="8145" defTabSz="586405">
              <a:spcBef>
                <a:spcPts val="67"/>
              </a:spcBef>
            </a:pPr>
            <a:r>
              <a:rPr sz="321" kern="0" spc="16" dirty="0">
                <a:solidFill>
                  <a:srgbClr val="2B613C"/>
                </a:solidFill>
                <a:latin typeface="Calibri"/>
                <a:cs typeface="Calibri"/>
              </a:rPr>
              <a:t>3</a:t>
            </a:r>
            <a:endParaRPr sz="321" kern="0">
              <a:solidFill>
                <a:sysClr val="windowText" lastClr="000000"/>
              </a:solidFill>
              <a:latin typeface="Calibri"/>
              <a:cs typeface="Calibri"/>
            </a:endParaRPr>
          </a:p>
        </p:txBody>
      </p:sp>
      <p:pic>
        <p:nvPicPr>
          <p:cNvPr id="36" name="object 36"/>
          <p:cNvPicPr/>
          <p:nvPr/>
        </p:nvPicPr>
        <p:blipFill>
          <a:blip r:embed="rId13" cstate="email">
            <a:extLst>
              <a:ext uri="{28A0092B-C50C-407E-A947-70E740481C1C}">
                <a14:useLocalDpi xmlns:a14="http://schemas.microsoft.com/office/drawing/2010/main"/>
              </a:ext>
            </a:extLst>
          </a:blip>
          <a:stretch>
            <a:fillRect/>
          </a:stretch>
        </p:blipFill>
        <p:spPr>
          <a:xfrm>
            <a:off x="8588822" y="2922929"/>
            <a:ext cx="79250" cy="79258"/>
          </a:xfrm>
          <a:prstGeom prst="rect">
            <a:avLst/>
          </a:prstGeom>
        </p:spPr>
      </p:pic>
      <p:sp>
        <p:nvSpPr>
          <p:cNvPr id="37" name="object 37"/>
          <p:cNvSpPr txBox="1"/>
          <p:nvPr/>
        </p:nvSpPr>
        <p:spPr>
          <a:xfrm>
            <a:off x="8605093" y="2924451"/>
            <a:ext cx="41132" cy="58008"/>
          </a:xfrm>
          <a:prstGeom prst="rect">
            <a:avLst/>
          </a:prstGeom>
        </p:spPr>
        <p:txBody>
          <a:bodyPr vert="horz" wrap="square" lIns="0" tIns="8552" rIns="0" bIns="0" rtlCol="0">
            <a:spAutoFit/>
          </a:bodyPr>
          <a:lstStyle/>
          <a:p>
            <a:pPr marL="8145" defTabSz="586405">
              <a:spcBef>
                <a:spcPts val="67"/>
              </a:spcBef>
            </a:pPr>
            <a:r>
              <a:rPr sz="321" kern="0" spc="29" dirty="0">
                <a:solidFill>
                  <a:srgbClr val="2B613C"/>
                </a:solidFill>
                <a:latin typeface="Calibri"/>
                <a:cs typeface="Calibri"/>
              </a:rPr>
              <a:t>4</a:t>
            </a:r>
            <a:endParaRPr sz="321" kern="0">
              <a:solidFill>
                <a:sysClr val="windowText" lastClr="000000"/>
              </a:solidFill>
              <a:latin typeface="Calibri"/>
              <a:cs typeface="Calibri"/>
            </a:endParaRPr>
          </a:p>
        </p:txBody>
      </p:sp>
      <p:pic>
        <p:nvPicPr>
          <p:cNvPr id="38" name="object 38"/>
          <p:cNvPicPr/>
          <p:nvPr/>
        </p:nvPicPr>
        <p:blipFill>
          <a:blip r:embed="rId13" cstate="email">
            <a:extLst>
              <a:ext uri="{28A0092B-C50C-407E-A947-70E740481C1C}">
                <a14:useLocalDpi xmlns:a14="http://schemas.microsoft.com/office/drawing/2010/main"/>
              </a:ext>
            </a:extLst>
          </a:blip>
          <a:stretch>
            <a:fillRect/>
          </a:stretch>
        </p:blipFill>
        <p:spPr>
          <a:xfrm>
            <a:off x="7698784" y="2865209"/>
            <a:ext cx="79250" cy="79258"/>
          </a:xfrm>
          <a:prstGeom prst="rect">
            <a:avLst/>
          </a:prstGeom>
        </p:spPr>
      </p:pic>
      <p:sp>
        <p:nvSpPr>
          <p:cNvPr id="39" name="object 39"/>
          <p:cNvSpPr txBox="1"/>
          <p:nvPr/>
        </p:nvSpPr>
        <p:spPr>
          <a:xfrm>
            <a:off x="7715055" y="2866730"/>
            <a:ext cx="41132" cy="58008"/>
          </a:xfrm>
          <a:prstGeom prst="rect">
            <a:avLst/>
          </a:prstGeom>
        </p:spPr>
        <p:txBody>
          <a:bodyPr vert="horz" wrap="square" lIns="0" tIns="8552" rIns="0" bIns="0" rtlCol="0">
            <a:spAutoFit/>
          </a:bodyPr>
          <a:lstStyle/>
          <a:p>
            <a:pPr marL="8145" defTabSz="586405">
              <a:spcBef>
                <a:spcPts val="67"/>
              </a:spcBef>
            </a:pPr>
            <a:r>
              <a:rPr sz="321" kern="0" spc="29" dirty="0">
                <a:solidFill>
                  <a:srgbClr val="2B613C"/>
                </a:solidFill>
                <a:latin typeface="Calibri"/>
                <a:cs typeface="Calibri"/>
              </a:rPr>
              <a:t>4</a:t>
            </a:r>
            <a:endParaRPr sz="321" kern="0">
              <a:solidFill>
                <a:sysClr val="windowText" lastClr="000000"/>
              </a:solidFill>
              <a:latin typeface="Calibri"/>
              <a:cs typeface="Calibri"/>
            </a:endParaRPr>
          </a:p>
        </p:txBody>
      </p:sp>
      <p:pic>
        <p:nvPicPr>
          <p:cNvPr id="40" name="object 40"/>
          <p:cNvPicPr/>
          <p:nvPr/>
        </p:nvPicPr>
        <p:blipFill>
          <a:blip r:embed="rId13" cstate="email">
            <a:extLst>
              <a:ext uri="{28A0092B-C50C-407E-A947-70E740481C1C}">
                <a14:useLocalDpi xmlns:a14="http://schemas.microsoft.com/office/drawing/2010/main"/>
              </a:ext>
            </a:extLst>
          </a:blip>
          <a:stretch>
            <a:fillRect/>
          </a:stretch>
        </p:blipFill>
        <p:spPr>
          <a:xfrm>
            <a:off x="4854348" y="4399476"/>
            <a:ext cx="79266" cy="79258"/>
          </a:xfrm>
          <a:prstGeom prst="rect">
            <a:avLst/>
          </a:prstGeom>
        </p:spPr>
      </p:pic>
      <p:sp>
        <p:nvSpPr>
          <p:cNvPr id="41" name="object 41"/>
          <p:cNvSpPr txBox="1"/>
          <p:nvPr/>
        </p:nvSpPr>
        <p:spPr>
          <a:xfrm>
            <a:off x="4871184" y="4400997"/>
            <a:ext cx="39910" cy="58008"/>
          </a:xfrm>
          <a:prstGeom prst="rect">
            <a:avLst/>
          </a:prstGeom>
        </p:spPr>
        <p:txBody>
          <a:bodyPr vert="horz" wrap="square" lIns="0" tIns="8552" rIns="0" bIns="0" rtlCol="0">
            <a:spAutoFit/>
          </a:bodyPr>
          <a:lstStyle/>
          <a:p>
            <a:pPr marL="8145" defTabSz="586405">
              <a:spcBef>
                <a:spcPts val="67"/>
              </a:spcBef>
            </a:pPr>
            <a:r>
              <a:rPr sz="321" kern="0" spc="19" dirty="0">
                <a:solidFill>
                  <a:srgbClr val="2B613C"/>
                </a:solidFill>
                <a:latin typeface="Calibri"/>
                <a:cs typeface="Calibri"/>
              </a:rPr>
              <a:t>5</a:t>
            </a:r>
            <a:endParaRPr sz="321" kern="0">
              <a:solidFill>
                <a:sysClr val="windowText" lastClr="000000"/>
              </a:solidFill>
              <a:latin typeface="Calibri"/>
              <a:cs typeface="Calibri"/>
            </a:endParaRPr>
          </a:p>
        </p:txBody>
      </p:sp>
      <p:pic>
        <p:nvPicPr>
          <p:cNvPr id="42" name="object 42"/>
          <p:cNvPicPr/>
          <p:nvPr/>
        </p:nvPicPr>
        <p:blipFill>
          <a:blip r:embed="rId13" cstate="email">
            <a:extLst>
              <a:ext uri="{28A0092B-C50C-407E-A947-70E740481C1C}">
                <a14:useLocalDpi xmlns:a14="http://schemas.microsoft.com/office/drawing/2010/main"/>
              </a:ext>
            </a:extLst>
          </a:blip>
          <a:stretch>
            <a:fillRect/>
          </a:stretch>
        </p:blipFill>
        <p:spPr>
          <a:xfrm>
            <a:off x="5065602" y="3416630"/>
            <a:ext cx="79266" cy="79258"/>
          </a:xfrm>
          <a:prstGeom prst="rect">
            <a:avLst/>
          </a:prstGeom>
        </p:spPr>
      </p:pic>
      <p:sp>
        <p:nvSpPr>
          <p:cNvPr id="43" name="object 43"/>
          <p:cNvSpPr txBox="1"/>
          <p:nvPr/>
        </p:nvSpPr>
        <p:spPr>
          <a:xfrm>
            <a:off x="5082873" y="3418152"/>
            <a:ext cx="39095" cy="58008"/>
          </a:xfrm>
          <a:prstGeom prst="rect">
            <a:avLst/>
          </a:prstGeom>
        </p:spPr>
        <p:txBody>
          <a:bodyPr vert="horz" wrap="square" lIns="0" tIns="8552" rIns="0" bIns="0" rtlCol="0">
            <a:spAutoFit/>
          </a:bodyPr>
          <a:lstStyle/>
          <a:p>
            <a:pPr marL="8145" defTabSz="586405">
              <a:spcBef>
                <a:spcPts val="67"/>
              </a:spcBef>
            </a:pPr>
            <a:r>
              <a:rPr sz="321" kern="0" spc="13" dirty="0">
                <a:solidFill>
                  <a:srgbClr val="2B613C"/>
                </a:solidFill>
                <a:latin typeface="Calibri"/>
                <a:cs typeface="Calibri"/>
              </a:rPr>
              <a:t>2</a:t>
            </a:r>
            <a:endParaRPr sz="321" kern="0">
              <a:solidFill>
                <a:sysClr val="windowText" lastClr="000000"/>
              </a:solidFill>
              <a:latin typeface="Calibri"/>
              <a:cs typeface="Calibri"/>
            </a:endParaRPr>
          </a:p>
        </p:txBody>
      </p:sp>
      <p:sp>
        <p:nvSpPr>
          <p:cNvPr id="44" name="object 44"/>
          <p:cNvSpPr/>
          <p:nvPr/>
        </p:nvSpPr>
        <p:spPr>
          <a:xfrm>
            <a:off x="4629903" y="207793"/>
            <a:ext cx="0" cy="104255"/>
          </a:xfrm>
          <a:custGeom>
            <a:avLst/>
            <a:gdLst/>
            <a:ahLst/>
            <a:cxnLst/>
            <a:rect l="l" t="t" r="r" b="b"/>
            <a:pathLst>
              <a:path h="162559">
                <a:moveTo>
                  <a:pt x="0" y="0"/>
                </a:moveTo>
                <a:lnTo>
                  <a:pt x="0" y="162001"/>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sp>
        <p:nvSpPr>
          <p:cNvPr id="45" name="object 45"/>
          <p:cNvSpPr/>
          <p:nvPr/>
        </p:nvSpPr>
        <p:spPr>
          <a:xfrm>
            <a:off x="7554368" y="211623"/>
            <a:ext cx="0" cy="104255"/>
          </a:xfrm>
          <a:custGeom>
            <a:avLst/>
            <a:gdLst/>
            <a:ahLst/>
            <a:cxnLst/>
            <a:rect l="l" t="t" r="r" b="b"/>
            <a:pathLst>
              <a:path h="162559">
                <a:moveTo>
                  <a:pt x="0" y="0"/>
                </a:moveTo>
                <a:lnTo>
                  <a:pt x="0" y="162001"/>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grpSp>
        <p:nvGrpSpPr>
          <p:cNvPr id="46" name="object 46"/>
          <p:cNvGrpSpPr/>
          <p:nvPr/>
        </p:nvGrpSpPr>
        <p:grpSpPr>
          <a:xfrm>
            <a:off x="1522770" y="6472082"/>
            <a:ext cx="9143050" cy="224799"/>
            <a:chOff x="431999" y="10091653"/>
            <a:chExt cx="14256385" cy="350520"/>
          </a:xfrm>
        </p:grpSpPr>
        <p:sp>
          <p:nvSpPr>
            <p:cNvPr id="47" name="object 47"/>
            <p:cNvSpPr/>
            <p:nvPr/>
          </p:nvSpPr>
          <p:spPr>
            <a:xfrm>
              <a:off x="431999" y="10094828"/>
              <a:ext cx="14256385" cy="0"/>
            </a:xfrm>
            <a:custGeom>
              <a:avLst/>
              <a:gdLst/>
              <a:ahLst/>
              <a:cxnLst/>
              <a:rect l="l" t="t" r="r" b="b"/>
              <a:pathLst>
                <a:path w="14256385">
                  <a:moveTo>
                    <a:pt x="0" y="0"/>
                  </a:moveTo>
                  <a:lnTo>
                    <a:pt x="14256004" y="0"/>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pic>
          <p:nvPicPr>
            <p:cNvPr id="48" name="object 48"/>
            <p:cNvPicPr/>
            <p:nvPr/>
          </p:nvPicPr>
          <p:blipFill>
            <a:blip r:embed="rId16" cstate="email">
              <a:extLst>
                <a:ext uri="{28A0092B-C50C-407E-A947-70E740481C1C}">
                  <a14:useLocalDpi xmlns:a14="http://schemas.microsoft.com/office/drawing/2010/main"/>
                </a:ext>
              </a:extLst>
            </a:blip>
            <a:stretch>
              <a:fillRect/>
            </a:stretch>
          </p:blipFill>
          <p:spPr>
            <a:xfrm>
              <a:off x="1271999" y="10129207"/>
              <a:ext cx="312414" cy="312414"/>
            </a:xfrm>
            <a:prstGeom prst="rect">
              <a:avLst/>
            </a:prstGeom>
          </p:spPr>
        </p:pic>
      </p:grpSp>
      <p:sp>
        <p:nvSpPr>
          <p:cNvPr id="49" name="object 49"/>
          <p:cNvSpPr txBox="1"/>
          <p:nvPr/>
        </p:nvSpPr>
        <p:spPr>
          <a:xfrm>
            <a:off x="5437128" y="199674"/>
            <a:ext cx="1310106" cy="106841"/>
          </a:xfrm>
          <a:prstGeom prst="rect">
            <a:avLst/>
          </a:prstGeom>
        </p:spPr>
        <p:txBody>
          <a:bodyPr vert="horz" wrap="square" lIns="0" tIns="8145" rIns="0" bIns="0" rtlCol="0">
            <a:spAutoFit/>
          </a:bodyPr>
          <a:lstStyle/>
          <a:p>
            <a:pPr marL="8145" defTabSz="586405">
              <a:spcBef>
                <a:spcPts val="64"/>
              </a:spcBef>
            </a:pPr>
            <a:r>
              <a:rPr sz="641" kern="0" spc="109" dirty="0">
                <a:solidFill>
                  <a:srgbClr val="4F5347"/>
                </a:solidFill>
                <a:latin typeface="Calibri"/>
                <a:cs typeface="Calibri"/>
              </a:rPr>
              <a:t>ÖSTRA</a:t>
            </a:r>
            <a:r>
              <a:rPr sz="641" kern="0" spc="106" dirty="0">
                <a:solidFill>
                  <a:srgbClr val="4F5347"/>
                </a:solidFill>
                <a:latin typeface="Calibri"/>
                <a:cs typeface="Calibri"/>
              </a:rPr>
              <a:t> SALA BACKE</a:t>
            </a:r>
            <a:r>
              <a:rPr sz="641" kern="0" spc="122" dirty="0">
                <a:solidFill>
                  <a:srgbClr val="4F5347"/>
                </a:solidFill>
                <a:latin typeface="Calibri"/>
                <a:cs typeface="Calibri"/>
              </a:rPr>
              <a:t> </a:t>
            </a:r>
            <a:r>
              <a:rPr sz="641" kern="0" dirty="0">
                <a:solidFill>
                  <a:srgbClr val="4F5347"/>
                </a:solidFill>
                <a:latin typeface="Calibri"/>
                <a:cs typeface="Calibri"/>
              </a:rPr>
              <a:t>-</a:t>
            </a:r>
            <a:r>
              <a:rPr sz="641" kern="0" spc="119" dirty="0">
                <a:solidFill>
                  <a:srgbClr val="4F5347"/>
                </a:solidFill>
                <a:latin typeface="Calibri"/>
                <a:cs typeface="Calibri"/>
              </a:rPr>
              <a:t> </a:t>
            </a:r>
            <a:r>
              <a:rPr sz="641" kern="0" spc="77" dirty="0">
                <a:solidFill>
                  <a:srgbClr val="4F5347"/>
                </a:solidFill>
                <a:latin typeface="Calibri"/>
                <a:cs typeface="Calibri"/>
              </a:rPr>
              <a:t>ETAPP</a:t>
            </a:r>
            <a:r>
              <a:rPr sz="641" kern="0" spc="99" dirty="0">
                <a:solidFill>
                  <a:srgbClr val="4F5347"/>
                </a:solidFill>
                <a:latin typeface="Calibri"/>
                <a:cs typeface="Calibri"/>
              </a:rPr>
              <a:t> </a:t>
            </a:r>
            <a:r>
              <a:rPr sz="641" kern="0" dirty="0">
                <a:solidFill>
                  <a:srgbClr val="4F5347"/>
                </a:solidFill>
                <a:latin typeface="Calibri"/>
                <a:cs typeface="Calibri"/>
              </a:rPr>
              <a:t>3</a:t>
            </a:r>
            <a:endParaRPr sz="641" kern="0">
              <a:solidFill>
                <a:sysClr val="windowText" lastClr="000000"/>
              </a:solidFill>
              <a:latin typeface="Calibri"/>
              <a:cs typeface="Calibri"/>
            </a:endParaRPr>
          </a:p>
        </p:txBody>
      </p:sp>
      <p:sp>
        <p:nvSpPr>
          <p:cNvPr id="50" name="object 50"/>
          <p:cNvSpPr/>
          <p:nvPr/>
        </p:nvSpPr>
        <p:spPr>
          <a:xfrm>
            <a:off x="1522770" y="380951"/>
            <a:ext cx="9143050" cy="0"/>
          </a:xfrm>
          <a:custGeom>
            <a:avLst/>
            <a:gdLst/>
            <a:ahLst/>
            <a:cxnLst/>
            <a:rect l="l" t="t" r="r" b="b"/>
            <a:pathLst>
              <a:path w="14256385">
                <a:moveTo>
                  <a:pt x="0" y="0"/>
                </a:moveTo>
                <a:lnTo>
                  <a:pt x="14256004" y="0"/>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sp>
        <p:nvSpPr>
          <p:cNvPr id="51" name="object 51"/>
          <p:cNvSpPr txBox="1"/>
          <p:nvPr/>
        </p:nvSpPr>
        <p:spPr>
          <a:xfrm>
            <a:off x="4725766" y="4778072"/>
            <a:ext cx="5450155" cy="67472"/>
          </a:xfrm>
          <a:prstGeom prst="rect">
            <a:avLst/>
          </a:prstGeom>
        </p:spPr>
        <p:txBody>
          <a:bodyPr vert="horz" wrap="square" lIns="0" tIns="8145" rIns="0" bIns="0" rtlCol="0">
            <a:spAutoFit/>
          </a:bodyPr>
          <a:lstStyle/>
          <a:p>
            <a:pPr marL="8145" defTabSz="586405">
              <a:spcBef>
                <a:spcPts val="64"/>
              </a:spcBef>
            </a:pPr>
            <a:r>
              <a:rPr sz="385" kern="0" spc="-32" dirty="0">
                <a:solidFill>
                  <a:srgbClr val="4F5347"/>
                </a:solidFill>
                <a:latin typeface="Calibri"/>
                <a:cs typeface="Calibri"/>
              </a:rPr>
              <a:t>1.</a:t>
            </a:r>
            <a:r>
              <a:rPr sz="385" kern="0" spc="64" dirty="0">
                <a:solidFill>
                  <a:srgbClr val="4F5347"/>
                </a:solidFill>
                <a:latin typeface="Calibri"/>
                <a:cs typeface="Calibri"/>
              </a:rPr>
              <a:t> </a:t>
            </a:r>
            <a:r>
              <a:rPr sz="385" kern="0" dirty="0">
                <a:solidFill>
                  <a:srgbClr val="4F5347"/>
                </a:solidFill>
                <a:latin typeface="Calibri"/>
                <a:cs typeface="Calibri"/>
              </a:rPr>
              <a:t>Solceller</a:t>
            </a:r>
            <a:r>
              <a:rPr sz="385" kern="0" spc="67" dirty="0">
                <a:solidFill>
                  <a:srgbClr val="4F5347"/>
                </a:solidFill>
                <a:latin typeface="Calibri"/>
                <a:cs typeface="Calibri"/>
              </a:rPr>
              <a:t> </a:t>
            </a:r>
            <a:r>
              <a:rPr sz="385" kern="0" dirty="0">
                <a:solidFill>
                  <a:srgbClr val="4F5347"/>
                </a:solidFill>
                <a:latin typeface="Calibri"/>
                <a:cs typeface="Calibri"/>
              </a:rPr>
              <a:t>-</a:t>
            </a:r>
            <a:r>
              <a:rPr sz="385" kern="0" spc="58" dirty="0">
                <a:solidFill>
                  <a:srgbClr val="4F5347"/>
                </a:solidFill>
                <a:latin typeface="Calibri"/>
                <a:cs typeface="Calibri"/>
              </a:rPr>
              <a:t> </a:t>
            </a:r>
            <a:r>
              <a:rPr sz="385" kern="0" dirty="0">
                <a:solidFill>
                  <a:srgbClr val="4F5347"/>
                </a:solidFill>
                <a:latin typeface="Calibri"/>
                <a:cs typeface="Calibri"/>
              </a:rPr>
              <a:t>tak</a:t>
            </a:r>
            <a:r>
              <a:rPr sz="385" kern="0" spc="67" dirty="0">
                <a:solidFill>
                  <a:srgbClr val="4F5347"/>
                </a:solidFill>
                <a:latin typeface="Calibri"/>
                <a:cs typeface="Calibri"/>
              </a:rPr>
              <a:t> </a:t>
            </a:r>
            <a:r>
              <a:rPr sz="385" kern="0" dirty="0">
                <a:solidFill>
                  <a:srgbClr val="4F5347"/>
                </a:solidFill>
                <a:latin typeface="Calibri"/>
                <a:cs typeface="Calibri"/>
              </a:rPr>
              <a:t>och</a:t>
            </a:r>
            <a:r>
              <a:rPr sz="385" kern="0" spc="64" dirty="0">
                <a:solidFill>
                  <a:srgbClr val="4F5347"/>
                </a:solidFill>
                <a:latin typeface="Calibri"/>
                <a:cs typeface="Calibri"/>
              </a:rPr>
              <a:t> </a:t>
            </a:r>
            <a:r>
              <a:rPr sz="385" kern="0" dirty="0">
                <a:solidFill>
                  <a:srgbClr val="4F5347"/>
                </a:solidFill>
                <a:latin typeface="Calibri"/>
                <a:cs typeface="Calibri"/>
              </a:rPr>
              <a:t>räcken</a:t>
            </a:r>
            <a:r>
              <a:rPr sz="385" kern="0" spc="218" dirty="0">
                <a:solidFill>
                  <a:srgbClr val="4F5347"/>
                </a:solidFill>
                <a:latin typeface="Calibri"/>
                <a:cs typeface="Calibri"/>
              </a:rPr>
              <a:t> </a:t>
            </a:r>
            <a:r>
              <a:rPr sz="385" kern="0" dirty="0">
                <a:solidFill>
                  <a:srgbClr val="4F5347"/>
                </a:solidFill>
                <a:latin typeface="Calibri"/>
                <a:cs typeface="Calibri"/>
              </a:rPr>
              <a:t>2.</a:t>
            </a:r>
            <a:r>
              <a:rPr sz="385" kern="0" spc="67" dirty="0">
                <a:solidFill>
                  <a:srgbClr val="4F5347"/>
                </a:solidFill>
                <a:latin typeface="Calibri"/>
                <a:cs typeface="Calibri"/>
              </a:rPr>
              <a:t> </a:t>
            </a:r>
            <a:r>
              <a:rPr sz="385" kern="0" dirty="0">
                <a:solidFill>
                  <a:srgbClr val="4F5347"/>
                </a:solidFill>
                <a:latin typeface="Calibri"/>
                <a:cs typeface="Calibri"/>
              </a:rPr>
              <a:t>Odlingslådor</a:t>
            </a:r>
            <a:r>
              <a:rPr sz="385" kern="0" spc="64" dirty="0">
                <a:solidFill>
                  <a:srgbClr val="4F5347"/>
                </a:solidFill>
                <a:latin typeface="Calibri"/>
                <a:cs typeface="Calibri"/>
              </a:rPr>
              <a:t> </a:t>
            </a:r>
            <a:r>
              <a:rPr sz="385" kern="0" dirty="0">
                <a:solidFill>
                  <a:srgbClr val="4F5347"/>
                </a:solidFill>
                <a:latin typeface="Calibri"/>
                <a:cs typeface="Calibri"/>
              </a:rPr>
              <a:t>kopplade</a:t>
            </a:r>
            <a:r>
              <a:rPr sz="385" kern="0" spc="67" dirty="0">
                <a:solidFill>
                  <a:srgbClr val="4F5347"/>
                </a:solidFill>
                <a:latin typeface="Calibri"/>
                <a:cs typeface="Calibri"/>
              </a:rPr>
              <a:t> </a:t>
            </a:r>
            <a:r>
              <a:rPr sz="385" kern="0" dirty="0">
                <a:solidFill>
                  <a:srgbClr val="4F5347"/>
                </a:solidFill>
                <a:latin typeface="Calibri"/>
                <a:cs typeface="Calibri"/>
              </a:rPr>
              <a:t>till</a:t>
            </a:r>
            <a:r>
              <a:rPr sz="385" kern="0" spc="67" dirty="0">
                <a:solidFill>
                  <a:srgbClr val="4F5347"/>
                </a:solidFill>
                <a:latin typeface="Calibri"/>
                <a:cs typeface="Calibri"/>
              </a:rPr>
              <a:t> </a:t>
            </a:r>
            <a:r>
              <a:rPr sz="385" kern="0" dirty="0">
                <a:solidFill>
                  <a:srgbClr val="4F5347"/>
                </a:solidFill>
                <a:latin typeface="Calibri"/>
                <a:cs typeface="Calibri"/>
              </a:rPr>
              <a:t>stuprör</a:t>
            </a:r>
            <a:r>
              <a:rPr sz="385" kern="0" spc="218" dirty="0">
                <a:solidFill>
                  <a:srgbClr val="4F5347"/>
                </a:solidFill>
                <a:latin typeface="Calibri"/>
                <a:cs typeface="Calibri"/>
              </a:rPr>
              <a:t> </a:t>
            </a:r>
            <a:r>
              <a:rPr sz="385" kern="0" dirty="0">
                <a:solidFill>
                  <a:srgbClr val="4F5347"/>
                </a:solidFill>
                <a:latin typeface="Calibri"/>
                <a:cs typeface="Calibri"/>
              </a:rPr>
              <a:t>3.</a:t>
            </a:r>
            <a:r>
              <a:rPr sz="385" kern="0" spc="58" dirty="0">
                <a:solidFill>
                  <a:srgbClr val="4F5347"/>
                </a:solidFill>
                <a:latin typeface="Calibri"/>
                <a:cs typeface="Calibri"/>
              </a:rPr>
              <a:t> </a:t>
            </a:r>
            <a:r>
              <a:rPr sz="385" kern="0" dirty="0">
                <a:solidFill>
                  <a:srgbClr val="4F5347"/>
                </a:solidFill>
                <a:latin typeface="Calibri"/>
                <a:cs typeface="Calibri"/>
              </a:rPr>
              <a:t>Grön</a:t>
            </a:r>
            <a:r>
              <a:rPr sz="385" kern="0" spc="67" dirty="0">
                <a:solidFill>
                  <a:srgbClr val="4F5347"/>
                </a:solidFill>
                <a:latin typeface="Calibri"/>
                <a:cs typeface="Calibri"/>
              </a:rPr>
              <a:t> </a:t>
            </a:r>
            <a:r>
              <a:rPr sz="385" kern="0" dirty="0">
                <a:solidFill>
                  <a:srgbClr val="4F5347"/>
                </a:solidFill>
                <a:latin typeface="Calibri"/>
                <a:cs typeface="Calibri"/>
              </a:rPr>
              <a:t>fasad</a:t>
            </a:r>
            <a:r>
              <a:rPr sz="385" kern="0" spc="58" dirty="0">
                <a:solidFill>
                  <a:srgbClr val="4F5347"/>
                </a:solidFill>
                <a:latin typeface="Calibri"/>
                <a:cs typeface="Calibri"/>
              </a:rPr>
              <a:t> </a:t>
            </a:r>
            <a:r>
              <a:rPr sz="385" kern="0" dirty="0">
                <a:solidFill>
                  <a:srgbClr val="4F5347"/>
                </a:solidFill>
                <a:latin typeface="Calibri"/>
                <a:cs typeface="Calibri"/>
              </a:rPr>
              <a:t>4.</a:t>
            </a:r>
            <a:r>
              <a:rPr sz="385" kern="0" spc="67" dirty="0">
                <a:solidFill>
                  <a:srgbClr val="4F5347"/>
                </a:solidFill>
                <a:latin typeface="Calibri"/>
                <a:cs typeface="Calibri"/>
              </a:rPr>
              <a:t> </a:t>
            </a:r>
            <a:r>
              <a:rPr sz="385" kern="0" dirty="0">
                <a:solidFill>
                  <a:srgbClr val="4F5347"/>
                </a:solidFill>
                <a:latin typeface="Calibri"/>
                <a:cs typeface="Calibri"/>
              </a:rPr>
              <a:t>Återbrukade</a:t>
            </a:r>
            <a:r>
              <a:rPr sz="385" kern="0" spc="64" dirty="0">
                <a:solidFill>
                  <a:srgbClr val="4F5347"/>
                </a:solidFill>
                <a:latin typeface="Calibri"/>
                <a:cs typeface="Calibri"/>
              </a:rPr>
              <a:t> </a:t>
            </a:r>
            <a:r>
              <a:rPr sz="385" kern="0" dirty="0">
                <a:solidFill>
                  <a:srgbClr val="4F5347"/>
                </a:solidFill>
                <a:latin typeface="Calibri"/>
                <a:cs typeface="Calibri"/>
              </a:rPr>
              <a:t>fasadmaterial</a:t>
            </a:r>
            <a:r>
              <a:rPr sz="385" kern="0" spc="67" dirty="0">
                <a:solidFill>
                  <a:srgbClr val="4F5347"/>
                </a:solidFill>
                <a:latin typeface="Calibri"/>
                <a:cs typeface="Calibri"/>
              </a:rPr>
              <a:t> </a:t>
            </a:r>
            <a:r>
              <a:rPr sz="385" kern="0" dirty="0">
                <a:solidFill>
                  <a:srgbClr val="4F5347"/>
                </a:solidFill>
                <a:latin typeface="Calibri"/>
                <a:cs typeface="Calibri"/>
              </a:rPr>
              <a:t>5.</a:t>
            </a:r>
            <a:r>
              <a:rPr sz="385" kern="0" spc="64" dirty="0">
                <a:solidFill>
                  <a:srgbClr val="4F5347"/>
                </a:solidFill>
                <a:latin typeface="Calibri"/>
                <a:cs typeface="Calibri"/>
              </a:rPr>
              <a:t> </a:t>
            </a:r>
            <a:r>
              <a:rPr sz="385" kern="0" dirty="0">
                <a:solidFill>
                  <a:srgbClr val="4F5347"/>
                </a:solidFill>
                <a:latin typeface="Calibri"/>
                <a:cs typeface="Calibri"/>
              </a:rPr>
              <a:t>Bokaler</a:t>
            </a:r>
            <a:r>
              <a:rPr sz="385" kern="0" spc="67" dirty="0">
                <a:solidFill>
                  <a:srgbClr val="4F5347"/>
                </a:solidFill>
                <a:latin typeface="Calibri"/>
                <a:cs typeface="Calibri"/>
              </a:rPr>
              <a:t> </a:t>
            </a:r>
            <a:r>
              <a:rPr sz="385" kern="0" dirty="0">
                <a:solidFill>
                  <a:srgbClr val="4F5347"/>
                </a:solidFill>
                <a:latin typeface="Calibri"/>
                <a:cs typeface="Calibri"/>
              </a:rPr>
              <a:t>så</a:t>
            </a:r>
            <a:r>
              <a:rPr sz="385" kern="0" spc="64" dirty="0">
                <a:solidFill>
                  <a:srgbClr val="4F5347"/>
                </a:solidFill>
                <a:latin typeface="Calibri"/>
                <a:cs typeface="Calibri"/>
              </a:rPr>
              <a:t> </a:t>
            </a:r>
            <a:r>
              <a:rPr sz="385" kern="0" dirty="0">
                <a:solidFill>
                  <a:srgbClr val="4F5347"/>
                </a:solidFill>
                <a:latin typeface="Calibri"/>
                <a:cs typeface="Calibri"/>
              </a:rPr>
              <a:t>som</a:t>
            </a:r>
            <a:r>
              <a:rPr sz="385" kern="0" spc="67" dirty="0">
                <a:solidFill>
                  <a:srgbClr val="4F5347"/>
                </a:solidFill>
                <a:latin typeface="Calibri"/>
                <a:cs typeface="Calibri"/>
              </a:rPr>
              <a:t> </a:t>
            </a:r>
            <a:r>
              <a:rPr sz="385" kern="0" dirty="0">
                <a:solidFill>
                  <a:srgbClr val="4F5347"/>
                </a:solidFill>
                <a:latin typeface="Calibri"/>
                <a:cs typeface="Calibri"/>
              </a:rPr>
              <a:t>coworking</a:t>
            </a:r>
            <a:r>
              <a:rPr sz="385" kern="0" spc="67" dirty="0">
                <a:solidFill>
                  <a:srgbClr val="4F5347"/>
                </a:solidFill>
                <a:latin typeface="Calibri"/>
                <a:cs typeface="Calibri"/>
              </a:rPr>
              <a:t> </a:t>
            </a:r>
            <a:r>
              <a:rPr sz="385" kern="0" dirty="0">
                <a:solidFill>
                  <a:srgbClr val="4F5347"/>
                </a:solidFill>
                <a:latin typeface="Calibri"/>
                <a:cs typeface="Calibri"/>
              </a:rPr>
              <a:t>6.</a:t>
            </a:r>
            <a:r>
              <a:rPr sz="385" kern="0" spc="64" dirty="0">
                <a:solidFill>
                  <a:srgbClr val="4F5347"/>
                </a:solidFill>
                <a:latin typeface="Calibri"/>
                <a:cs typeface="Calibri"/>
              </a:rPr>
              <a:t> </a:t>
            </a:r>
            <a:r>
              <a:rPr sz="385" kern="0" dirty="0">
                <a:solidFill>
                  <a:srgbClr val="4F5347"/>
                </a:solidFill>
                <a:latin typeface="Calibri"/>
                <a:cs typeface="Calibri"/>
              </a:rPr>
              <a:t>Cykelrum</a:t>
            </a:r>
            <a:r>
              <a:rPr sz="385" kern="0" spc="67" dirty="0">
                <a:solidFill>
                  <a:srgbClr val="4F5347"/>
                </a:solidFill>
                <a:latin typeface="Calibri"/>
                <a:cs typeface="Calibri"/>
              </a:rPr>
              <a:t> </a:t>
            </a:r>
            <a:r>
              <a:rPr sz="385" kern="0" dirty="0">
                <a:solidFill>
                  <a:srgbClr val="4F5347"/>
                </a:solidFill>
                <a:latin typeface="Calibri"/>
                <a:cs typeface="Calibri"/>
              </a:rPr>
              <a:t>med</a:t>
            </a:r>
            <a:r>
              <a:rPr sz="385" kern="0" spc="64" dirty="0">
                <a:solidFill>
                  <a:srgbClr val="4F5347"/>
                </a:solidFill>
                <a:latin typeface="Calibri"/>
                <a:cs typeface="Calibri"/>
              </a:rPr>
              <a:t> </a:t>
            </a:r>
            <a:r>
              <a:rPr sz="385" kern="0" dirty="0">
                <a:solidFill>
                  <a:srgbClr val="4F5347"/>
                </a:solidFill>
                <a:latin typeface="Calibri"/>
                <a:cs typeface="Calibri"/>
              </a:rPr>
              <a:t>lådcykelpool</a:t>
            </a:r>
            <a:r>
              <a:rPr sz="385" kern="0" spc="61" dirty="0">
                <a:solidFill>
                  <a:srgbClr val="4F5347"/>
                </a:solidFill>
                <a:latin typeface="Calibri"/>
                <a:cs typeface="Calibri"/>
              </a:rPr>
              <a:t> </a:t>
            </a:r>
            <a:r>
              <a:rPr sz="385" kern="0" spc="-26" dirty="0">
                <a:solidFill>
                  <a:srgbClr val="4F5347"/>
                </a:solidFill>
                <a:latin typeface="Calibri"/>
                <a:cs typeface="Calibri"/>
              </a:rPr>
              <a:t>7.</a:t>
            </a:r>
            <a:r>
              <a:rPr sz="385" kern="0" spc="64" dirty="0">
                <a:solidFill>
                  <a:srgbClr val="4F5347"/>
                </a:solidFill>
                <a:latin typeface="Calibri"/>
                <a:cs typeface="Calibri"/>
              </a:rPr>
              <a:t> </a:t>
            </a:r>
            <a:r>
              <a:rPr sz="385" kern="0" dirty="0">
                <a:solidFill>
                  <a:srgbClr val="4F5347"/>
                </a:solidFill>
                <a:latin typeface="Calibri"/>
                <a:cs typeface="Calibri"/>
              </a:rPr>
              <a:t>Miljörum</a:t>
            </a:r>
            <a:r>
              <a:rPr sz="385" kern="0" spc="61" dirty="0">
                <a:solidFill>
                  <a:srgbClr val="4F5347"/>
                </a:solidFill>
                <a:latin typeface="Calibri"/>
                <a:cs typeface="Calibri"/>
              </a:rPr>
              <a:t> </a:t>
            </a:r>
            <a:r>
              <a:rPr sz="385" kern="0" dirty="0">
                <a:solidFill>
                  <a:srgbClr val="4F5347"/>
                </a:solidFill>
                <a:latin typeface="Calibri"/>
                <a:cs typeface="Calibri"/>
              </a:rPr>
              <a:t>med</a:t>
            </a:r>
            <a:r>
              <a:rPr sz="385" kern="0" spc="64" dirty="0">
                <a:solidFill>
                  <a:srgbClr val="4F5347"/>
                </a:solidFill>
                <a:latin typeface="Calibri"/>
                <a:cs typeface="Calibri"/>
              </a:rPr>
              <a:t> </a:t>
            </a:r>
            <a:r>
              <a:rPr sz="385" kern="0" dirty="0">
                <a:solidFill>
                  <a:srgbClr val="4F5347"/>
                </a:solidFill>
                <a:latin typeface="Calibri"/>
                <a:cs typeface="Calibri"/>
              </a:rPr>
              <a:t>tilltagen</a:t>
            </a:r>
            <a:r>
              <a:rPr sz="385" kern="0" spc="67" dirty="0">
                <a:solidFill>
                  <a:srgbClr val="4F5347"/>
                </a:solidFill>
                <a:latin typeface="Calibri"/>
                <a:cs typeface="Calibri"/>
              </a:rPr>
              <a:t> </a:t>
            </a:r>
            <a:r>
              <a:rPr sz="385" kern="0" dirty="0">
                <a:solidFill>
                  <a:srgbClr val="4F5347"/>
                </a:solidFill>
                <a:latin typeface="Calibri"/>
                <a:cs typeface="Calibri"/>
              </a:rPr>
              <a:t>återvinning,</a:t>
            </a:r>
            <a:r>
              <a:rPr sz="385" kern="0" spc="67" dirty="0">
                <a:solidFill>
                  <a:srgbClr val="4F5347"/>
                </a:solidFill>
                <a:latin typeface="Calibri"/>
                <a:cs typeface="Calibri"/>
              </a:rPr>
              <a:t> </a:t>
            </a:r>
            <a:r>
              <a:rPr sz="385" kern="0" dirty="0">
                <a:solidFill>
                  <a:srgbClr val="4F5347"/>
                </a:solidFill>
                <a:latin typeface="Calibri"/>
                <a:cs typeface="Calibri"/>
              </a:rPr>
              <a:t>bokashi,</a:t>
            </a:r>
            <a:r>
              <a:rPr sz="385" kern="0" spc="64" dirty="0">
                <a:solidFill>
                  <a:srgbClr val="4F5347"/>
                </a:solidFill>
                <a:latin typeface="Calibri"/>
                <a:cs typeface="Calibri"/>
              </a:rPr>
              <a:t> </a:t>
            </a:r>
            <a:r>
              <a:rPr sz="385" kern="0" dirty="0">
                <a:solidFill>
                  <a:srgbClr val="4F5347"/>
                </a:solidFill>
                <a:latin typeface="Calibri"/>
                <a:cs typeface="Calibri"/>
              </a:rPr>
              <a:t>byteshylla</a:t>
            </a:r>
            <a:r>
              <a:rPr sz="385" kern="0" spc="61" dirty="0">
                <a:solidFill>
                  <a:srgbClr val="4F5347"/>
                </a:solidFill>
                <a:latin typeface="Calibri"/>
                <a:cs typeface="Calibri"/>
              </a:rPr>
              <a:t> </a:t>
            </a:r>
            <a:r>
              <a:rPr sz="385" kern="0" dirty="0">
                <a:solidFill>
                  <a:srgbClr val="4F5347"/>
                </a:solidFill>
                <a:latin typeface="Calibri"/>
                <a:cs typeface="Calibri"/>
              </a:rPr>
              <a:t>mm</a:t>
            </a:r>
            <a:r>
              <a:rPr sz="385" kern="0" spc="64" dirty="0">
                <a:solidFill>
                  <a:srgbClr val="4F5347"/>
                </a:solidFill>
                <a:latin typeface="Calibri"/>
                <a:cs typeface="Calibri"/>
              </a:rPr>
              <a:t> </a:t>
            </a:r>
            <a:r>
              <a:rPr sz="385" kern="0" dirty="0">
                <a:solidFill>
                  <a:srgbClr val="4F5347"/>
                </a:solidFill>
                <a:latin typeface="Calibri"/>
                <a:cs typeface="Calibri"/>
              </a:rPr>
              <a:t>8.</a:t>
            </a:r>
            <a:r>
              <a:rPr sz="385" kern="0" spc="61" dirty="0">
                <a:solidFill>
                  <a:srgbClr val="4F5347"/>
                </a:solidFill>
                <a:latin typeface="Calibri"/>
                <a:cs typeface="Calibri"/>
              </a:rPr>
              <a:t> </a:t>
            </a:r>
            <a:r>
              <a:rPr sz="385" kern="0" spc="35" dirty="0">
                <a:solidFill>
                  <a:srgbClr val="4F5347"/>
                </a:solidFill>
                <a:latin typeface="Calibri"/>
                <a:cs typeface="Calibri"/>
              </a:rPr>
              <a:t>ETC</a:t>
            </a:r>
            <a:r>
              <a:rPr sz="385" kern="0" spc="58" dirty="0">
                <a:solidFill>
                  <a:srgbClr val="4F5347"/>
                </a:solidFill>
                <a:latin typeface="Calibri"/>
                <a:cs typeface="Calibri"/>
              </a:rPr>
              <a:t> </a:t>
            </a:r>
            <a:r>
              <a:rPr sz="385" kern="0" dirty="0">
                <a:solidFill>
                  <a:srgbClr val="4F5347"/>
                </a:solidFill>
                <a:latin typeface="Calibri"/>
                <a:cs typeface="Calibri"/>
              </a:rPr>
              <a:t>Bygg</a:t>
            </a:r>
            <a:r>
              <a:rPr sz="385" kern="0" spc="67" dirty="0">
                <a:solidFill>
                  <a:srgbClr val="4F5347"/>
                </a:solidFill>
                <a:latin typeface="Calibri"/>
                <a:cs typeface="Calibri"/>
              </a:rPr>
              <a:t> </a:t>
            </a:r>
            <a:r>
              <a:rPr sz="385" kern="0" spc="-6" dirty="0">
                <a:solidFill>
                  <a:srgbClr val="4F5347"/>
                </a:solidFill>
                <a:latin typeface="Calibri"/>
                <a:cs typeface="Calibri"/>
              </a:rPr>
              <a:t>Elbilspool</a:t>
            </a:r>
            <a:endParaRPr sz="385" kern="0">
              <a:solidFill>
                <a:sysClr val="windowText" lastClr="000000"/>
              </a:solidFill>
              <a:latin typeface="Calibri"/>
              <a:cs typeface="Calibri"/>
            </a:endParaRPr>
          </a:p>
        </p:txBody>
      </p:sp>
      <p:sp>
        <p:nvSpPr>
          <p:cNvPr id="52" name="object 52"/>
          <p:cNvSpPr txBox="1"/>
          <p:nvPr/>
        </p:nvSpPr>
        <p:spPr>
          <a:xfrm>
            <a:off x="8193565" y="4999313"/>
            <a:ext cx="349009" cy="97031"/>
          </a:xfrm>
          <a:prstGeom prst="rect">
            <a:avLst/>
          </a:prstGeom>
        </p:spPr>
        <p:txBody>
          <a:bodyPr vert="horz" wrap="square" lIns="0" tIns="8145" rIns="0" bIns="0" rtlCol="0">
            <a:spAutoFit/>
          </a:bodyPr>
          <a:lstStyle/>
          <a:p>
            <a:pPr marL="8145" defTabSz="586405">
              <a:spcBef>
                <a:spcPts val="64"/>
              </a:spcBef>
            </a:pPr>
            <a:r>
              <a:rPr sz="577" kern="0" spc="45" dirty="0">
                <a:solidFill>
                  <a:srgbClr val="566459"/>
                </a:solidFill>
                <a:latin typeface="Calibri"/>
                <a:cs typeface="Calibri"/>
              </a:rPr>
              <a:t>ETC</a:t>
            </a:r>
            <a:r>
              <a:rPr sz="577" kern="0" spc="-13" dirty="0">
                <a:solidFill>
                  <a:srgbClr val="566459"/>
                </a:solidFill>
                <a:latin typeface="Calibri"/>
                <a:cs typeface="Calibri"/>
              </a:rPr>
              <a:t> </a:t>
            </a:r>
            <a:r>
              <a:rPr sz="577" kern="0" spc="22" dirty="0">
                <a:solidFill>
                  <a:srgbClr val="566459"/>
                </a:solidFill>
                <a:latin typeface="Calibri"/>
                <a:cs typeface="Calibri"/>
              </a:rPr>
              <a:t>BYGG</a:t>
            </a:r>
            <a:endParaRPr sz="577" kern="0">
              <a:solidFill>
                <a:sysClr val="windowText" lastClr="000000"/>
              </a:solidFill>
              <a:latin typeface="Calibri"/>
              <a:cs typeface="Calibri"/>
            </a:endParaRPr>
          </a:p>
        </p:txBody>
      </p:sp>
      <p:sp>
        <p:nvSpPr>
          <p:cNvPr id="53" name="object 53"/>
          <p:cNvSpPr txBox="1">
            <a:spLocks noGrp="1"/>
          </p:cNvSpPr>
          <p:nvPr>
            <p:ph type="title"/>
          </p:nvPr>
        </p:nvSpPr>
        <p:spPr>
          <a:xfrm>
            <a:off x="1685785" y="403296"/>
            <a:ext cx="1803119" cy="254895"/>
          </a:xfrm>
          <a:prstGeom prst="rect">
            <a:avLst/>
          </a:prstGeom>
        </p:spPr>
        <p:txBody>
          <a:bodyPr vert="horz" wrap="square" lIns="0" tIns="8145" rIns="0" bIns="0" rtlCol="0">
            <a:spAutoFit/>
          </a:bodyPr>
          <a:lstStyle/>
          <a:p>
            <a:pPr marL="8145">
              <a:spcBef>
                <a:spcPts val="64"/>
              </a:spcBef>
            </a:pPr>
            <a:r>
              <a:rPr dirty="0"/>
              <a:t>Strå</a:t>
            </a:r>
            <a:r>
              <a:rPr spc="-167" dirty="0"/>
              <a:t> </a:t>
            </a:r>
            <a:r>
              <a:rPr dirty="0"/>
              <a:t>till</a:t>
            </a:r>
            <a:r>
              <a:rPr spc="-167" dirty="0"/>
              <a:t> </a:t>
            </a:r>
            <a:r>
              <a:rPr spc="-6" dirty="0"/>
              <a:t>stacken</a:t>
            </a:r>
          </a:p>
        </p:txBody>
      </p:sp>
      <p:sp>
        <p:nvSpPr>
          <p:cNvPr id="54" name="object 54"/>
          <p:cNvSpPr txBox="1"/>
          <p:nvPr/>
        </p:nvSpPr>
        <p:spPr>
          <a:xfrm>
            <a:off x="1791676" y="990297"/>
            <a:ext cx="2664195" cy="1394802"/>
          </a:xfrm>
          <a:prstGeom prst="rect">
            <a:avLst/>
          </a:prstGeom>
        </p:spPr>
        <p:txBody>
          <a:bodyPr vert="horz" wrap="square" lIns="0" tIns="4887" rIns="0" bIns="0" rtlCol="0">
            <a:spAutoFit/>
          </a:bodyPr>
          <a:lstStyle/>
          <a:p>
            <a:pPr marL="8145" marR="3258" defTabSz="586405">
              <a:lnSpc>
                <a:spcPct val="102600"/>
              </a:lnSpc>
              <a:spcBef>
                <a:spcPts val="38"/>
              </a:spcBef>
            </a:pPr>
            <a:r>
              <a:rPr sz="834" kern="0" spc="6" dirty="0">
                <a:solidFill>
                  <a:srgbClr val="4F5347"/>
                </a:solidFill>
                <a:latin typeface="Tahoma"/>
                <a:cs typeface="Tahoma"/>
              </a:rPr>
              <a:t>Välkommen</a:t>
            </a:r>
            <a:r>
              <a:rPr sz="834" kern="0" spc="13" dirty="0">
                <a:solidFill>
                  <a:srgbClr val="4F5347"/>
                </a:solidFill>
                <a:latin typeface="Tahoma"/>
                <a:cs typeface="Tahoma"/>
              </a:rPr>
              <a:t> </a:t>
            </a:r>
            <a:r>
              <a:rPr sz="834" kern="0" dirty="0">
                <a:solidFill>
                  <a:srgbClr val="4F5347"/>
                </a:solidFill>
                <a:latin typeface="Tahoma"/>
                <a:cs typeface="Tahoma"/>
              </a:rPr>
              <a:t>hem</a:t>
            </a:r>
            <a:r>
              <a:rPr sz="834" kern="0" spc="13" dirty="0">
                <a:solidFill>
                  <a:srgbClr val="4F5347"/>
                </a:solidFill>
                <a:latin typeface="Tahoma"/>
                <a:cs typeface="Tahoma"/>
              </a:rPr>
              <a:t> </a:t>
            </a:r>
            <a:r>
              <a:rPr sz="834" kern="0" spc="6" dirty="0">
                <a:solidFill>
                  <a:srgbClr val="4F5347"/>
                </a:solidFill>
                <a:latin typeface="Tahoma"/>
                <a:cs typeface="Tahoma"/>
              </a:rPr>
              <a:t>till</a:t>
            </a:r>
            <a:r>
              <a:rPr sz="834" kern="0" spc="13" dirty="0">
                <a:solidFill>
                  <a:srgbClr val="4F5347"/>
                </a:solidFill>
                <a:latin typeface="Tahoma"/>
                <a:cs typeface="Tahoma"/>
              </a:rPr>
              <a:t> </a:t>
            </a:r>
            <a:r>
              <a:rPr sz="834" kern="0" spc="6" dirty="0">
                <a:solidFill>
                  <a:srgbClr val="4F5347"/>
                </a:solidFill>
                <a:latin typeface="Tahoma"/>
                <a:cs typeface="Tahoma"/>
              </a:rPr>
              <a:t>Strå</a:t>
            </a:r>
            <a:r>
              <a:rPr sz="834" kern="0" spc="16" dirty="0">
                <a:solidFill>
                  <a:srgbClr val="4F5347"/>
                </a:solidFill>
                <a:latin typeface="Tahoma"/>
                <a:cs typeface="Tahoma"/>
              </a:rPr>
              <a:t> </a:t>
            </a:r>
            <a:r>
              <a:rPr sz="834" kern="0" spc="6" dirty="0">
                <a:solidFill>
                  <a:srgbClr val="4F5347"/>
                </a:solidFill>
                <a:latin typeface="Tahoma"/>
                <a:cs typeface="Tahoma"/>
              </a:rPr>
              <a:t>till</a:t>
            </a:r>
            <a:r>
              <a:rPr sz="834" kern="0" spc="13" dirty="0">
                <a:solidFill>
                  <a:srgbClr val="4F5347"/>
                </a:solidFill>
                <a:latin typeface="Tahoma"/>
                <a:cs typeface="Tahoma"/>
              </a:rPr>
              <a:t> </a:t>
            </a:r>
            <a:r>
              <a:rPr sz="834" kern="0" spc="6" dirty="0">
                <a:solidFill>
                  <a:srgbClr val="4F5347"/>
                </a:solidFill>
                <a:latin typeface="Tahoma"/>
                <a:cs typeface="Tahoma"/>
              </a:rPr>
              <a:t>stacken,</a:t>
            </a:r>
            <a:r>
              <a:rPr sz="834" kern="0" spc="13" dirty="0">
                <a:solidFill>
                  <a:srgbClr val="4F5347"/>
                </a:solidFill>
                <a:latin typeface="Tahoma"/>
                <a:cs typeface="Tahoma"/>
              </a:rPr>
              <a:t> </a:t>
            </a:r>
            <a:r>
              <a:rPr sz="834" kern="0" spc="6" dirty="0">
                <a:solidFill>
                  <a:srgbClr val="4F5347"/>
                </a:solidFill>
                <a:latin typeface="Tahoma"/>
                <a:cs typeface="Tahoma"/>
              </a:rPr>
              <a:t>Sveriges</a:t>
            </a:r>
            <a:r>
              <a:rPr sz="834" kern="0" spc="16" dirty="0">
                <a:solidFill>
                  <a:srgbClr val="4F5347"/>
                </a:solidFill>
                <a:latin typeface="Tahoma"/>
                <a:cs typeface="Tahoma"/>
              </a:rPr>
              <a:t> </a:t>
            </a:r>
            <a:r>
              <a:rPr sz="834" kern="0" spc="-13" dirty="0">
                <a:solidFill>
                  <a:srgbClr val="4F5347"/>
                </a:solidFill>
                <a:latin typeface="Tahoma"/>
                <a:cs typeface="Tahoma"/>
              </a:rPr>
              <a:t>mest </a:t>
            </a:r>
            <a:r>
              <a:rPr sz="834" kern="0" dirty="0">
                <a:solidFill>
                  <a:srgbClr val="4F5347"/>
                </a:solidFill>
                <a:latin typeface="Tahoma"/>
                <a:cs typeface="Tahoma"/>
              </a:rPr>
              <a:t>naturliga</a:t>
            </a:r>
            <a:r>
              <a:rPr sz="834" kern="0" spc="32" dirty="0">
                <a:solidFill>
                  <a:srgbClr val="4F5347"/>
                </a:solidFill>
                <a:latin typeface="Tahoma"/>
                <a:cs typeface="Tahoma"/>
              </a:rPr>
              <a:t> </a:t>
            </a:r>
            <a:r>
              <a:rPr sz="834" kern="0" dirty="0">
                <a:solidFill>
                  <a:srgbClr val="4F5347"/>
                </a:solidFill>
                <a:latin typeface="Tahoma"/>
                <a:cs typeface="Tahoma"/>
              </a:rPr>
              <a:t>bostadskvarter.</a:t>
            </a:r>
            <a:r>
              <a:rPr sz="834" kern="0" spc="35" dirty="0">
                <a:solidFill>
                  <a:srgbClr val="4F5347"/>
                </a:solidFill>
                <a:latin typeface="Tahoma"/>
                <a:cs typeface="Tahoma"/>
              </a:rPr>
              <a:t> </a:t>
            </a:r>
            <a:r>
              <a:rPr sz="834" kern="0" dirty="0">
                <a:solidFill>
                  <a:srgbClr val="4F5347"/>
                </a:solidFill>
                <a:latin typeface="Tahoma"/>
                <a:cs typeface="Tahoma"/>
              </a:rPr>
              <a:t>Här</a:t>
            </a:r>
            <a:r>
              <a:rPr sz="834" kern="0" spc="35" dirty="0">
                <a:solidFill>
                  <a:srgbClr val="4F5347"/>
                </a:solidFill>
                <a:latin typeface="Tahoma"/>
                <a:cs typeface="Tahoma"/>
              </a:rPr>
              <a:t> </a:t>
            </a:r>
            <a:r>
              <a:rPr sz="834" kern="0" dirty="0">
                <a:solidFill>
                  <a:srgbClr val="4F5347"/>
                </a:solidFill>
                <a:latin typeface="Tahoma"/>
                <a:cs typeface="Tahoma"/>
              </a:rPr>
              <a:t>ska</a:t>
            </a:r>
            <a:r>
              <a:rPr sz="834" kern="0" spc="35" dirty="0">
                <a:solidFill>
                  <a:srgbClr val="4F5347"/>
                </a:solidFill>
                <a:latin typeface="Tahoma"/>
                <a:cs typeface="Tahoma"/>
              </a:rPr>
              <a:t> </a:t>
            </a:r>
            <a:r>
              <a:rPr sz="834" kern="0" dirty="0">
                <a:solidFill>
                  <a:srgbClr val="4F5347"/>
                </a:solidFill>
                <a:latin typeface="Tahoma"/>
                <a:cs typeface="Tahoma"/>
              </a:rPr>
              <a:t>det</a:t>
            </a:r>
            <a:r>
              <a:rPr sz="834" kern="0" spc="35" dirty="0">
                <a:solidFill>
                  <a:srgbClr val="4F5347"/>
                </a:solidFill>
                <a:latin typeface="Tahoma"/>
                <a:cs typeface="Tahoma"/>
              </a:rPr>
              <a:t> </a:t>
            </a:r>
            <a:r>
              <a:rPr sz="834" kern="0" dirty="0">
                <a:solidFill>
                  <a:srgbClr val="4F5347"/>
                </a:solidFill>
                <a:latin typeface="Tahoma"/>
                <a:cs typeface="Tahoma"/>
              </a:rPr>
              <a:t>vara</a:t>
            </a:r>
            <a:r>
              <a:rPr sz="834" kern="0" spc="35" dirty="0">
                <a:solidFill>
                  <a:srgbClr val="4F5347"/>
                </a:solidFill>
                <a:latin typeface="Tahoma"/>
                <a:cs typeface="Tahoma"/>
              </a:rPr>
              <a:t> </a:t>
            </a:r>
            <a:r>
              <a:rPr sz="834" kern="0" dirty="0">
                <a:solidFill>
                  <a:srgbClr val="4F5347"/>
                </a:solidFill>
                <a:latin typeface="Tahoma"/>
                <a:cs typeface="Tahoma"/>
              </a:rPr>
              <a:t>enkelt</a:t>
            </a:r>
            <a:r>
              <a:rPr sz="834" kern="0" spc="35" dirty="0">
                <a:solidFill>
                  <a:srgbClr val="4F5347"/>
                </a:solidFill>
                <a:latin typeface="Tahoma"/>
                <a:cs typeface="Tahoma"/>
              </a:rPr>
              <a:t> </a:t>
            </a:r>
            <a:r>
              <a:rPr sz="834" kern="0" spc="-16" dirty="0">
                <a:solidFill>
                  <a:srgbClr val="4F5347"/>
                </a:solidFill>
                <a:latin typeface="Tahoma"/>
                <a:cs typeface="Tahoma"/>
              </a:rPr>
              <a:t>att </a:t>
            </a:r>
            <a:r>
              <a:rPr sz="834" kern="0" dirty="0">
                <a:solidFill>
                  <a:srgbClr val="4F5347"/>
                </a:solidFill>
                <a:latin typeface="Tahoma"/>
                <a:cs typeface="Tahoma"/>
              </a:rPr>
              <a:t>leva</a:t>
            </a:r>
            <a:r>
              <a:rPr sz="834" kern="0" spc="6" dirty="0">
                <a:solidFill>
                  <a:srgbClr val="4F5347"/>
                </a:solidFill>
                <a:latin typeface="Tahoma"/>
                <a:cs typeface="Tahoma"/>
              </a:rPr>
              <a:t> </a:t>
            </a:r>
            <a:r>
              <a:rPr sz="834" kern="0" dirty="0">
                <a:solidFill>
                  <a:srgbClr val="4F5347"/>
                </a:solidFill>
                <a:latin typeface="Tahoma"/>
                <a:cs typeface="Tahoma"/>
              </a:rPr>
              <a:t>cirkulärt</a:t>
            </a:r>
            <a:r>
              <a:rPr sz="834" kern="0" spc="10" dirty="0">
                <a:solidFill>
                  <a:srgbClr val="4F5347"/>
                </a:solidFill>
                <a:latin typeface="Tahoma"/>
                <a:cs typeface="Tahoma"/>
              </a:rPr>
              <a:t> </a:t>
            </a:r>
            <a:r>
              <a:rPr sz="834" kern="0" spc="38" dirty="0">
                <a:solidFill>
                  <a:srgbClr val="4F5347"/>
                </a:solidFill>
                <a:latin typeface="Tahoma"/>
                <a:cs typeface="Tahoma"/>
              </a:rPr>
              <a:t>och</a:t>
            </a:r>
            <a:r>
              <a:rPr sz="834" kern="0" spc="10" dirty="0">
                <a:solidFill>
                  <a:srgbClr val="4F5347"/>
                </a:solidFill>
                <a:latin typeface="Tahoma"/>
                <a:cs typeface="Tahoma"/>
              </a:rPr>
              <a:t> </a:t>
            </a:r>
            <a:r>
              <a:rPr sz="834" kern="0" dirty="0">
                <a:solidFill>
                  <a:srgbClr val="4F5347"/>
                </a:solidFill>
                <a:latin typeface="Tahoma"/>
                <a:cs typeface="Tahoma"/>
              </a:rPr>
              <a:t>klimatsmart.</a:t>
            </a:r>
            <a:r>
              <a:rPr sz="834" kern="0" spc="10" dirty="0">
                <a:solidFill>
                  <a:srgbClr val="4F5347"/>
                </a:solidFill>
                <a:latin typeface="Tahoma"/>
                <a:cs typeface="Tahoma"/>
              </a:rPr>
              <a:t> </a:t>
            </a:r>
            <a:r>
              <a:rPr sz="834" kern="0" spc="32" dirty="0">
                <a:solidFill>
                  <a:srgbClr val="4F5347"/>
                </a:solidFill>
                <a:latin typeface="Tahoma"/>
                <a:cs typeface="Tahoma"/>
              </a:rPr>
              <a:t>Vi</a:t>
            </a:r>
            <a:r>
              <a:rPr sz="834" kern="0" spc="6" dirty="0">
                <a:solidFill>
                  <a:srgbClr val="4F5347"/>
                </a:solidFill>
                <a:latin typeface="Tahoma"/>
                <a:cs typeface="Tahoma"/>
              </a:rPr>
              <a:t> </a:t>
            </a:r>
            <a:r>
              <a:rPr sz="834" kern="0" dirty="0">
                <a:solidFill>
                  <a:srgbClr val="4F5347"/>
                </a:solidFill>
                <a:latin typeface="Tahoma"/>
                <a:cs typeface="Tahoma"/>
              </a:rPr>
              <a:t>bygger</a:t>
            </a:r>
            <a:r>
              <a:rPr sz="834" kern="0" spc="10" dirty="0">
                <a:solidFill>
                  <a:srgbClr val="4F5347"/>
                </a:solidFill>
                <a:latin typeface="Tahoma"/>
                <a:cs typeface="Tahoma"/>
              </a:rPr>
              <a:t> </a:t>
            </a:r>
            <a:r>
              <a:rPr sz="834" kern="0" spc="29" dirty="0">
                <a:solidFill>
                  <a:srgbClr val="4F5347"/>
                </a:solidFill>
                <a:latin typeface="Tahoma"/>
                <a:cs typeface="Tahoma"/>
              </a:rPr>
              <a:t>bostäder</a:t>
            </a:r>
            <a:r>
              <a:rPr sz="834" kern="0" spc="10" dirty="0">
                <a:solidFill>
                  <a:srgbClr val="4F5347"/>
                </a:solidFill>
                <a:latin typeface="Tahoma"/>
                <a:cs typeface="Tahoma"/>
              </a:rPr>
              <a:t> </a:t>
            </a:r>
            <a:r>
              <a:rPr sz="834" kern="0" spc="-16" dirty="0">
                <a:solidFill>
                  <a:srgbClr val="4F5347"/>
                </a:solidFill>
                <a:latin typeface="Tahoma"/>
                <a:cs typeface="Tahoma"/>
              </a:rPr>
              <a:t>med </a:t>
            </a:r>
            <a:r>
              <a:rPr sz="834" kern="0" dirty="0">
                <a:solidFill>
                  <a:srgbClr val="4F5347"/>
                </a:solidFill>
                <a:latin typeface="Tahoma"/>
                <a:cs typeface="Tahoma"/>
              </a:rPr>
              <a:t>naturliga</a:t>
            </a:r>
            <a:r>
              <a:rPr sz="834" kern="0" spc="6" dirty="0">
                <a:solidFill>
                  <a:srgbClr val="4F5347"/>
                </a:solidFill>
                <a:latin typeface="Tahoma"/>
                <a:cs typeface="Tahoma"/>
              </a:rPr>
              <a:t> </a:t>
            </a:r>
            <a:r>
              <a:rPr sz="834" kern="0" dirty="0">
                <a:solidFill>
                  <a:srgbClr val="4F5347"/>
                </a:solidFill>
                <a:latin typeface="Tahoma"/>
                <a:cs typeface="Tahoma"/>
              </a:rPr>
              <a:t>material</a:t>
            </a:r>
            <a:r>
              <a:rPr sz="834" kern="0" spc="10" dirty="0">
                <a:solidFill>
                  <a:srgbClr val="4F5347"/>
                </a:solidFill>
                <a:latin typeface="Tahoma"/>
                <a:cs typeface="Tahoma"/>
              </a:rPr>
              <a:t> </a:t>
            </a:r>
            <a:r>
              <a:rPr sz="834" kern="0" spc="38" dirty="0">
                <a:solidFill>
                  <a:srgbClr val="4F5347"/>
                </a:solidFill>
                <a:latin typeface="Tahoma"/>
                <a:cs typeface="Tahoma"/>
              </a:rPr>
              <a:t>och</a:t>
            </a:r>
            <a:r>
              <a:rPr sz="834" kern="0" spc="10" dirty="0">
                <a:solidFill>
                  <a:srgbClr val="4F5347"/>
                </a:solidFill>
                <a:latin typeface="Tahoma"/>
                <a:cs typeface="Tahoma"/>
              </a:rPr>
              <a:t> </a:t>
            </a:r>
            <a:r>
              <a:rPr sz="834" kern="0" dirty="0">
                <a:solidFill>
                  <a:srgbClr val="4F5347"/>
                </a:solidFill>
                <a:latin typeface="Tahoma"/>
                <a:cs typeface="Tahoma"/>
              </a:rPr>
              <a:t>skapar</a:t>
            </a:r>
            <a:r>
              <a:rPr sz="834" kern="0" spc="10" dirty="0">
                <a:solidFill>
                  <a:srgbClr val="4F5347"/>
                </a:solidFill>
                <a:latin typeface="Tahoma"/>
                <a:cs typeface="Tahoma"/>
              </a:rPr>
              <a:t> </a:t>
            </a:r>
            <a:r>
              <a:rPr sz="834" kern="0" dirty="0">
                <a:solidFill>
                  <a:srgbClr val="4F5347"/>
                </a:solidFill>
                <a:latin typeface="Tahoma"/>
                <a:cs typeface="Tahoma"/>
              </a:rPr>
              <a:t>en</a:t>
            </a:r>
            <a:r>
              <a:rPr sz="834" kern="0" spc="10" dirty="0">
                <a:solidFill>
                  <a:srgbClr val="4F5347"/>
                </a:solidFill>
                <a:latin typeface="Tahoma"/>
                <a:cs typeface="Tahoma"/>
              </a:rPr>
              <a:t> </a:t>
            </a:r>
            <a:r>
              <a:rPr sz="834" kern="0" dirty="0">
                <a:solidFill>
                  <a:srgbClr val="4F5347"/>
                </a:solidFill>
                <a:latin typeface="Tahoma"/>
                <a:cs typeface="Tahoma"/>
              </a:rPr>
              <a:t>gårdsmiljö</a:t>
            </a:r>
            <a:r>
              <a:rPr sz="834" kern="0" spc="10" dirty="0">
                <a:solidFill>
                  <a:srgbClr val="4F5347"/>
                </a:solidFill>
                <a:latin typeface="Tahoma"/>
                <a:cs typeface="Tahoma"/>
              </a:rPr>
              <a:t> </a:t>
            </a:r>
            <a:r>
              <a:rPr sz="834" kern="0" dirty="0">
                <a:solidFill>
                  <a:srgbClr val="4F5347"/>
                </a:solidFill>
                <a:latin typeface="Tahoma"/>
                <a:cs typeface="Tahoma"/>
              </a:rPr>
              <a:t>med</a:t>
            </a:r>
            <a:r>
              <a:rPr sz="834" kern="0" spc="10" dirty="0">
                <a:solidFill>
                  <a:srgbClr val="4F5347"/>
                </a:solidFill>
                <a:latin typeface="Tahoma"/>
                <a:cs typeface="Tahoma"/>
              </a:rPr>
              <a:t> </a:t>
            </a:r>
            <a:r>
              <a:rPr sz="834" kern="0" spc="-6" dirty="0">
                <a:solidFill>
                  <a:srgbClr val="4F5347"/>
                </a:solidFill>
                <a:latin typeface="Tahoma"/>
                <a:cs typeface="Tahoma"/>
              </a:rPr>
              <a:t>plats </a:t>
            </a:r>
            <a:r>
              <a:rPr sz="834" kern="0" dirty="0">
                <a:solidFill>
                  <a:srgbClr val="4F5347"/>
                </a:solidFill>
                <a:latin typeface="Tahoma"/>
                <a:cs typeface="Tahoma"/>
              </a:rPr>
              <a:t>för</a:t>
            </a:r>
            <a:r>
              <a:rPr sz="834" kern="0" spc="-6" dirty="0">
                <a:solidFill>
                  <a:srgbClr val="4F5347"/>
                </a:solidFill>
                <a:latin typeface="Tahoma"/>
                <a:cs typeface="Tahoma"/>
              </a:rPr>
              <a:t> </a:t>
            </a:r>
            <a:r>
              <a:rPr sz="834" kern="0" dirty="0">
                <a:solidFill>
                  <a:srgbClr val="4F5347"/>
                </a:solidFill>
                <a:latin typeface="Tahoma"/>
                <a:cs typeface="Tahoma"/>
              </a:rPr>
              <a:t>lek</a:t>
            </a:r>
            <a:r>
              <a:rPr sz="834" kern="0" spc="-3" dirty="0">
                <a:solidFill>
                  <a:srgbClr val="4F5347"/>
                </a:solidFill>
                <a:latin typeface="Tahoma"/>
                <a:cs typeface="Tahoma"/>
              </a:rPr>
              <a:t> </a:t>
            </a:r>
            <a:r>
              <a:rPr sz="834" kern="0" spc="38" dirty="0">
                <a:solidFill>
                  <a:srgbClr val="4F5347"/>
                </a:solidFill>
                <a:latin typeface="Tahoma"/>
                <a:cs typeface="Tahoma"/>
              </a:rPr>
              <a:t>och</a:t>
            </a:r>
            <a:r>
              <a:rPr sz="834" kern="0" spc="-3" dirty="0">
                <a:solidFill>
                  <a:srgbClr val="4F5347"/>
                </a:solidFill>
                <a:latin typeface="Tahoma"/>
                <a:cs typeface="Tahoma"/>
              </a:rPr>
              <a:t> </a:t>
            </a:r>
            <a:r>
              <a:rPr sz="834" kern="0" dirty="0">
                <a:solidFill>
                  <a:srgbClr val="4F5347"/>
                </a:solidFill>
                <a:latin typeface="Tahoma"/>
                <a:cs typeface="Tahoma"/>
              </a:rPr>
              <a:t>aktivitet</a:t>
            </a:r>
            <a:r>
              <a:rPr sz="834" kern="0" spc="-3" dirty="0">
                <a:solidFill>
                  <a:srgbClr val="4F5347"/>
                </a:solidFill>
                <a:latin typeface="Tahoma"/>
                <a:cs typeface="Tahoma"/>
              </a:rPr>
              <a:t> </a:t>
            </a:r>
            <a:r>
              <a:rPr sz="834" kern="0" dirty="0">
                <a:solidFill>
                  <a:srgbClr val="4F5347"/>
                </a:solidFill>
                <a:latin typeface="Tahoma"/>
                <a:cs typeface="Tahoma"/>
              </a:rPr>
              <a:t>i</a:t>
            </a:r>
            <a:r>
              <a:rPr sz="834" kern="0" spc="-3" dirty="0">
                <a:solidFill>
                  <a:srgbClr val="4F5347"/>
                </a:solidFill>
                <a:latin typeface="Tahoma"/>
                <a:cs typeface="Tahoma"/>
              </a:rPr>
              <a:t> </a:t>
            </a:r>
            <a:r>
              <a:rPr sz="834" kern="0" dirty="0">
                <a:solidFill>
                  <a:srgbClr val="4F5347"/>
                </a:solidFill>
                <a:latin typeface="Tahoma"/>
                <a:cs typeface="Tahoma"/>
              </a:rPr>
              <a:t>samklang</a:t>
            </a:r>
            <a:r>
              <a:rPr sz="834" kern="0" spc="-3" dirty="0">
                <a:solidFill>
                  <a:srgbClr val="4F5347"/>
                </a:solidFill>
                <a:latin typeface="Tahoma"/>
                <a:cs typeface="Tahoma"/>
              </a:rPr>
              <a:t> </a:t>
            </a:r>
            <a:r>
              <a:rPr sz="834" kern="0" dirty="0">
                <a:solidFill>
                  <a:srgbClr val="4F5347"/>
                </a:solidFill>
                <a:latin typeface="Tahoma"/>
                <a:cs typeface="Tahoma"/>
              </a:rPr>
              <a:t>med</a:t>
            </a:r>
            <a:r>
              <a:rPr sz="834" kern="0" spc="-3" dirty="0">
                <a:solidFill>
                  <a:srgbClr val="4F5347"/>
                </a:solidFill>
                <a:latin typeface="Tahoma"/>
                <a:cs typeface="Tahoma"/>
              </a:rPr>
              <a:t> </a:t>
            </a:r>
            <a:r>
              <a:rPr sz="834" kern="0" dirty="0">
                <a:solidFill>
                  <a:srgbClr val="4F5347"/>
                </a:solidFill>
                <a:latin typeface="Tahoma"/>
                <a:cs typeface="Tahoma"/>
              </a:rPr>
              <a:t>naturen.</a:t>
            </a:r>
            <a:r>
              <a:rPr sz="834" kern="0" spc="-3" dirty="0">
                <a:solidFill>
                  <a:srgbClr val="4F5347"/>
                </a:solidFill>
                <a:latin typeface="Tahoma"/>
                <a:cs typeface="Tahoma"/>
              </a:rPr>
              <a:t> </a:t>
            </a:r>
            <a:r>
              <a:rPr sz="834" kern="0" spc="-6" dirty="0">
                <a:solidFill>
                  <a:srgbClr val="4F5347"/>
                </a:solidFill>
                <a:latin typeface="Tahoma"/>
                <a:cs typeface="Tahoma"/>
              </a:rPr>
              <a:t>En</a:t>
            </a:r>
            <a:r>
              <a:rPr sz="834" kern="0" spc="-3" dirty="0">
                <a:solidFill>
                  <a:srgbClr val="4F5347"/>
                </a:solidFill>
                <a:latin typeface="Tahoma"/>
                <a:cs typeface="Tahoma"/>
              </a:rPr>
              <a:t> </a:t>
            </a:r>
            <a:r>
              <a:rPr sz="834" kern="0" spc="-6" dirty="0">
                <a:solidFill>
                  <a:srgbClr val="4F5347"/>
                </a:solidFill>
                <a:latin typeface="Tahoma"/>
                <a:cs typeface="Tahoma"/>
              </a:rPr>
              <a:t>chans </a:t>
            </a:r>
            <a:r>
              <a:rPr sz="834" kern="0" dirty="0">
                <a:solidFill>
                  <a:srgbClr val="4F5347"/>
                </a:solidFill>
                <a:latin typeface="Tahoma"/>
                <a:cs typeface="Tahoma"/>
              </a:rPr>
              <a:t>för</a:t>
            </a:r>
            <a:r>
              <a:rPr sz="834" kern="0" spc="-19" dirty="0">
                <a:solidFill>
                  <a:srgbClr val="4F5347"/>
                </a:solidFill>
                <a:latin typeface="Tahoma"/>
                <a:cs typeface="Tahoma"/>
              </a:rPr>
              <a:t> </a:t>
            </a:r>
            <a:r>
              <a:rPr sz="834" kern="0" spc="32" dirty="0">
                <a:solidFill>
                  <a:srgbClr val="4F5347"/>
                </a:solidFill>
                <a:latin typeface="Tahoma"/>
                <a:cs typeface="Tahoma"/>
              </a:rPr>
              <a:t>oss</a:t>
            </a:r>
            <a:r>
              <a:rPr sz="834" kern="0" spc="-16" dirty="0">
                <a:solidFill>
                  <a:srgbClr val="4F5347"/>
                </a:solidFill>
                <a:latin typeface="Tahoma"/>
                <a:cs typeface="Tahoma"/>
              </a:rPr>
              <a:t> </a:t>
            </a:r>
            <a:r>
              <a:rPr sz="834" kern="0" dirty="0">
                <a:solidFill>
                  <a:srgbClr val="4F5347"/>
                </a:solidFill>
                <a:latin typeface="Tahoma"/>
                <a:cs typeface="Tahoma"/>
              </a:rPr>
              <a:t>alla</a:t>
            </a:r>
            <a:r>
              <a:rPr sz="834" kern="0" spc="-16" dirty="0">
                <a:solidFill>
                  <a:srgbClr val="4F5347"/>
                </a:solidFill>
                <a:latin typeface="Tahoma"/>
                <a:cs typeface="Tahoma"/>
              </a:rPr>
              <a:t> </a:t>
            </a:r>
            <a:r>
              <a:rPr sz="834" kern="0" dirty="0">
                <a:solidFill>
                  <a:srgbClr val="4F5347"/>
                </a:solidFill>
                <a:latin typeface="Tahoma"/>
                <a:cs typeface="Tahoma"/>
              </a:rPr>
              <a:t>att</a:t>
            </a:r>
            <a:r>
              <a:rPr sz="834" kern="0" spc="-19" dirty="0">
                <a:solidFill>
                  <a:srgbClr val="4F5347"/>
                </a:solidFill>
                <a:latin typeface="Tahoma"/>
                <a:cs typeface="Tahoma"/>
              </a:rPr>
              <a:t> </a:t>
            </a:r>
            <a:r>
              <a:rPr sz="834" kern="0" dirty="0">
                <a:solidFill>
                  <a:srgbClr val="4F5347"/>
                </a:solidFill>
                <a:latin typeface="Tahoma"/>
                <a:cs typeface="Tahoma"/>
              </a:rPr>
              <a:t>dra</a:t>
            </a:r>
            <a:r>
              <a:rPr sz="834" kern="0" spc="-16" dirty="0">
                <a:solidFill>
                  <a:srgbClr val="4F5347"/>
                </a:solidFill>
                <a:latin typeface="Tahoma"/>
                <a:cs typeface="Tahoma"/>
              </a:rPr>
              <a:t> </a:t>
            </a:r>
            <a:r>
              <a:rPr sz="834" kern="0" dirty="0">
                <a:solidFill>
                  <a:srgbClr val="4F5347"/>
                </a:solidFill>
                <a:latin typeface="Tahoma"/>
                <a:cs typeface="Tahoma"/>
              </a:rPr>
              <a:t>vårt</a:t>
            </a:r>
            <a:r>
              <a:rPr sz="834" kern="0" spc="-16" dirty="0">
                <a:solidFill>
                  <a:srgbClr val="4F5347"/>
                </a:solidFill>
                <a:latin typeface="Tahoma"/>
                <a:cs typeface="Tahoma"/>
              </a:rPr>
              <a:t> </a:t>
            </a:r>
            <a:r>
              <a:rPr sz="834" kern="0" dirty="0">
                <a:solidFill>
                  <a:srgbClr val="4F5347"/>
                </a:solidFill>
                <a:latin typeface="Tahoma"/>
                <a:cs typeface="Tahoma"/>
              </a:rPr>
              <a:t>strå</a:t>
            </a:r>
            <a:r>
              <a:rPr sz="834" kern="0" spc="-19" dirty="0">
                <a:solidFill>
                  <a:srgbClr val="4F5347"/>
                </a:solidFill>
                <a:latin typeface="Tahoma"/>
                <a:cs typeface="Tahoma"/>
              </a:rPr>
              <a:t> </a:t>
            </a:r>
            <a:r>
              <a:rPr sz="834" kern="0" dirty="0">
                <a:solidFill>
                  <a:srgbClr val="4F5347"/>
                </a:solidFill>
                <a:latin typeface="Tahoma"/>
                <a:cs typeface="Tahoma"/>
              </a:rPr>
              <a:t>till</a:t>
            </a:r>
            <a:r>
              <a:rPr sz="834" kern="0" spc="-16" dirty="0">
                <a:solidFill>
                  <a:srgbClr val="4F5347"/>
                </a:solidFill>
                <a:latin typeface="Tahoma"/>
                <a:cs typeface="Tahoma"/>
              </a:rPr>
              <a:t> </a:t>
            </a:r>
            <a:r>
              <a:rPr sz="834" kern="0" spc="-6" dirty="0">
                <a:solidFill>
                  <a:srgbClr val="4F5347"/>
                </a:solidFill>
                <a:latin typeface="Tahoma"/>
                <a:cs typeface="Tahoma"/>
              </a:rPr>
              <a:t>stacken.</a:t>
            </a:r>
            <a:endParaRPr sz="834" kern="0">
              <a:solidFill>
                <a:sysClr val="windowText" lastClr="000000"/>
              </a:solidFill>
              <a:latin typeface="Tahoma"/>
              <a:cs typeface="Tahoma"/>
            </a:endParaRPr>
          </a:p>
          <a:p>
            <a:pPr marL="8145" marR="3258" defTabSz="586405">
              <a:lnSpc>
                <a:spcPct val="125000"/>
              </a:lnSpc>
              <a:spcBef>
                <a:spcPts val="516"/>
              </a:spcBef>
            </a:pPr>
            <a:r>
              <a:rPr sz="577" kern="0" dirty="0">
                <a:solidFill>
                  <a:srgbClr val="4F5347"/>
                </a:solidFill>
                <a:latin typeface="Calibri"/>
                <a:cs typeface="Calibri"/>
              </a:rPr>
              <a:t>I</a:t>
            </a:r>
            <a:r>
              <a:rPr sz="577" kern="0" spc="73" dirty="0">
                <a:solidFill>
                  <a:srgbClr val="4F5347"/>
                </a:solidFill>
                <a:latin typeface="Calibri"/>
                <a:cs typeface="Calibri"/>
              </a:rPr>
              <a:t> </a:t>
            </a:r>
            <a:r>
              <a:rPr sz="705" i="1" kern="0" spc="-16" dirty="0">
                <a:solidFill>
                  <a:srgbClr val="4F5347"/>
                </a:solidFill>
                <a:latin typeface="Arial"/>
                <a:cs typeface="Arial"/>
              </a:rPr>
              <a:t>Strå</a:t>
            </a:r>
            <a:r>
              <a:rPr sz="705" i="1" kern="0" spc="3" dirty="0">
                <a:solidFill>
                  <a:srgbClr val="4F5347"/>
                </a:solidFill>
                <a:latin typeface="Arial"/>
                <a:cs typeface="Arial"/>
              </a:rPr>
              <a:t> </a:t>
            </a:r>
            <a:r>
              <a:rPr sz="705" i="1" kern="0" dirty="0">
                <a:solidFill>
                  <a:srgbClr val="4F5347"/>
                </a:solidFill>
                <a:latin typeface="Arial"/>
                <a:cs typeface="Arial"/>
              </a:rPr>
              <a:t>till</a:t>
            </a:r>
            <a:r>
              <a:rPr sz="705" i="1" kern="0" spc="6" dirty="0">
                <a:solidFill>
                  <a:srgbClr val="4F5347"/>
                </a:solidFill>
                <a:latin typeface="Arial"/>
                <a:cs typeface="Arial"/>
              </a:rPr>
              <a:t> </a:t>
            </a:r>
            <a:r>
              <a:rPr sz="705" i="1" kern="0" spc="-6" dirty="0">
                <a:solidFill>
                  <a:srgbClr val="4F5347"/>
                </a:solidFill>
                <a:latin typeface="Arial"/>
                <a:cs typeface="Arial"/>
              </a:rPr>
              <a:t>stacken</a:t>
            </a:r>
            <a:r>
              <a:rPr sz="705" i="1" kern="0" spc="13" dirty="0">
                <a:solidFill>
                  <a:srgbClr val="4F5347"/>
                </a:solidFill>
                <a:latin typeface="Arial"/>
                <a:cs typeface="Arial"/>
              </a:rPr>
              <a:t> </a:t>
            </a:r>
            <a:r>
              <a:rPr sz="705" kern="0" dirty="0">
                <a:solidFill>
                  <a:srgbClr val="4F5347"/>
                </a:solidFill>
                <a:latin typeface="Calibri"/>
                <a:cs typeface="Calibri"/>
              </a:rPr>
              <a:t>möts</a:t>
            </a:r>
            <a:r>
              <a:rPr sz="705" kern="0" spc="45" dirty="0">
                <a:solidFill>
                  <a:srgbClr val="4F5347"/>
                </a:solidFill>
                <a:latin typeface="Calibri"/>
                <a:cs typeface="Calibri"/>
              </a:rPr>
              <a:t> </a:t>
            </a:r>
            <a:r>
              <a:rPr sz="705" kern="0" dirty="0">
                <a:solidFill>
                  <a:srgbClr val="4F5347"/>
                </a:solidFill>
                <a:latin typeface="Calibri"/>
                <a:cs typeface="Calibri"/>
              </a:rPr>
              <a:t>du</a:t>
            </a:r>
            <a:r>
              <a:rPr sz="705" kern="0" spc="45" dirty="0">
                <a:solidFill>
                  <a:srgbClr val="4F5347"/>
                </a:solidFill>
                <a:latin typeface="Calibri"/>
                <a:cs typeface="Calibri"/>
              </a:rPr>
              <a:t> </a:t>
            </a:r>
            <a:r>
              <a:rPr sz="705" kern="0" dirty="0">
                <a:solidFill>
                  <a:srgbClr val="4F5347"/>
                </a:solidFill>
                <a:latin typeface="Calibri"/>
                <a:cs typeface="Calibri"/>
              </a:rPr>
              <a:t>av</a:t>
            </a:r>
            <a:r>
              <a:rPr sz="705" kern="0" spc="45" dirty="0">
                <a:solidFill>
                  <a:srgbClr val="4F5347"/>
                </a:solidFill>
                <a:latin typeface="Calibri"/>
                <a:cs typeface="Calibri"/>
              </a:rPr>
              <a:t> </a:t>
            </a:r>
            <a:r>
              <a:rPr sz="705" kern="0" dirty="0">
                <a:solidFill>
                  <a:srgbClr val="4F5347"/>
                </a:solidFill>
                <a:latin typeface="Calibri"/>
                <a:cs typeface="Calibri"/>
              </a:rPr>
              <a:t>flerbostadshus</a:t>
            </a:r>
            <a:r>
              <a:rPr sz="705" kern="0" spc="45" dirty="0">
                <a:solidFill>
                  <a:srgbClr val="4F5347"/>
                </a:solidFill>
                <a:latin typeface="Calibri"/>
                <a:cs typeface="Calibri"/>
              </a:rPr>
              <a:t> </a:t>
            </a:r>
            <a:r>
              <a:rPr sz="705" kern="0" spc="35" dirty="0">
                <a:solidFill>
                  <a:srgbClr val="4F5347"/>
                </a:solidFill>
                <a:latin typeface="Calibri"/>
                <a:cs typeface="Calibri"/>
              </a:rPr>
              <a:t>och</a:t>
            </a:r>
            <a:r>
              <a:rPr sz="705" kern="0" spc="45" dirty="0">
                <a:solidFill>
                  <a:srgbClr val="4F5347"/>
                </a:solidFill>
                <a:latin typeface="Calibri"/>
                <a:cs typeface="Calibri"/>
              </a:rPr>
              <a:t> </a:t>
            </a:r>
            <a:r>
              <a:rPr sz="705" kern="0" dirty="0">
                <a:solidFill>
                  <a:srgbClr val="4F5347"/>
                </a:solidFill>
                <a:latin typeface="Calibri"/>
                <a:cs typeface="Calibri"/>
              </a:rPr>
              <a:t>stadsradhus</a:t>
            </a:r>
            <a:r>
              <a:rPr sz="705" kern="0" spc="45" dirty="0">
                <a:solidFill>
                  <a:srgbClr val="4F5347"/>
                </a:solidFill>
                <a:latin typeface="Calibri"/>
                <a:cs typeface="Calibri"/>
              </a:rPr>
              <a:t> </a:t>
            </a:r>
            <a:r>
              <a:rPr sz="705" kern="0" spc="-16" dirty="0">
                <a:solidFill>
                  <a:srgbClr val="4F5347"/>
                </a:solidFill>
                <a:latin typeface="Calibri"/>
                <a:cs typeface="Calibri"/>
              </a:rPr>
              <a:t>av </a:t>
            </a:r>
            <a:r>
              <a:rPr sz="705" kern="0" spc="13" dirty="0">
                <a:solidFill>
                  <a:srgbClr val="4F5347"/>
                </a:solidFill>
                <a:latin typeface="Calibri"/>
                <a:cs typeface="Calibri"/>
              </a:rPr>
              <a:t>varierande</a:t>
            </a:r>
            <a:r>
              <a:rPr sz="705" kern="0" spc="6" dirty="0">
                <a:solidFill>
                  <a:srgbClr val="4F5347"/>
                </a:solidFill>
                <a:latin typeface="Calibri"/>
                <a:cs typeface="Calibri"/>
              </a:rPr>
              <a:t> </a:t>
            </a:r>
            <a:r>
              <a:rPr sz="705" kern="0" spc="13" dirty="0">
                <a:solidFill>
                  <a:srgbClr val="4F5347"/>
                </a:solidFill>
                <a:latin typeface="Calibri"/>
                <a:cs typeface="Calibri"/>
              </a:rPr>
              <a:t>storlek</a:t>
            </a:r>
            <a:r>
              <a:rPr sz="705" kern="0" spc="6" dirty="0">
                <a:solidFill>
                  <a:srgbClr val="4F5347"/>
                </a:solidFill>
                <a:latin typeface="Calibri"/>
                <a:cs typeface="Calibri"/>
              </a:rPr>
              <a:t> </a:t>
            </a:r>
            <a:r>
              <a:rPr sz="705" kern="0" spc="38" dirty="0">
                <a:solidFill>
                  <a:srgbClr val="4F5347"/>
                </a:solidFill>
                <a:latin typeface="Calibri"/>
                <a:cs typeface="Calibri"/>
              </a:rPr>
              <a:t>och</a:t>
            </a:r>
            <a:r>
              <a:rPr sz="705" kern="0" spc="6" dirty="0">
                <a:solidFill>
                  <a:srgbClr val="4F5347"/>
                </a:solidFill>
                <a:latin typeface="Calibri"/>
                <a:cs typeface="Calibri"/>
              </a:rPr>
              <a:t> karaktär. </a:t>
            </a:r>
            <a:r>
              <a:rPr sz="705" kern="0" spc="13" dirty="0">
                <a:solidFill>
                  <a:srgbClr val="4F5347"/>
                </a:solidFill>
                <a:latin typeface="Calibri"/>
                <a:cs typeface="Calibri"/>
              </a:rPr>
              <a:t>Fasaderna</a:t>
            </a:r>
            <a:r>
              <a:rPr sz="705" kern="0" spc="6" dirty="0">
                <a:solidFill>
                  <a:srgbClr val="4F5347"/>
                </a:solidFill>
                <a:latin typeface="Calibri"/>
                <a:cs typeface="Calibri"/>
              </a:rPr>
              <a:t> </a:t>
            </a:r>
            <a:r>
              <a:rPr sz="705" kern="0" spc="13" dirty="0">
                <a:solidFill>
                  <a:srgbClr val="4F5347"/>
                </a:solidFill>
                <a:latin typeface="Calibri"/>
                <a:cs typeface="Calibri"/>
              </a:rPr>
              <a:t>är</a:t>
            </a:r>
            <a:r>
              <a:rPr sz="705" kern="0" spc="6" dirty="0">
                <a:solidFill>
                  <a:srgbClr val="4F5347"/>
                </a:solidFill>
                <a:latin typeface="Calibri"/>
                <a:cs typeface="Calibri"/>
              </a:rPr>
              <a:t> </a:t>
            </a:r>
            <a:r>
              <a:rPr sz="705" kern="0" spc="13" dirty="0">
                <a:solidFill>
                  <a:srgbClr val="4F5347"/>
                </a:solidFill>
                <a:latin typeface="Calibri"/>
                <a:cs typeface="Calibri"/>
              </a:rPr>
              <a:t>klädda</a:t>
            </a:r>
            <a:r>
              <a:rPr sz="705" kern="0" spc="6" dirty="0">
                <a:solidFill>
                  <a:srgbClr val="4F5347"/>
                </a:solidFill>
                <a:latin typeface="Calibri"/>
                <a:cs typeface="Calibri"/>
              </a:rPr>
              <a:t> </a:t>
            </a:r>
            <a:r>
              <a:rPr sz="705" kern="0" spc="13" dirty="0">
                <a:solidFill>
                  <a:srgbClr val="4F5347"/>
                </a:solidFill>
                <a:latin typeface="Calibri"/>
                <a:cs typeface="Calibri"/>
              </a:rPr>
              <a:t>med</a:t>
            </a:r>
            <a:r>
              <a:rPr sz="705" kern="0" spc="6" dirty="0">
                <a:solidFill>
                  <a:srgbClr val="4F5347"/>
                </a:solidFill>
                <a:latin typeface="Calibri"/>
                <a:cs typeface="Calibri"/>
              </a:rPr>
              <a:t> </a:t>
            </a:r>
            <a:r>
              <a:rPr sz="705" kern="0" spc="-6" dirty="0">
                <a:solidFill>
                  <a:srgbClr val="4F5347"/>
                </a:solidFill>
                <a:latin typeface="Calibri"/>
                <a:cs typeface="Calibri"/>
              </a:rPr>
              <a:t>återbrukad </a:t>
            </a:r>
            <a:r>
              <a:rPr sz="705" kern="0" dirty="0">
                <a:solidFill>
                  <a:srgbClr val="4F5347"/>
                </a:solidFill>
                <a:latin typeface="Calibri"/>
                <a:cs typeface="Calibri"/>
              </a:rPr>
              <a:t>plåt</a:t>
            </a:r>
            <a:r>
              <a:rPr sz="705" kern="0" spc="61" dirty="0">
                <a:solidFill>
                  <a:srgbClr val="4F5347"/>
                </a:solidFill>
                <a:latin typeface="Calibri"/>
                <a:cs typeface="Calibri"/>
              </a:rPr>
              <a:t> </a:t>
            </a:r>
            <a:r>
              <a:rPr sz="705" kern="0" spc="38" dirty="0">
                <a:solidFill>
                  <a:srgbClr val="4F5347"/>
                </a:solidFill>
                <a:latin typeface="Calibri"/>
                <a:cs typeface="Calibri"/>
              </a:rPr>
              <a:t>och</a:t>
            </a:r>
            <a:r>
              <a:rPr sz="705" kern="0" spc="64" dirty="0">
                <a:solidFill>
                  <a:srgbClr val="4F5347"/>
                </a:solidFill>
                <a:latin typeface="Calibri"/>
                <a:cs typeface="Calibri"/>
              </a:rPr>
              <a:t> </a:t>
            </a:r>
            <a:r>
              <a:rPr sz="705" kern="0" dirty="0">
                <a:solidFill>
                  <a:srgbClr val="4F5347"/>
                </a:solidFill>
                <a:latin typeface="Calibri"/>
                <a:cs typeface="Calibri"/>
              </a:rPr>
              <a:t>värmebehandlad</a:t>
            </a:r>
            <a:r>
              <a:rPr sz="705" kern="0" spc="64" dirty="0">
                <a:solidFill>
                  <a:srgbClr val="4F5347"/>
                </a:solidFill>
                <a:latin typeface="Calibri"/>
                <a:cs typeface="Calibri"/>
              </a:rPr>
              <a:t> </a:t>
            </a:r>
            <a:r>
              <a:rPr sz="705" kern="0" dirty="0">
                <a:solidFill>
                  <a:srgbClr val="4F5347"/>
                </a:solidFill>
                <a:latin typeface="Calibri"/>
                <a:cs typeface="Calibri"/>
              </a:rPr>
              <a:t>träpanel</a:t>
            </a:r>
            <a:r>
              <a:rPr sz="705" kern="0" spc="285" dirty="0">
                <a:solidFill>
                  <a:srgbClr val="4F5347"/>
                </a:solidFill>
                <a:latin typeface="Calibri"/>
                <a:cs typeface="Calibri"/>
              </a:rPr>
              <a:t> </a:t>
            </a:r>
            <a:r>
              <a:rPr sz="705" kern="0" dirty="0">
                <a:solidFill>
                  <a:srgbClr val="4F5347"/>
                </a:solidFill>
                <a:latin typeface="Calibri"/>
                <a:cs typeface="Calibri"/>
              </a:rPr>
              <a:t>producerat</a:t>
            </a:r>
            <a:r>
              <a:rPr sz="705" kern="0" spc="64" dirty="0">
                <a:solidFill>
                  <a:srgbClr val="4F5347"/>
                </a:solidFill>
                <a:latin typeface="Calibri"/>
                <a:cs typeface="Calibri"/>
              </a:rPr>
              <a:t> </a:t>
            </a:r>
            <a:r>
              <a:rPr sz="705" kern="0" dirty="0">
                <a:solidFill>
                  <a:srgbClr val="4F5347"/>
                </a:solidFill>
                <a:latin typeface="Calibri"/>
                <a:cs typeface="Calibri"/>
              </a:rPr>
              <a:t>av</a:t>
            </a:r>
            <a:r>
              <a:rPr sz="705" kern="0" spc="64" dirty="0">
                <a:solidFill>
                  <a:srgbClr val="4F5347"/>
                </a:solidFill>
                <a:latin typeface="Calibri"/>
                <a:cs typeface="Calibri"/>
              </a:rPr>
              <a:t> </a:t>
            </a:r>
            <a:r>
              <a:rPr sz="705" kern="0" dirty="0">
                <a:solidFill>
                  <a:srgbClr val="4F5347"/>
                </a:solidFill>
                <a:latin typeface="Calibri"/>
                <a:cs typeface="Calibri"/>
              </a:rPr>
              <a:t>industrispill,</a:t>
            </a:r>
            <a:r>
              <a:rPr sz="705" kern="0" spc="64" dirty="0">
                <a:solidFill>
                  <a:srgbClr val="4F5347"/>
                </a:solidFill>
                <a:latin typeface="Calibri"/>
                <a:cs typeface="Calibri"/>
              </a:rPr>
              <a:t> </a:t>
            </a:r>
            <a:r>
              <a:rPr sz="705" kern="0" spc="-16" dirty="0">
                <a:solidFill>
                  <a:srgbClr val="4F5347"/>
                </a:solidFill>
                <a:latin typeface="Calibri"/>
                <a:cs typeface="Calibri"/>
              </a:rPr>
              <a:t>med </a:t>
            </a:r>
            <a:r>
              <a:rPr sz="705" kern="0" spc="6" dirty="0">
                <a:solidFill>
                  <a:srgbClr val="4F5347"/>
                </a:solidFill>
                <a:latin typeface="Calibri"/>
                <a:cs typeface="Calibri"/>
              </a:rPr>
              <a:t>olika</a:t>
            </a:r>
            <a:r>
              <a:rPr sz="705" kern="0" spc="10" dirty="0">
                <a:solidFill>
                  <a:srgbClr val="4F5347"/>
                </a:solidFill>
                <a:latin typeface="Calibri"/>
                <a:cs typeface="Calibri"/>
              </a:rPr>
              <a:t> </a:t>
            </a:r>
            <a:r>
              <a:rPr sz="705" kern="0" dirty="0">
                <a:solidFill>
                  <a:srgbClr val="4F5347"/>
                </a:solidFill>
                <a:latin typeface="Calibri"/>
                <a:cs typeface="Calibri"/>
              </a:rPr>
              <a:t>texturer</a:t>
            </a:r>
            <a:r>
              <a:rPr sz="705" kern="0" spc="10" dirty="0">
                <a:solidFill>
                  <a:srgbClr val="4F5347"/>
                </a:solidFill>
                <a:latin typeface="Calibri"/>
                <a:cs typeface="Calibri"/>
              </a:rPr>
              <a:t> </a:t>
            </a:r>
            <a:r>
              <a:rPr sz="705" kern="0" spc="35" dirty="0">
                <a:solidFill>
                  <a:srgbClr val="4F5347"/>
                </a:solidFill>
                <a:latin typeface="Calibri"/>
                <a:cs typeface="Calibri"/>
              </a:rPr>
              <a:t>och</a:t>
            </a:r>
            <a:r>
              <a:rPr sz="705" kern="0" spc="10" dirty="0">
                <a:solidFill>
                  <a:srgbClr val="4F5347"/>
                </a:solidFill>
                <a:latin typeface="Calibri"/>
                <a:cs typeface="Calibri"/>
              </a:rPr>
              <a:t> </a:t>
            </a:r>
            <a:r>
              <a:rPr sz="705" kern="0" spc="6" dirty="0">
                <a:solidFill>
                  <a:srgbClr val="4F5347"/>
                </a:solidFill>
                <a:latin typeface="Calibri"/>
                <a:cs typeface="Calibri"/>
              </a:rPr>
              <a:t>profileringar</a:t>
            </a:r>
            <a:r>
              <a:rPr sz="705" kern="0" spc="10" dirty="0">
                <a:solidFill>
                  <a:srgbClr val="4F5347"/>
                </a:solidFill>
                <a:latin typeface="Calibri"/>
                <a:cs typeface="Calibri"/>
              </a:rPr>
              <a:t> </a:t>
            </a:r>
            <a:r>
              <a:rPr sz="705" kern="0" spc="6" dirty="0">
                <a:solidFill>
                  <a:srgbClr val="4F5347"/>
                </a:solidFill>
                <a:latin typeface="Calibri"/>
                <a:cs typeface="Calibri"/>
              </a:rPr>
              <a:t>för</a:t>
            </a:r>
            <a:r>
              <a:rPr sz="705" kern="0" spc="10" dirty="0">
                <a:solidFill>
                  <a:srgbClr val="4F5347"/>
                </a:solidFill>
                <a:latin typeface="Calibri"/>
                <a:cs typeface="Calibri"/>
              </a:rPr>
              <a:t> </a:t>
            </a:r>
            <a:r>
              <a:rPr sz="705" kern="0" dirty="0">
                <a:solidFill>
                  <a:srgbClr val="4F5347"/>
                </a:solidFill>
                <a:latin typeface="Calibri"/>
                <a:cs typeface="Calibri"/>
              </a:rPr>
              <a:t>att</a:t>
            </a:r>
            <a:r>
              <a:rPr sz="705" kern="0" spc="13" dirty="0">
                <a:solidFill>
                  <a:srgbClr val="4F5347"/>
                </a:solidFill>
                <a:latin typeface="Calibri"/>
                <a:cs typeface="Calibri"/>
              </a:rPr>
              <a:t> </a:t>
            </a:r>
            <a:r>
              <a:rPr sz="705" kern="0" spc="6" dirty="0">
                <a:solidFill>
                  <a:srgbClr val="4F5347"/>
                </a:solidFill>
                <a:latin typeface="Calibri"/>
                <a:cs typeface="Calibri"/>
              </a:rPr>
              <a:t>skapa</a:t>
            </a:r>
            <a:r>
              <a:rPr sz="705" kern="0" spc="10" dirty="0">
                <a:solidFill>
                  <a:srgbClr val="4F5347"/>
                </a:solidFill>
                <a:latin typeface="Calibri"/>
                <a:cs typeface="Calibri"/>
              </a:rPr>
              <a:t> </a:t>
            </a:r>
            <a:r>
              <a:rPr sz="705" kern="0" dirty="0">
                <a:solidFill>
                  <a:srgbClr val="4F5347"/>
                </a:solidFill>
                <a:latin typeface="Calibri"/>
                <a:cs typeface="Calibri"/>
              </a:rPr>
              <a:t>liv</a:t>
            </a:r>
            <a:r>
              <a:rPr sz="705" kern="0" spc="10" dirty="0">
                <a:solidFill>
                  <a:srgbClr val="4F5347"/>
                </a:solidFill>
                <a:latin typeface="Calibri"/>
                <a:cs typeface="Calibri"/>
              </a:rPr>
              <a:t> </a:t>
            </a:r>
            <a:r>
              <a:rPr sz="705" kern="0" spc="35" dirty="0">
                <a:solidFill>
                  <a:srgbClr val="4F5347"/>
                </a:solidFill>
                <a:latin typeface="Calibri"/>
                <a:cs typeface="Calibri"/>
              </a:rPr>
              <a:t>och</a:t>
            </a:r>
            <a:r>
              <a:rPr sz="705" kern="0" spc="10" dirty="0">
                <a:solidFill>
                  <a:srgbClr val="4F5347"/>
                </a:solidFill>
                <a:latin typeface="Calibri"/>
                <a:cs typeface="Calibri"/>
              </a:rPr>
              <a:t> </a:t>
            </a:r>
            <a:r>
              <a:rPr sz="705" kern="0" spc="6" dirty="0">
                <a:solidFill>
                  <a:srgbClr val="4F5347"/>
                </a:solidFill>
                <a:latin typeface="Calibri"/>
                <a:cs typeface="Calibri"/>
              </a:rPr>
              <a:t>omväxling</a:t>
            </a:r>
            <a:r>
              <a:rPr sz="705" kern="0" spc="10" dirty="0">
                <a:solidFill>
                  <a:srgbClr val="4F5347"/>
                </a:solidFill>
                <a:latin typeface="Calibri"/>
                <a:cs typeface="Calibri"/>
              </a:rPr>
              <a:t> </a:t>
            </a:r>
            <a:r>
              <a:rPr sz="705" kern="0" spc="6" dirty="0">
                <a:solidFill>
                  <a:srgbClr val="4F5347"/>
                </a:solidFill>
                <a:latin typeface="Calibri"/>
                <a:cs typeface="Calibri"/>
              </a:rPr>
              <a:t>i</a:t>
            </a:r>
            <a:r>
              <a:rPr sz="705" kern="0" spc="13" dirty="0">
                <a:solidFill>
                  <a:srgbClr val="4F5347"/>
                </a:solidFill>
                <a:latin typeface="Calibri"/>
                <a:cs typeface="Calibri"/>
              </a:rPr>
              <a:t> </a:t>
            </a:r>
            <a:r>
              <a:rPr sz="705" kern="0" spc="-6" dirty="0">
                <a:solidFill>
                  <a:srgbClr val="4F5347"/>
                </a:solidFill>
                <a:latin typeface="Calibri"/>
                <a:cs typeface="Calibri"/>
              </a:rPr>
              <a:t>gårds-</a:t>
            </a:r>
            <a:endParaRPr sz="705" kern="0">
              <a:solidFill>
                <a:sysClr val="windowText" lastClr="000000"/>
              </a:solidFill>
              <a:latin typeface="Calibri"/>
              <a:cs typeface="Calibri"/>
            </a:endParaRPr>
          </a:p>
        </p:txBody>
      </p:sp>
      <p:sp>
        <p:nvSpPr>
          <p:cNvPr id="55" name="object 55"/>
          <p:cNvSpPr txBox="1"/>
          <p:nvPr/>
        </p:nvSpPr>
        <p:spPr>
          <a:xfrm>
            <a:off x="1791676" y="2372444"/>
            <a:ext cx="2616140" cy="540678"/>
          </a:xfrm>
          <a:prstGeom prst="rect">
            <a:avLst/>
          </a:prstGeom>
        </p:spPr>
        <p:txBody>
          <a:bodyPr vert="horz" wrap="square" lIns="0" tIns="8145" rIns="0" bIns="0" rtlCol="0">
            <a:spAutoFit/>
          </a:bodyPr>
          <a:lstStyle/>
          <a:p>
            <a:pPr marL="8145" marR="3258" defTabSz="586405">
              <a:lnSpc>
                <a:spcPct val="125000"/>
              </a:lnSpc>
              <a:spcBef>
                <a:spcPts val="64"/>
              </a:spcBef>
            </a:pPr>
            <a:r>
              <a:rPr sz="705" kern="0" spc="35" dirty="0">
                <a:solidFill>
                  <a:srgbClr val="4F5347"/>
                </a:solidFill>
                <a:latin typeface="Calibri"/>
                <a:cs typeface="Calibri"/>
              </a:rPr>
              <a:t>och</a:t>
            </a:r>
            <a:r>
              <a:rPr sz="705" kern="0" spc="109" dirty="0">
                <a:solidFill>
                  <a:srgbClr val="4F5347"/>
                </a:solidFill>
                <a:latin typeface="Calibri"/>
                <a:cs typeface="Calibri"/>
              </a:rPr>
              <a:t> </a:t>
            </a:r>
            <a:r>
              <a:rPr sz="705" kern="0" dirty="0">
                <a:solidFill>
                  <a:srgbClr val="4F5347"/>
                </a:solidFill>
                <a:latin typeface="Calibri"/>
                <a:cs typeface="Calibri"/>
              </a:rPr>
              <a:t>gatumiljö.</a:t>
            </a:r>
            <a:r>
              <a:rPr sz="705" kern="0" spc="109" dirty="0">
                <a:solidFill>
                  <a:srgbClr val="4F5347"/>
                </a:solidFill>
                <a:latin typeface="Calibri"/>
                <a:cs typeface="Calibri"/>
              </a:rPr>
              <a:t> </a:t>
            </a:r>
            <a:r>
              <a:rPr sz="705" kern="0" dirty="0">
                <a:solidFill>
                  <a:srgbClr val="4F5347"/>
                </a:solidFill>
                <a:latin typeface="Calibri"/>
                <a:cs typeface="Calibri"/>
              </a:rPr>
              <a:t>Sockelvåningen</a:t>
            </a:r>
            <a:r>
              <a:rPr sz="705" kern="0" spc="109" dirty="0">
                <a:solidFill>
                  <a:srgbClr val="4F5347"/>
                </a:solidFill>
                <a:latin typeface="Calibri"/>
                <a:cs typeface="Calibri"/>
              </a:rPr>
              <a:t> </a:t>
            </a:r>
            <a:r>
              <a:rPr sz="705" kern="0" dirty="0">
                <a:solidFill>
                  <a:srgbClr val="4F5347"/>
                </a:solidFill>
                <a:latin typeface="Calibri"/>
                <a:cs typeface="Calibri"/>
              </a:rPr>
              <a:t>ramas</a:t>
            </a:r>
            <a:r>
              <a:rPr sz="705" kern="0" spc="109" dirty="0">
                <a:solidFill>
                  <a:srgbClr val="4F5347"/>
                </a:solidFill>
                <a:latin typeface="Calibri"/>
                <a:cs typeface="Calibri"/>
              </a:rPr>
              <a:t> </a:t>
            </a:r>
            <a:r>
              <a:rPr sz="705" kern="0" dirty="0">
                <a:solidFill>
                  <a:srgbClr val="4F5347"/>
                </a:solidFill>
                <a:latin typeface="Calibri"/>
                <a:cs typeface="Calibri"/>
              </a:rPr>
              <a:t>in</a:t>
            </a:r>
            <a:r>
              <a:rPr sz="705" kern="0" spc="109" dirty="0">
                <a:solidFill>
                  <a:srgbClr val="4F5347"/>
                </a:solidFill>
                <a:latin typeface="Calibri"/>
                <a:cs typeface="Calibri"/>
              </a:rPr>
              <a:t> </a:t>
            </a:r>
            <a:r>
              <a:rPr sz="705" kern="0" dirty="0">
                <a:solidFill>
                  <a:srgbClr val="4F5347"/>
                </a:solidFill>
                <a:latin typeface="Calibri"/>
                <a:cs typeface="Calibri"/>
              </a:rPr>
              <a:t>av</a:t>
            </a:r>
            <a:r>
              <a:rPr sz="705" kern="0" spc="109" dirty="0">
                <a:solidFill>
                  <a:srgbClr val="4F5347"/>
                </a:solidFill>
                <a:latin typeface="Calibri"/>
                <a:cs typeface="Calibri"/>
              </a:rPr>
              <a:t> </a:t>
            </a:r>
            <a:r>
              <a:rPr sz="705" kern="0" dirty="0">
                <a:solidFill>
                  <a:srgbClr val="4F5347"/>
                </a:solidFill>
                <a:latin typeface="Calibri"/>
                <a:cs typeface="Calibri"/>
              </a:rPr>
              <a:t>Offerdalsskiffer.</a:t>
            </a:r>
            <a:r>
              <a:rPr sz="705" kern="0" spc="109" dirty="0">
                <a:solidFill>
                  <a:srgbClr val="4F5347"/>
                </a:solidFill>
                <a:latin typeface="Calibri"/>
                <a:cs typeface="Calibri"/>
              </a:rPr>
              <a:t> </a:t>
            </a:r>
            <a:r>
              <a:rPr sz="705" kern="0" spc="-6" dirty="0">
                <a:solidFill>
                  <a:srgbClr val="4F5347"/>
                </a:solidFill>
                <a:latin typeface="Calibri"/>
                <a:cs typeface="Calibri"/>
              </a:rPr>
              <a:t>Stenens </a:t>
            </a:r>
            <a:r>
              <a:rPr sz="705" kern="0" spc="6" dirty="0">
                <a:solidFill>
                  <a:srgbClr val="4F5347"/>
                </a:solidFill>
                <a:latin typeface="Calibri"/>
                <a:cs typeface="Calibri"/>
              </a:rPr>
              <a:t>olika</a:t>
            </a:r>
            <a:r>
              <a:rPr sz="705" kern="0" spc="16" dirty="0">
                <a:solidFill>
                  <a:srgbClr val="4F5347"/>
                </a:solidFill>
                <a:latin typeface="Calibri"/>
                <a:cs typeface="Calibri"/>
              </a:rPr>
              <a:t> </a:t>
            </a:r>
            <a:r>
              <a:rPr sz="705" kern="0" spc="6" dirty="0">
                <a:solidFill>
                  <a:srgbClr val="4F5347"/>
                </a:solidFill>
                <a:latin typeface="Calibri"/>
                <a:cs typeface="Calibri"/>
              </a:rPr>
              <a:t>detaljering</a:t>
            </a:r>
            <a:r>
              <a:rPr sz="705" kern="0" spc="19" dirty="0">
                <a:solidFill>
                  <a:srgbClr val="4F5347"/>
                </a:solidFill>
                <a:latin typeface="Calibri"/>
                <a:cs typeface="Calibri"/>
              </a:rPr>
              <a:t> </a:t>
            </a:r>
            <a:r>
              <a:rPr sz="705" kern="0" spc="35" dirty="0">
                <a:solidFill>
                  <a:srgbClr val="4F5347"/>
                </a:solidFill>
                <a:latin typeface="Calibri"/>
                <a:cs typeface="Calibri"/>
              </a:rPr>
              <a:t>och</a:t>
            </a:r>
            <a:r>
              <a:rPr sz="705" kern="0" spc="19" dirty="0">
                <a:solidFill>
                  <a:srgbClr val="4F5347"/>
                </a:solidFill>
                <a:latin typeface="Calibri"/>
                <a:cs typeface="Calibri"/>
              </a:rPr>
              <a:t> </a:t>
            </a:r>
            <a:r>
              <a:rPr sz="705" kern="0" spc="6" dirty="0">
                <a:solidFill>
                  <a:srgbClr val="4F5347"/>
                </a:solidFill>
                <a:latin typeface="Calibri"/>
                <a:cs typeface="Calibri"/>
              </a:rPr>
              <a:t>bearbetning,</a:t>
            </a:r>
            <a:r>
              <a:rPr sz="705" kern="0" spc="16" dirty="0">
                <a:solidFill>
                  <a:srgbClr val="4F5347"/>
                </a:solidFill>
                <a:latin typeface="Calibri"/>
                <a:cs typeface="Calibri"/>
              </a:rPr>
              <a:t> </a:t>
            </a:r>
            <a:r>
              <a:rPr sz="705" kern="0" spc="6" dirty="0">
                <a:solidFill>
                  <a:srgbClr val="4F5347"/>
                </a:solidFill>
                <a:latin typeface="Calibri"/>
                <a:cs typeface="Calibri"/>
              </a:rPr>
              <a:t>tillsammans</a:t>
            </a:r>
            <a:r>
              <a:rPr sz="705" kern="0" spc="19" dirty="0">
                <a:solidFill>
                  <a:srgbClr val="4F5347"/>
                </a:solidFill>
                <a:latin typeface="Calibri"/>
                <a:cs typeface="Calibri"/>
              </a:rPr>
              <a:t> </a:t>
            </a:r>
            <a:r>
              <a:rPr sz="705" kern="0" spc="6" dirty="0">
                <a:solidFill>
                  <a:srgbClr val="4F5347"/>
                </a:solidFill>
                <a:latin typeface="Calibri"/>
                <a:cs typeface="Calibri"/>
              </a:rPr>
              <a:t>med</a:t>
            </a:r>
            <a:r>
              <a:rPr sz="705" kern="0" spc="19" dirty="0">
                <a:solidFill>
                  <a:srgbClr val="4F5347"/>
                </a:solidFill>
                <a:latin typeface="Calibri"/>
                <a:cs typeface="Calibri"/>
              </a:rPr>
              <a:t> </a:t>
            </a:r>
            <a:r>
              <a:rPr sz="705" kern="0" spc="-6" dirty="0">
                <a:solidFill>
                  <a:srgbClr val="4F5347"/>
                </a:solidFill>
                <a:latin typeface="Calibri"/>
                <a:cs typeface="Calibri"/>
              </a:rPr>
              <a:t>integrerade </a:t>
            </a:r>
            <a:r>
              <a:rPr sz="705" kern="0" dirty="0">
                <a:solidFill>
                  <a:srgbClr val="4F5347"/>
                </a:solidFill>
                <a:latin typeface="Calibri"/>
                <a:cs typeface="Calibri"/>
              </a:rPr>
              <a:t>sittnischer,</a:t>
            </a:r>
            <a:r>
              <a:rPr sz="705" kern="0" spc="26" dirty="0">
                <a:solidFill>
                  <a:srgbClr val="4F5347"/>
                </a:solidFill>
                <a:latin typeface="Calibri"/>
                <a:cs typeface="Calibri"/>
              </a:rPr>
              <a:t> </a:t>
            </a:r>
            <a:r>
              <a:rPr sz="705" kern="0" dirty="0">
                <a:solidFill>
                  <a:srgbClr val="4F5347"/>
                </a:solidFill>
                <a:latin typeface="Calibri"/>
                <a:cs typeface="Calibri"/>
              </a:rPr>
              <a:t>binder</a:t>
            </a:r>
            <a:r>
              <a:rPr sz="705" kern="0" spc="29" dirty="0">
                <a:solidFill>
                  <a:srgbClr val="4F5347"/>
                </a:solidFill>
                <a:latin typeface="Calibri"/>
                <a:cs typeface="Calibri"/>
              </a:rPr>
              <a:t> </a:t>
            </a:r>
            <a:r>
              <a:rPr sz="705" kern="0" dirty="0">
                <a:solidFill>
                  <a:srgbClr val="4F5347"/>
                </a:solidFill>
                <a:latin typeface="Calibri"/>
                <a:cs typeface="Calibri"/>
              </a:rPr>
              <a:t>samman</a:t>
            </a:r>
            <a:r>
              <a:rPr sz="705" kern="0" spc="29" dirty="0">
                <a:solidFill>
                  <a:srgbClr val="4F5347"/>
                </a:solidFill>
                <a:latin typeface="Calibri"/>
                <a:cs typeface="Calibri"/>
              </a:rPr>
              <a:t> </a:t>
            </a:r>
            <a:r>
              <a:rPr sz="705" kern="0" dirty="0">
                <a:solidFill>
                  <a:srgbClr val="4F5347"/>
                </a:solidFill>
                <a:latin typeface="Calibri"/>
                <a:cs typeface="Calibri"/>
              </a:rPr>
              <a:t>kvarteret</a:t>
            </a:r>
            <a:r>
              <a:rPr sz="705" kern="0" spc="26" dirty="0">
                <a:solidFill>
                  <a:srgbClr val="4F5347"/>
                </a:solidFill>
                <a:latin typeface="Calibri"/>
                <a:cs typeface="Calibri"/>
              </a:rPr>
              <a:t> </a:t>
            </a:r>
            <a:r>
              <a:rPr sz="705" kern="0" spc="35" dirty="0">
                <a:solidFill>
                  <a:srgbClr val="4F5347"/>
                </a:solidFill>
                <a:latin typeface="Calibri"/>
                <a:cs typeface="Calibri"/>
              </a:rPr>
              <a:t>och</a:t>
            </a:r>
            <a:r>
              <a:rPr sz="705" kern="0" spc="29" dirty="0">
                <a:solidFill>
                  <a:srgbClr val="4F5347"/>
                </a:solidFill>
                <a:latin typeface="Calibri"/>
                <a:cs typeface="Calibri"/>
              </a:rPr>
              <a:t> </a:t>
            </a:r>
            <a:r>
              <a:rPr sz="705" kern="0" dirty="0">
                <a:solidFill>
                  <a:srgbClr val="4F5347"/>
                </a:solidFill>
                <a:latin typeface="Calibri"/>
                <a:cs typeface="Calibri"/>
              </a:rPr>
              <a:t>ger</a:t>
            </a:r>
            <a:r>
              <a:rPr sz="705" kern="0" spc="29" dirty="0">
                <a:solidFill>
                  <a:srgbClr val="4F5347"/>
                </a:solidFill>
                <a:latin typeface="Calibri"/>
                <a:cs typeface="Calibri"/>
              </a:rPr>
              <a:t> </a:t>
            </a:r>
            <a:r>
              <a:rPr sz="705" kern="0" dirty="0">
                <a:solidFill>
                  <a:srgbClr val="4F5347"/>
                </a:solidFill>
                <a:latin typeface="Calibri"/>
                <a:cs typeface="Calibri"/>
              </a:rPr>
              <a:t>ett</a:t>
            </a:r>
            <a:r>
              <a:rPr sz="705" kern="0" spc="26" dirty="0">
                <a:solidFill>
                  <a:srgbClr val="4F5347"/>
                </a:solidFill>
                <a:latin typeface="Calibri"/>
                <a:cs typeface="Calibri"/>
              </a:rPr>
              <a:t> </a:t>
            </a:r>
            <a:r>
              <a:rPr sz="705" kern="0" dirty="0">
                <a:solidFill>
                  <a:srgbClr val="4F5347"/>
                </a:solidFill>
                <a:latin typeface="Calibri"/>
                <a:cs typeface="Calibri"/>
              </a:rPr>
              <a:t>djup</a:t>
            </a:r>
            <a:r>
              <a:rPr sz="705" kern="0" spc="29" dirty="0">
                <a:solidFill>
                  <a:srgbClr val="4F5347"/>
                </a:solidFill>
                <a:latin typeface="Calibri"/>
                <a:cs typeface="Calibri"/>
              </a:rPr>
              <a:t> </a:t>
            </a:r>
            <a:r>
              <a:rPr sz="705" kern="0" spc="35" dirty="0">
                <a:solidFill>
                  <a:srgbClr val="4F5347"/>
                </a:solidFill>
                <a:latin typeface="Calibri"/>
                <a:cs typeface="Calibri"/>
              </a:rPr>
              <a:t>och</a:t>
            </a:r>
            <a:r>
              <a:rPr sz="705" kern="0" spc="29" dirty="0">
                <a:solidFill>
                  <a:srgbClr val="4F5347"/>
                </a:solidFill>
                <a:latin typeface="Calibri"/>
                <a:cs typeface="Calibri"/>
              </a:rPr>
              <a:t> </a:t>
            </a:r>
            <a:r>
              <a:rPr sz="705" kern="0" dirty="0">
                <a:solidFill>
                  <a:srgbClr val="4F5347"/>
                </a:solidFill>
                <a:latin typeface="Calibri"/>
                <a:cs typeface="Calibri"/>
              </a:rPr>
              <a:t>liv</a:t>
            </a:r>
            <a:r>
              <a:rPr sz="705" kern="0" spc="26" dirty="0">
                <a:solidFill>
                  <a:srgbClr val="4F5347"/>
                </a:solidFill>
                <a:latin typeface="Calibri"/>
                <a:cs typeface="Calibri"/>
              </a:rPr>
              <a:t> </a:t>
            </a:r>
            <a:r>
              <a:rPr sz="705" kern="0" spc="-13" dirty="0">
                <a:solidFill>
                  <a:srgbClr val="4F5347"/>
                </a:solidFill>
                <a:latin typeface="Calibri"/>
                <a:cs typeface="Calibri"/>
              </a:rPr>
              <a:t>till </a:t>
            </a:r>
            <a:r>
              <a:rPr sz="705" kern="0" dirty="0">
                <a:solidFill>
                  <a:srgbClr val="4F5347"/>
                </a:solidFill>
                <a:latin typeface="Calibri"/>
                <a:cs typeface="Calibri"/>
              </a:rPr>
              <a:t>bottenvåningen.</a:t>
            </a:r>
            <a:r>
              <a:rPr sz="705" kern="0" spc="80" dirty="0">
                <a:solidFill>
                  <a:srgbClr val="4F5347"/>
                </a:solidFill>
                <a:latin typeface="Calibri"/>
                <a:cs typeface="Calibri"/>
              </a:rPr>
              <a:t> </a:t>
            </a:r>
            <a:r>
              <a:rPr sz="705" kern="0" dirty="0">
                <a:solidFill>
                  <a:srgbClr val="4F5347"/>
                </a:solidFill>
                <a:latin typeface="Calibri"/>
                <a:cs typeface="Calibri"/>
              </a:rPr>
              <a:t>Offerdalsskiffer</a:t>
            </a:r>
            <a:r>
              <a:rPr sz="705" kern="0" spc="83" dirty="0">
                <a:solidFill>
                  <a:srgbClr val="4F5347"/>
                </a:solidFill>
                <a:latin typeface="Calibri"/>
                <a:cs typeface="Calibri"/>
              </a:rPr>
              <a:t> </a:t>
            </a:r>
            <a:r>
              <a:rPr sz="705" kern="0" dirty="0">
                <a:solidFill>
                  <a:srgbClr val="4F5347"/>
                </a:solidFill>
                <a:latin typeface="Calibri"/>
                <a:cs typeface="Calibri"/>
              </a:rPr>
              <a:t>bryts</a:t>
            </a:r>
            <a:r>
              <a:rPr sz="705" kern="0" spc="83" dirty="0">
                <a:solidFill>
                  <a:srgbClr val="4F5347"/>
                </a:solidFill>
                <a:latin typeface="Calibri"/>
                <a:cs typeface="Calibri"/>
              </a:rPr>
              <a:t> </a:t>
            </a:r>
            <a:r>
              <a:rPr sz="705" kern="0" dirty="0">
                <a:solidFill>
                  <a:srgbClr val="4F5347"/>
                </a:solidFill>
                <a:latin typeface="Calibri"/>
                <a:cs typeface="Calibri"/>
              </a:rPr>
              <a:t>lokalt</a:t>
            </a:r>
            <a:r>
              <a:rPr sz="705" kern="0" spc="80" dirty="0">
                <a:solidFill>
                  <a:srgbClr val="4F5347"/>
                </a:solidFill>
                <a:latin typeface="Calibri"/>
                <a:cs typeface="Calibri"/>
              </a:rPr>
              <a:t> </a:t>
            </a:r>
            <a:r>
              <a:rPr sz="705" kern="0" dirty="0">
                <a:solidFill>
                  <a:srgbClr val="4F5347"/>
                </a:solidFill>
                <a:latin typeface="Calibri"/>
                <a:cs typeface="Calibri"/>
              </a:rPr>
              <a:t>i</a:t>
            </a:r>
            <a:r>
              <a:rPr sz="705" kern="0" spc="83" dirty="0">
                <a:solidFill>
                  <a:srgbClr val="4F5347"/>
                </a:solidFill>
                <a:latin typeface="Calibri"/>
                <a:cs typeface="Calibri"/>
              </a:rPr>
              <a:t> </a:t>
            </a:r>
            <a:r>
              <a:rPr sz="705" kern="0" dirty="0">
                <a:solidFill>
                  <a:srgbClr val="4F5347"/>
                </a:solidFill>
                <a:latin typeface="Calibri"/>
                <a:cs typeface="Calibri"/>
              </a:rPr>
              <a:t>Jämtland</a:t>
            </a:r>
            <a:r>
              <a:rPr sz="705" kern="0" spc="83" dirty="0">
                <a:solidFill>
                  <a:srgbClr val="4F5347"/>
                </a:solidFill>
                <a:latin typeface="Calibri"/>
                <a:cs typeface="Calibri"/>
              </a:rPr>
              <a:t> </a:t>
            </a:r>
            <a:r>
              <a:rPr sz="705" kern="0" spc="35" dirty="0">
                <a:solidFill>
                  <a:srgbClr val="4F5347"/>
                </a:solidFill>
                <a:latin typeface="Calibri"/>
                <a:cs typeface="Calibri"/>
              </a:rPr>
              <a:t>och</a:t>
            </a:r>
            <a:r>
              <a:rPr sz="705" kern="0" spc="83" dirty="0">
                <a:solidFill>
                  <a:srgbClr val="4F5347"/>
                </a:solidFill>
                <a:latin typeface="Calibri"/>
                <a:cs typeface="Calibri"/>
              </a:rPr>
              <a:t> </a:t>
            </a:r>
            <a:r>
              <a:rPr sz="705" kern="0" dirty="0">
                <a:solidFill>
                  <a:srgbClr val="4F5347"/>
                </a:solidFill>
                <a:latin typeface="Calibri"/>
                <a:cs typeface="Calibri"/>
              </a:rPr>
              <a:t>har</a:t>
            </a:r>
            <a:r>
              <a:rPr sz="705" kern="0" spc="80" dirty="0">
                <a:solidFill>
                  <a:srgbClr val="4F5347"/>
                </a:solidFill>
                <a:latin typeface="Calibri"/>
                <a:cs typeface="Calibri"/>
              </a:rPr>
              <a:t> </a:t>
            </a:r>
            <a:r>
              <a:rPr sz="705" kern="0" spc="-13" dirty="0">
                <a:solidFill>
                  <a:srgbClr val="4F5347"/>
                </a:solidFill>
                <a:latin typeface="Calibri"/>
                <a:cs typeface="Calibri"/>
              </a:rPr>
              <a:t>över</a:t>
            </a:r>
            <a:endParaRPr sz="705" kern="0">
              <a:solidFill>
                <a:sysClr val="windowText" lastClr="000000"/>
              </a:solidFill>
              <a:latin typeface="Calibri"/>
              <a:cs typeface="Calibri"/>
            </a:endParaRPr>
          </a:p>
        </p:txBody>
      </p:sp>
      <p:sp>
        <p:nvSpPr>
          <p:cNvPr id="56" name="object 56"/>
          <p:cNvSpPr txBox="1"/>
          <p:nvPr/>
        </p:nvSpPr>
        <p:spPr>
          <a:xfrm>
            <a:off x="1791676" y="2910008"/>
            <a:ext cx="2695960" cy="405064"/>
          </a:xfrm>
          <a:prstGeom prst="rect">
            <a:avLst/>
          </a:prstGeom>
        </p:spPr>
        <p:txBody>
          <a:bodyPr vert="horz" wrap="square" lIns="0" tIns="8145" rIns="0" bIns="0" rtlCol="0">
            <a:spAutoFit/>
          </a:bodyPr>
          <a:lstStyle/>
          <a:p>
            <a:pPr marL="8145" marR="3258" defTabSz="586405">
              <a:lnSpc>
                <a:spcPct val="125000"/>
              </a:lnSpc>
              <a:spcBef>
                <a:spcPts val="64"/>
              </a:spcBef>
            </a:pPr>
            <a:r>
              <a:rPr sz="705" kern="0" spc="45" dirty="0">
                <a:solidFill>
                  <a:srgbClr val="4F5347"/>
                </a:solidFill>
                <a:latin typeface="Calibri"/>
                <a:cs typeface="Calibri"/>
              </a:rPr>
              <a:t>4x</a:t>
            </a:r>
            <a:r>
              <a:rPr sz="705" kern="0" spc="51" dirty="0">
                <a:solidFill>
                  <a:srgbClr val="4F5347"/>
                </a:solidFill>
                <a:latin typeface="Calibri"/>
                <a:cs typeface="Calibri"/>
              </a:rPr>
              <a:t> </a:t>
            </a:r>
            <a:r>
              <a:rPr sz="705" kern="0" dirty="0">
                <a:solidFill>
                  <a:srgbClr val="4F5347"/>
                </a:solidFill>
                <a:latin typeface="Calibri"/>
                <a:cs typeface="Calibri"/>
              </a:rPr>
              <a:t>lägre</a:t>
            </a:r>
            <a:r>
              <a:rPr sz="705" kern="0" spc="51" dirty="0">
                <a:solidFill>
                  <a:srgbClr val="4F5347"/>
                </a:solidFill>
                <a:latin typeface="Calibri"/>
                <a:cs typeface="Calibri"/>
              </a:rPr>
              <a:t> </a:t>
            </a:r>
            <a:r>
              <a:rPr sz="705" kern="0" dirty="0">
                <a:solidFill>
                  <a:srgbClr val="4F5347"/>
                </a:solidFill>
                <a:latin typeface="Calibri"/>
                <a:cs typeface="Calibri"/>
              </a:rPr>
              <a:t>klimatpåverkan</a:t>
            </a:r>
            <a:r>
              <a:rPr sz="705" kern="0" spc="55" dirty="0">
                <a:solidFill>
                  <a:srgbClr val="4F5347"/>
                </a:solidFill>
                <a:latin typeface="Calibri"/>
                <a:cs typeface="Calibri"/>
              </a:rPr>
              <a:t> </a:t>
            </a:r>
            <a:r>
              <a:rPr sz="705" kern="0" dirty="0">
                <a:solidFill>
                  <a:srgbClr val="4F5347"/>
                </a:solidFill>
                <a:latin typeface="Calibri"/>
                <a:cs typeface="Calibri"/>
              </a:rPr>
              <a:t>än</a:t>
            </a:r>
            <a:r>
              <a:rPr sz="705" kern="0" spc="51" dirty="0">
                <a:solidFill>
                  <a:srgbClr val="4F5347"/>
                </a:solidFill>
                <a:latin typeface="Calibri"/>
                <a:cs typeface="Calibri"/>
              </a:rPr>
              <a:t> </a:t>
            </a:r>
            <a:r>
              <a:rPr sz="705" kern="0" spc="-13" dirty="0">
                <a:solidFill>
                  <a:srgbClr val="4F5347"/>
                </a:solidFill>
                <a:latin typeface="Calibri"/>
                <a:cs typeface="Calibri"/>
              </a:rPr>
              <a:t>till</a:t>
            </a:r>
            <a:r>
              <a:rPr sz="705" kern="0" spc="51" dirty="0">
                <a:solidFill>
                  <a:srgbClr val="4F5347"/>
                </a:solidFill>
                <a:latin typeface="Calibri"/>
                <a:cs typeface="Calibri"/>
              </a:rPr>
              <a:t> </a:t>
            </a:r>
            <a:r>
              <a:rPr sz="705" kern="0" dirty="0">
                <a:solidFill>
                  <a:srgbClr val="4F5347"/>
                </a:solidFill>
                <a:latin typeface="Calibri"/>
                <a:cs typeface="Calibri"/>
              </a:rPr>
              <a:t>exempel</a:t>
            </a:r>
            <a:r>
              <a:rPr sz="705" kern="0" spc="55" dirty="0">
                <a:solidFill>
                  <a:srgbClr val="4F5347"/>
                </a:solidFill>
                <a:latin typeface="Calibri"/>
                <a:cs typeface="Calibri"/>
              </a:rPr>
              <a:t> </a:t>
            </a:r>
            <a:r>
              <a:rPr sz="705" kern="0" dirty="0">
                <a:solidFill>
                  <a:srgbClr val="4F5347"/>
                </a:solidFill>
                <a:latin typeface="Calibri"/>
                <a:cs typeface="Calibri"/>
              </a:rPr>
              <a:t>återbrukat</a:t>
            </a:r>
            <a:r>
              <a:rPr sz="705" kern="0" spc="51" dirty="0">
                <a:solidFill>
                  <a:srgbClr val="4F5347"/>
                </a:solidFill>
                <a:latin typeface="Calibri"/>
                <a:cs typeface="Calibri"/>
              </a:rPr>
              <a:t> </a:t>
            </a:r>
            <a:r>
              <a:rPr sz="705" kern="0" dirty="0">
                <a:solidFill>
                  <a:srgbClr val="4F5347"/>
                </a:solidFill>
                <a:latin typeface="Calibri"/>
                <a:cs typeface="Calibri"/>
              </a:rPr>
              <a:t>tegel.</a:t>
            </a:r>
            <a:r>
              <a:rPr sz="705" kern="0" spc="55" dirty="0">
                <a:solidFill>
                  <a:srgbClr val="4F5347"/>
                </a:solidFill>
                <a:latin typeface="Calibri"/>
                <a:cs typeface="Calibri"/>
              </a:rPr>
              <a:t> </a:t>
            </a:r>
            <a:r>
              <a:rPr sz="705" kern="0" spc="-6" dirty="0">
                <a:solidFill>
                  <a:srgbClr val="4F5347"/>
                </a:solidFill>
                <a:latin typeface="Calibri"/>
                <a:cs typeface="Calibri"/>
              </a:rPr>
              <a:t>Sammantaget </a:t>
            </a:r>
            <a:r>
              <a:rPr sz="705" kern="0" dirty="0">
                <a:solidFill>
                  <a:srgbClr val="4F5347"/>
                </a:solidFill>
                <a:latin typeface="Calibri"/>
                <a:cs typeface="Calibri"/>
              </a:rPr>
              <a:t>skapar</a:t>
            </a:r>
            <a:r>
              <a:rPr sz="705" kern="0" spc="38" dirty="0">
                <a:solidFill>
                  <a:srgbClr val="4F5347"/>
                </a:solidFill>
                <a:latin typeface="Calibri"/>
                <a:cs typeface="Calibri"/>
              </a:rPr>
              <a:t> </a:t>
            </a:r>
            <a:r>
              <a:rPr sz="705" kern="0" dirty="0">
                <a:solidFill>
                  <a:srgbClr val="4F5347"/>
                </a:solidFill>
                <a:latin typeface="Calibri"/>
                <a:cs typeface="Calibri"/>
              </a:rPr>
              <a:t>materialen</a:t>
            </a:r>
            <a:r>
              <a:rPr sz="705" kern="0" spc="38" dirty="0">
                <a:solidFill>
                  <a:srgbClr val="4F5347"/>
                </a:solidFill>
                <a:latin typeface="Calibri"/>
                <a:cs typeface="Calibri"/>
              </a:rPr>
              <a:t> </a:t>
            </a:r>
            <a:r>
              <a:rPr sz="705" kern="0" dirty="0">
                <a:solidFill>
                  <a:srgbClr val="4F5347"/>
                </a:solidFill>
                <a:latin typeface="Calibri"/>
                <a:cs typeface="Calibri"/>
              </a:rPr>
              <a:t>en</a:t>
            </a:r>
            <a:r>
              <a:rPr sz="705" kern="0" spc="38" dirty="0">
                <a:solidFill>
                  <a:srgbClr val="4F5347"/>
                </a:solidFill>
                <a:latin typeface="Calibri"/>
                <a:cs typeface="Calibri"/>
              </a:rPr>
              <a:t> </a:t>
            </a:r>
            <a:r>
              <a:rPr sz="705" kern="0" dirty="0">
                <a:solidFill>
                  <a:srgbClr val="4F5347"/>
                </a:solidFill>
                <a:latin typeface="Calibri"/>
                <a:cs typeface="Calibri"/>
              </a:rPr>
              <a:t>varm</a:t>
            </a:r>
            <a:r>
              <a:rPr sz="705" kern="0" spc="38" dirty="0">
                <a:solidFill>
                  <a:srgbClr val="4F5347"/>
                </a:solidFill>
                <a:latin typeface="Calibri"/>
                <a:cs typeface="Calibri"/>
              </a:rPr>
              <a:t> </a:t>
            </a:r>
            <a:r>
              <a:rPr sz="705" kern="0" spc="35" dirty="0">
                <a:solidFill>
                  <a:srgbClr val="4F5347"/>
                </a:solidFill>
                <a:latin typeface="Calibri"/>
                <a:cs typeface="Calibri"/>
              </a:rPr>
              <a:t>och</a:t>
            </a:r>
            <a:r>
              <a:rPr sz="705" kern="0" spc="38" dirty="0">
                <a:solidFill>
                  <a:srgbClr val="4F5347"/>
                </a:solidFill>
                <a:latin typeface="Calibri"/>
                <a:cs typeface="Calibri"/>
              </a:rPr>
              <a:t> </a:t>
            </a:r>
            <a:r>
              <a:rPr sz="705" kern="0" dirty="0">
                <a:solidFill>
                  <a:srgbClr val="4F5347"/>
                </a:solidFill>
                <a:latin typeface="Calibri"/>
                <a:cs typeface="Calibri"/>
              </a:rPr>
              <a:t>inbjudande</a:t>
            </a:r>
            <a:r>
              <a:rPr sz="705" kern="0" spc="42" dirty="0">
                <a:solidFill>
                  <a:srgbClr val="4F5347"/>
                </a:solidFill>
                <a:latin typeface="Calibri"/>
                <a:cs typeface="Calibri"/>
              </a:rPr>
              <a:t> </a:t>
            </a:r>
            <a:r>
              <a:rPr sz="705" kern="0" dirty="0">
                <a:solidFill>
                  <a:srgbClr val="4F5347"/>
                </a:solidFill>
                <a:latin typeface="Calibri"/>
                <a:cs typeface="Calibri"/>
              </a:rPr>
              <a:t>karaktär</a:t>
            </a:r>
            <a:r>
              <a:rPr sz="705" kern="0" spc="38" dirty="0">
                <a:solidFill>
                  <a:srgbClr val="4F5347"/>
                </a:solidFill>
                <a:latin typeface="Calibri"/>
                <a:cs typeface="Calibri"/>
              </a:rPr>
              <a:t> </a:t>
            </a:r>
            <a:r>
              <a:rPr sz="705" kern="0" dirty="0">
                <a:solidFill>
                  <a:srgbClr val="4F5347"/>
                </a:solidFill>
                <a:latin typeface="Calibri"/>
                <a:cs typeface="Calibri"/>
              </a:rPr>
              <a:t>i</a:t>
            </a:r>
            <a:r>
              <a:rPr sz="705" kern="0" spc="38" dirty="0">
                <a:solidFill>
                  <a:srgbClr val="4F5347"/>
                </a:solidFill>
                <a:latin typeface="Calibri"/>
                <a:cs typeface="Calibri"/>
              </a:rPr>
              <a:t> </a:t>
            </a:r>
            <a:r>
              <a:rPr sz="705" kern="0" dirty="0">
                <a:solidFill>
                  <a:srgbClr val="4F5347"/>
                </a:solidFill>
                <a:latin typeface="Calibri"/>
                <a:cs typeface="Calibri"/>
              </a:rPr>
              <a:t>enlighet</a:t>
            </a:r>
            <a:r>
              <a:rPr sz="705" kern="0" spc="38" dirty="0">
                <a:solidFill>
                  <a:srgbClr val="4F5347"/>
                </a:solidFill>
                <a:latin typeface="Calibri"/>
                <a:cs typeface="Calibri"/>
              </a:rPr>
              <a:t> </a:t>
            </a:r>
            <a:r>
              <a:rPr sz="705" kern="0" spc="-16" dirty="0">
                <a:solidFill>
                  <a:srgbClr val="4F5347"/>
                </a:solidFill>
                <a:latin typeface="Calibri"/>
                <a:cs typeface="Calibri"/>
              </a:rPr>
              <a:t>med </a:t>
            </a:r>
            <a:r>
              <a:rPr sz="705" kern="0" spc="-6" dirty="0">
                <a:solidFill>
                  <a:srgbClr val="4F5347"/>
                </a:solidFill>
                <a:latin typeface="Calibri"/>
                <a:cs typeface="Calibri"/>
              </a:rPr>
              <a:t>gestaltningsprogrammet.</a:t>
            </a:r>
            <a:endParaRPr sz="705" kern="0">
              <a:solidFill>
                <a:sysClr val="windowText" lastClr="000000"/>
              </a:solidFill>
              <a:latin typeface="Calibri"/>
              <a:cs typeface="Calibri"/>
            </a:endParaRPr>
          </a:p>
        </p:txBody>
      </p:sp>
      <p:sp>
        <p:nvSpPr>
          <p:cNvPr id="57" name="object 57"/>
          <p:cNvSpPr txBox="1"/>
          <p:nvPr/>
        </p:nvSpPr>
        <p:spPr>
          <a:xfrm>
            <a:off x="8193566" y="5189130"/>
            <a:ext cx="1196485" cy="999586"/>
          </a:xfrm>
          <a:prstGeom prst="rect">
            <a:avLst/>
          </a:prstGeom>
        </p:spPr>
        <p:txBody>
          <a:bodyPr vert="horz" wrap="square" lIns="0" tIns="8145" rIns="0" bIns="0" rtlCol="0">
            <a:spAutoFit/>
          </a:bodyPr>
          <a:lstStyle/>
          <a:p>
            <a:pPr marL="8145" marR="3258" defTabSz="586405">
              <a:lnSpc>
                <a:spcPct val="140600"/>
              </a:lnSpc>
              <a:spcBef>
                <a:spcPts val="64"/>
              </a:spcBef>
            </a:pPr>
            <a:r>
              <a:rPr sz="513" kern="0" spc="45" dirty="0">
                <a:solidFill>
                  <a:srgbClr val="4F5347"/>
                </a:solidFill>
                <a:latin typeface="Calibri"/>
                <a:cs typeface="Calibri"/>
              </a:rPr>
              <a:t>ETC</a:t>
            </a:r>
            <a:r>
              <a:rPr sz="513" kern="0" spc="3" dirty="0">
                <a:solidFill>
                  <a:srgbClr val="4F5347"/>
                </a:solidFill>
                <a:latin typeface="Calibri"/>
                <a:cs typeface="Calibri"/>
              </a:rPr>
              <a:t> </a:t>
            </a:r>
            <a:r>
              <a:rPr sz="513" kern="0" spc="32" dirty="0">
                <a:solidFill>
                  <a:srgbClr val="4F5347"/>
                </a:solidFill>
                <a:latin typeface="Calibri"/>
                <a:cs typeface="Calibri"/>
              </a:rPr>
              <a:t>Bygg</a:t>
            </a:r>
            <a:r>
              <a:rPr sz="513" kern="0" spc="6" dirty="0">
                <a:solidFill>
                  <a:srgbClr val="4F5347"/>
                </a:solidFill>
                <a:latin typeface="Calibri"/>
                <a:cs typeface="Calibri"/>
              </a:rPr>
              <a:t> </a:t>
            </a:r>
            <a:r>
              <a:rPr sz="513" kern="0" spc="13" dirty="0">
                <a:solidFill>
                  <a:srgbClr val="4F5347"/>
                </a:solidFill>
                <a:latin typeface="Calibri"/>
                <a:cs typeface="Calibri"/>
              </a:rPr>
              <a:t>bygger</a:t>
            </a:r>
            <a:r>
              <a:rPr sz="513" kern="0" spc="6" dirty="0">
                <a:solidFill>
                  <a:srgbClr val="4F5347"/>
                </a:solidFill>
                <a:latin typeface="Calibri"/>
                <a:cs typeface="Calibri"/>
              </a:rPr>
              <a:t> </a:t>
            </a:r>
            <a:r>
              <a:rPr sz="513" kern="0" spc="13" dirty="0">
                <a:solidFill>
                  <a:srgbClr val="4F5347"/>
                </a:solidFill>
                <a:latin typeface="Calibri"/>
                <a:cs typeface="Calibri"/>
              </a:rPr>
              <a:t>hus</a:t>
            </a:r>
            <a:r>
              <a:rPr sz="513" kern="0" spc="6" dirty="0">
                <a:solidFill>
                  <a:srgbClr val="4F5347"/>
                </a:solidFill>
                <a:latin typeface="Calibri"/>
                <a:cs typeface="Calibri"/>
              </a:rPr>
              <a:t> </a:t>
            </a:r>
            <a:r>
              <a:rPr sz="513" kern="0" spc="13" dirty="0">
                <a:solidFill>
                  <a:srgbClr val="4F5347"/>
                </a:solidFill>
                <a:latin typeface="Calibri"/>
                <a:cs typeface="Calibri"/>
              </a:rPr>
              <a:t>som</a:t>
            </a:r>
            <a:r>
              <a:rPr sz="513" kern="0" spc="6" dirty="0">
                <a:solidFill>
                  <a:srgbClr val="4F5347"/>
                </a:solidFill>
                <a:latin typeface="Calibri"/>
                <a:cs typeface="Calibri"/>
              </a:rPr>
              <a:t> </a:t>
            </a:r>
            <a:r>
              <a:rPr sz="513" kern="0" spc="13" dirty="0">
                <a:solidFill>
                  <a:srgbClr val="4F5347"/>
                </a:solidFill>
                <a:latin typeface="Calibri"/>
                <a:cs typeface="Calibri"/>
              </a:rPr>
              <a:t>hela</a:t>
            </a:r>
            <a:r>
              <a:rPr sz="513" kern="0" spc="6" dirty="0">
                <a:solidFill>
                  <a:srgbClr val="4F5347"/>
                </a:solidFill>
                <a:latin typeface="Calibri"/>
                <a:cs typeface="Calibri"/>
              </a:rPr>
              <a:t> </a:t>
            </a:r>
            <a:r>
              <a:rPr sz="513" kern="0" spc="-13" dirty="0">
                <a:solidFill>
                  <a:srgbClr val="4F5347"/>
                </a:solidFill>
                <a:latin typeface="Calibri"/>
                <a:cs typeface="Calibri"/>
              </a:rPr>
              <a:t>tiden</a:t>
            </a:r>
            <a:r>
              <a:rPr sz="513" kern="0" spc="321" dirty="0">
                <a:solidFill>
                  <a:srgbClr val="4F5347"/>
                </a:solidFill>
                <a:latin typeface="Calibri"/>
                <a:cs typeface="Calibri"/>
              </a:rPr>
              <a:t> </a:t>
            </a:r>
            <a:r>
              <a:rPr sz="513" kern="0" spc="6" dirty="0">
                <a:solidFill>
                  <a:srgbClr val="4F5347"/>
                </a:solidFill>
                <a:latin typeface="Calibri"/>
                <a:cs typeface="Calibri"/>
              </a:rPr>
              <a:t>försöker</a:t>
            </a:r>
            <a:r>
              <a:rPr sz="513" kern="0" spc="13" dirty="0">
                <a:solidFill>
                  <a:srgbClr val="4F5347"/>
                </a:solidFill>
                <a:latin typeface="Calibri"/>
                <a:cs typeface="Calibri"/>
              </a:rPr>
              <a:t> </a:t>
            </a:r>
            <a:r>
              <a:rPr sz="513" kern="0" spc="6" dirty="0">
                <a:solidFill>
                  <a:srgbClr val="4F5347"/>
                </a:solidFill>
                <a:latin typeface="Calibri"/>
                <a:cs typeface="Calibri"/>
              </a:rPr>
              <a:t>vara</a:t>
            </a:r>
            <a:r>
              <a:rPr sz="513" kern="0" spc="13" dirty="0">
                <a:solidFill>
                  <a:srgbClr val="4F5347"/>
                </a:solidFill>
                <a:latin typeface="Calibri"/>
                <a:cs typeface="Calibri"/>
              </a:rPr>
              <a:t> </a:t>
            </a:r>
            <a:r>
              <a:rPr sz="513" kern="0" spc="6" dirty="0">
                <a:solidFill>
                  <a:srgbClr val="4F5347"/>
                </a:solidFill>
                <a:latin typeface="Calibri"/>
                <a:cs typeface="Calibri"/>
              </a:rPr>
              <a:t>längst</a:t>
            </a:r>
            <a:r>
              <a:rPr sz="513" kern="0" spc="13" dirty="0">
                <a:solidFill>
                  <a:srgbClr val="4F5347"/>
                </a:solidFill>
                <a:latin typeface="Calibri"/>
                <a:cs typeface="Calibri"/>
              </a:rPr>
              <a:t> </a:t>
            </a:r>
            <a:r>
              <a:rPr sz="513" kern="0" spc="6" dirty="0">
                <a:solidFill>
                  <a:srgbClr val="4F5347"/>
                </a:solidFill>
                <a:latin typeface="Calibri"/>
                <a:cs typeface="Calibri"/>
              </a:rPr>
              <a:t>fram</a:t>
            </a:r>
            <a:r>
              <a:rPr sz="513" kern="0" spc="16" dirty="0">
                <a:solidFill>
                  <a:srgbClr val="4F5347"/>
                </a:solidFill>
                <a:latin typeface="Calibri"/>
                <a:cs typeface="Calibri"/>
              </a:rPr>
              <a:t> </a:t>
            </a:r>
            <a:r>
              <a:rPr sz="513" kern="0" dirty="0">
                <a:solidFill>
                  <a:srgbClr val="4F5347"/>
                </a:solidFill>
                <a:latin typeface="Calibri"/>
                <a:cs typeface="Calibri"/>
              </a:rPr>
              <a:t>i</a:t>
            </a:r>
            <a:r>
              <a:rPr sz="513" kern="0" spc="13" dirty="0">
                <a:solidFill>
                  <a:srgbClr val="4F5347"/>
                </a:solidFill>
                <a:latin typeface="Calibri"/>
                <a:cs typeface="Calibri"/>
              </a:rPr>
              <a:t> </a:t>
            </a:r>
            <a:r>
              <a:rPr sz="513" kern="0" spc="6" dirty="0">
                <a:solidFill>
                  <a:srgbClr val="4F5347"/>
                </a:solidFill>
                <a:latin typeface="Calibri"/>
                <a:cs typeface="Calibri"/>
              </a:rPr>
              <a:t>frontlinjen</a:t>
            </a:r>
            <a:r>
              <a:rPr sz="513" kern="0" spc="13" dirty="0">
                <a:solidFill>
                  <a:srgbClr val="4F5347"/>
                </a:solidFill>
                <a:latin typeface="Calibri"/>
                <a:cs typeface="Calibri"/>
              </a:rPr>
              <a:t> </a:t>
            </a:r>
            <a:r>
              <a:rPr sz="513" kern="0" spc="-16" dirty="0">
                <a:solidFill>
                  <a:srgbClr val="4F5347"/>
                </a:solidFill>
                <a:latin typeface="Calibri"/>
                <a:cs typeface="Calibri"/>
              </a:rPr>
              <a:t>för</a:t>
            </a:r>
            <a:r>
              <a:rPr sz="513" kern="0" spc="321" dirty="0">
                <a:solidFill>
                  <a:srgbClr val="4F5347"/>
                </a:solidFill>
                <a:latin typeface="Calibri"/>
                <a:cs typeface="Calibri"/>
              </a:rPr>
              <a:t> </a:t>
            </a:r>
            <a:r>
              <a:rPr sz="513" kern="0" dirty="0">
                <a:solidFill>
                  <a:srgbClr val="4F5347"/>
                </a:solidFill>
                <a:latin typeface="Calibri"/>
                <a:cs typeface="Calibri"/>
              </a:rPr>
              <a:t>ett</a:t>
            </a:r>
            <a:r>
              <a:rPr sz="513" kern="0" spc="64" dirty="0">
                <a:solidFill>
                  <a:srgbClr val="4F5347"/>
                </a:solidFill>
                <a:latin typeface="Calibri"/>
                <a:cs typeface="Calibri"/>
              </a:rPr>
              <a:t> </a:t>
            </a:r>
            <a:r>
              <a:rPr sz="513" kern="0" dirty="0">
                <a:solidFill>
                  <a:srgbClr val="4F5347"/>
                </a:solidFill>
                <a:latin typeface="Calibri"/>
                <a:cs typeface="Calibri"/>
              </a:rPr>
              <a:t>klimatpositivt</a:t>
            </a:r>
            <a:r>
              <a:rPr sz="513" kern="0" spc="67" dirty="0">
                <a:solidFill>
                  <a:srgbClr val="4F5347"/>
                </a:solidFill>
                <a:latin typeface="Calibri"/>
                <a:cs typeface="Calibri"/>
              </a:rPr>
              <a:t> </a:t>
            </a:r>
            <a:r>
              <a:rPr sz="513" kern="0" dirty="0">
                <a:solidFill>
                  <a:srgbClr val="4F5347"/>
                </a:solidFill>
                <a:latin typeface="Calibri"/>
                <a:cs typeface="Calibri"/>
              </a:rPr>
              <a:t>byggande.</a:t>
            </a:r>
            <a:r>
              <a:rPr sz="513" kern="0" spc="67" dirty="0">
                <a:solidFill>
                  <a:srgbClr val="4F5347"/>
                </a:solidFill>
                <a:latin typeface="Calibri"/>
                <a:cs typeface="Calibri"/>
              </a:rPr>
              <a:t> </a:t>
            </a:r>
            <a:r>
              <a:rPr sz="513" kern="0" spc="38" dirty="0">
                <a:solidFill>
                  <a:srgbClr val="4F5347"/>
                </a:solidFill>
                <a:latin typeface="Calibri"/>
                <a:cs typeface="Calibri"/>
              </a:rPr>
              <a:t>Ja,</a:t>
            </a:r>
            <a:r>
              <a:rPr sz="513" kern="0" spc="67" dirty="0">
                <a:solidFill>
                  <a:srgbClr val="4F5347"/>
                </a:solidFill>
                <a:latin typeface="Calibri"/>
                <a:cs typeface="Calibri"/>
              </a:rPr>
              <a:t> </a:t>
            </a:r>
            <a:r>
              <a:rPr sz="513" kern="0" dirty="0">
                <a:solidFill>
                  <a:srgbClr val="4F5347"/>
                </a:solidFill>
                <a:latin typeface="Calibri"/>
                <a:cs typeface="Calibri"/>
              </a:rPr>
              <a:t>vårt</a:t>
            </a:r>
            <a:r>
              <a:rPr sz="513" kern="0" spc="67" dirty="0">
                <a:solidFill>
                  <a:srgbClr val="4F5347"/>
                </a:solidFill>
                <a:latin typeface="Calibri"/>
                <a:cs typeface="Calibri"/>
              </a:rPr>
              <a:t> </a:t>
            </a:r>
            <a:r>
              <a:rPr sz="513" kern="0" spc="-16" dirty="0">
                <a:solidFill>
                  <a:srgbClr val="4F5347"/>
                </a:solidFill>
                <a:latin typeface="Calibri"/>
                <a:cs typeface="Calibri"/>
              </a:rPr>
              <a:t>mål</a:t>
            </a:r>
            <a:r>
              <a:rPr sz="513" kern="0" spc="321" dirty="0">
                <a:solidFill>
                  <a:srgbClr val="4F5347"/>
                </a:solidFill>
                <a:latin typeface="Calibri"/>
                <a:cs typeface="Calibri"/>
              </a:rPr>
              <a:t> </a:t>
            </a:r>
            <a:r>
              <a:rPr sz="513" kern="0" spc="6" dirty="0">
                <a:solidFill>
                  <a:srgbClr val="4F5347"/>
                </a:solidFill>
                <a:latin typeface="Calibri"/>
                <a:cs typeface="Calibri"/>
              </a:rPr>
              <a:t>är klimatpositiva hus, vi menar </a:t>
            </a:r>
            <a:r>
              <a:rPr sz="513" kern="0" dirty="0">
                <a:solidFill>
                  <a:srgbClr val="4F5347"/>
                </a:solidFill>
                <a:latin typeface="Calibri"/>
                <a:cs typeface="Calibri"/>
              </a:rPr>
              <a:t>att</a:t>
            </a:r>
            <a:r>
              <a:rPr sz="513" kern="0" spc="6" dirty="0">
                <a:solidFill>
                  <a:srgbClr val="4F5347"/>
                </a:solidFill>
                <a:latin typeface="Calibri"/>
                <a:cs typeface="Calibri"/>
              </a:rPr>
              <a:t> det </a:t>
            </a:r>
            <a:r>
              <a:rPr sz="513" kern="0" spc="-16" dirty="0">
                <a:solidFill>
                  <a:srgbClr val="4F5347"/>
                </a:solidFill>
                <a:latin typeface="Calibri"/>
                <a:cs typeface="Calibri"/>
              </a:rPr>
              <a:t>är</a:t>
            </a:r>
            <a:r>
              <a:rPr sz="513" kern="0" spc="321" dirty="0">
                <a:solidFill>
                  <a:srgbClr val="4F5347"/>
                </a:solidFill>
                <a:latin typeface="Calibri"/>
                <a:cs typeface="Calibri"/>
              </a:rPr>
              <a:t> </a:t>
            </a:r>
            <a:r>
              <a:rPr sz="513" kern="0" dirty="0">
                <a:solidFill>
                  <a:srgbClr val="4F5347"/>
                </a:solidFill>
                <a:latin typeface="Calibri"/>
                <a:cs typeface="Calibri"/>
              </a:rPr>
              <a:t>fullt</a:t>
            </a:r>
            <a:r>
              <a:rPr sz="513" kern="0" spc="16" dirty="0">
                <a:solidFill>
                  <a:srgbClr val="4F5347"/>
                </a:solidFill>
                <a:latin typeface="Calibri"/>
                <a:cs typeface="Calibri"/>
              </a:rPr>
              <a:t> </a:t>
            </a:r>
            <a:r>
              <a:rPr sz="513" kern="0" spc="6" dirty="0">
                <a:solidFill>
                  <a:srgbClr val="4F5347"/>
                </a:solidFill>
                <a:latin typeface="Calibri"/>
                <a:cs typeface="Calibri"/>
              </a:rPr>
              <a:t>möjligt</a:t>
            </a:r>
            <a:r>
              <a:rPr sz="513" kern="0" spc="19" dirty="0">
                <a:solidFill>
                  <a:srgbClr val="4F5347"/>
                </a:solidFill>
                <a:latin typeface="Calibri"/>
                <a:cs typeface="Calibri"/>
              </a:rPr>
              <a:t> </a:t>
            </a:r>
            <a:r>
              <a:rPr sz="513" kern="0" dirty="0">
                <a:solidFill>
                  <a:srgbClr val="4F5347"/>
                </a:solidFill>
                <a:latin typeface="Calibri"/>
                <a:cs typeface="Calibri"/>
              </a:rPr>
              <a:t>att</a:t>
            </a:r>
            <a:r>
              <a:rPr sz="513" kern="0" spc="19" dirty="0">
                <a:solidFill>
                  <a:srgbClr val="4F5347"/>
                </a:solidFill>
                <a:latin typeface="Calibri"/>
                <a:cs typeface="Calibri"/>
              </a:rPr>
              <a:t> </a:t>
            </a:r>
            <a:r>
              <a:rPr sz="513" kern="0" spc="6" dirty="0">
                <a:solidFill>
                  <a:srgbClr val="4F5347"/>
                </a:solidFill>
                <a:latin typeface="Calibri"/>
                <a:cs typeface="Calibri"/>
              </a:rPr>
              <a:t>med</a:t>
            </a:r>
            <a:r>
              <a:rPr sz="513" kern="0" spc="19" dirty="0">
                <a:solidFill>
                  <a:srgbClr val="4F5347"/>
                </a:solidFill>
                <a:latin typeface="Calibri"/>
                <a:cs typeface="Calibri"/>
              </a:rPr>
              <a:t> </a:t>
            </a:r>
            <a:r>
              <a:rPr sz="513" kern="0" dirty="0">
                <a:solidFill>
                  <a:srgbClr val="4F5347"/>
                </a:solidFill>
                <a:latin typeface="Calibri"/>
                <a:cs typeface="Calibri"/>
              </a:rPr>
              <a:t>rätt</a:t>
            </a:r>
            <a:r>
              <a:rPr sz="513" kern="0" spc="16" dirty="0">
                <a:solidFill>
                  <a:srgbClr val="4F5347"/>
                </a:solidFill>
                <a:latin typeface="Calibri"/>
                <a:cs typeface="Calibri"/>
              </a:rPr>
              <a:t> </a:t>
            </a:r>
            <a:r>
              <a:rPr sz="513" kern="0" spc="6" dirty="0">
                <a:solidFill>
                  <a:srgbClr val="4F5347"/>
                </a:solidFill>
                <a:latin typeface="Calibri"/>
                <a:cs typeface="Calibri"/>
              </a:rPr>
              <a:t>energival</a:t>
            </a:r>
            <a:r>
              <a:rPr sz="513" kern="0" spc="19" dirty="0">
                <a:solidFill>
                  <a:srgbClr val="4F5347"/>
                </a:solidFill>
                <a:latin typeface="Calibri"/>
                <a:cs typeface="Calibri"/>
              </a:rPr>
              <a:t> </a:t>
            </a:r>
            <a:r>
              <a:rPr sz="513" kern="0" spc="6" dirty="0">
                <a:solidFill>
                  <a:srgbClr val="4F5347"/>
                </a:solidFill>
                <a:latin typeface="Calibri"/>
                <a:cs typeface="Calibri"/>
              </a:rPr>
              <a:t>och</a:t>
            </a:r>
            <a:r>
              <a:rPr sz="513" kern="0" spc="19" dirty="0">
                <a:solidFill>
                  <a:srgbClr val="4F5347"/>
                </a:solidFill>
                <a:latin typeface="Calibri"/>
                <a:cs typeface="Calibri"/>
              </a:rPr>
              <a:t> </a:t>
            </a:r>
            <a:r>
              <a:rPr sz="513" kern="0" spc="-13" dirty="0">
                <a:solidFill>
                  <a:srgbClr val="4F5347"/>
                </a:solidFill>
                <a:latin typeface="Calibri"/>
                <a:cs typeface="Calibri"/>
              </a:rPr>
              <a:t>rätt</a:t>
            </a:r>
            <a:r>
              <a:rPr sz="513" kern="0" spc="321" dirty="0">
                <a:solidFill>
                  <a:srgbClr val="4F5347"/>
                </a:solidFill>
                <a:latin typeface="Calibri"/>
                <a:cs typeface="Calibri"/>
              </a:rPr>
              <a:t> </a:t>
            </a:r>
            <a:r>
              <a:rPr sz="513" kern="0" spc="6" dirty="0">
                <a:solidFill>
                  <a:srgbClr val="4F5347"/>
                </a:solidFill>
                <a:latin typeface="Calibri"/>
                <a:cs typeface="Calibri"/>
              </a:rPr>
              <a:t>materialval</a:t>
            </a:r>
            <a:r>
              <a:rPr sz="513" kern="0" spc="19" dirty="0">
                <a:solidFill>
                  <a:srgbClr val="4F5347"/>
                </a:solidFill>
                <a:latin typeface="Calibri"/>
                <a:cs typeface="Calibri"/>
              </a:rPr>
              <a:t> </a:t>
            </a:r>
            <a:r>
              <a:rPr sz="513" kern="0" spc="13" dirty="0">
                <a:solidFill>
                  <a:srgbClr val="4F5347"/>
                </a:solidFill>
                <a:latin typeface="Calibri"/>
                <a:cs typeface="Calibri"/>
              </a:rPr>
              <a:t>skapa</a:t>
            </a:r>
            <a:r>
              <a:rPr sz="513" kern="0" spc="19" dirty="0">
                <a:solidFill>
                  <a:srgbClr val="4F5347"/>
                </a:solidFill>
                <a:latin typeface="Calibri"/>
                <a:cs typeface="Calibri"/>
              </a:rPr>
              <a:t> </a:t>
            </a:r>
            <a:r>
              <a:rPr sz="513" kern="0" spc="13" dirty="0">
                <a:solidFill>
                  <a:srgbClr val="4F5347"/>
                </a:solidFill>
                <a:latin typeface="Calibri"/>
                <a:cs typeface="Calibri"/>
              </a:rPr>
              <a:t>boenden</a:t>
            </a:r>
            <a:r>
              <a:rPr sz="513" kern="0" spc="19" dirty="0">
                <a:solidFill>
                  <a:srgbClr val="4F5347"/>
                </a:solidFill>
                <a:latin typeface="Calibri"/>
                <a:cs typeface="Calibri"/>
              </a:rPr>
              <a:t> </a:t>
            </a:r>
            <a:r>
              <a:rPr sz="513" kern="0" spc="13" dirty="0">
                <a:solidFill>
                  <a:srgbClr val="4F5347"/>
                </a:solidFill>
                <a:latin typeface="Calibri"/>
                <a:cs typeface="Calibri"/>
              </a:rPr>
              <a:t>som</a:t>
            </a:r>
            <a:r>
              <a:rPr sz="513" kern="0" spc="22" dirty="0">
                <a:solidFill>
                  <a:srgbClr val="4F5347"/>
                </a:solidFill>
                <a:latin typeface="Calibri"/>
                <a:cs typeface="Calibri"/>
              </a:rPr>
              <a:t> </a:t>
            </a:r>
            <a:r>
              <a:rPr sz="513" kern="0" spc="6" dirty="0">
                <a:solidFill>
                  <a:srgbClr val="4F5347"/>
                </a:solidFill>
                <a:latin typeface="Calibri"/>
                <a:cs typeface="Calibri"/>
              </a:rPr>
              <a:t>inte</a:t>
            </a:r>
            <a:r>
              <a:rPr sz="513" kern="0" spc="19" dirty="0">
                <a:solidFill>
                  <a:srgbClr val="4F5347"/>
                </a:solidFill>
                <a:latin typeface="Calibri"/>
                <a:cs typeface="Calibri"/>
              </a:rPr>
              <a:t> </a:t>
            </a:r>
            <a:r>
              <a:rPr sz="513" kern="0" spc="-16" dirty="0">
                <a:solidFill>
                  <a:srgbClr val="4F5347"/>
                </a:solidFill>
                <a:latin typeface="Calibri"/>
                <a:cs typeface="Calibri"/>
              </a:rPr>
              <a:t>tär</a:t>
            </a:r>
            <a:r>
              <a:rPr sz="513" kern="0" spc="321" dirty="0">
                <a:solidFill>
                  <a:srgbClr val="4F5347"/>
                </a:solidFill>
                <a:latin typeface="Calibri"/>
                <a:cs typeface="Calibri"/>
              </a:rPr>
              <a:t> </a:t>
            </a:r>
            <a:r>
              <a:rPr sz="513" kern="0" spc="6" dirty="0">
                <a:solidFill>
                  <a:srgbClr val="4F5347"/>
                </a:solidFill>
                <a:latin typeface="Calibri"/>
                <a:cs typeface="Calibri"/>
              </a:rPr>
              <a:t>på</a:t>
            </a:r>
            <a:r>
              <a:rPr sz="513" kern="0" spc="13" dirty="0">
                <a:solidFill>
                  <a:srgbClr val="4F5347"/>
                </a:solidFill>
                <a:latin typeface="Calibri"/>
                <a:cs typeface="Calibri"/>
              </a:rPr>
              <a:t> </a:t>
            </a:r>
            <a:r>
              <a:rPr sz="513" kern="0" spc="6" dirty="0">
                <a:solidFill>
                  <a:srgbClr val="4F5347"/>
                </a:solidFill>
                <a:latin typeface="Calibri"/>
                <a:cs typeface="Calibri"/>
              </a:rPr>
              <a:t>världens</a:t>
            </a:r>
            <a:r>
              <a:rPr sz="513" kern="0" spc="16" dirty="0">
                <a:solidFill>
                  <a:srgbClr val="4F5347"/>
                </a:solidFill>
                <a:latin typeface="Calibri"/>
                <a:cs typeface="Calibri"/>
              </a:rPr>
              <a:t> </a:t>
            </a:r>
            <a:r>
              <a:rPr sz="513" kern="0" spc="6" dirty="0">
                <a:solidFill>
                  <a:srgbClr val="4F5347"/>
                </a:solidFill>
                <a:latin typeface="Calibri"/>
                <a:cs typeface="Calibri"/>
              </a:rPr>
              <a:t>resurser</a:t>
            </a:r>
            <a:r>
              <a:rPr sz="513" kern="0" spc="16" dirty="0">
                <a:solidFill>
                  <a:srgbClr val="4F5347"/>
                </a:solidFill>
                <a:latin typeface="Calibri"/>
                <a:cs typeface="Calibri"/>
              </a:rPr>
              <a:t> </a:t>
            </a:r>
            <a:r>
              <a:rPr sz="513" kern="0" spc="6" dirty="0">
                <a:solidFill>
                  <a:srgbClr val="4F5347"/>
                </a:solidFill>
                <a:latin typeface="Calibri"/>
                <a:cs typeface="Calibri"/>
              </a:rPr>
              <a:t>utan</a:t>
            </a:r>
            <a:r>
              <a:rPr sz="513" kern="0" spc="13" dirty="0">
                <a:solidFill>
                  <a:srgbClr val="4F5347"/>
                </a:solidFill>
                <a:latin typeface="Calibri"/>
                <a:cs typeface="Calibri"/>
              </a:rPr>
              <a:t> </a:t>
            </a:r>
            <a:r>
              <a:rPr sz="513" kern="0" spc="6" dirty="0">
                <a:solidFill>
                  <a:srgbClr val="4F5347"/>
                </a:solidFill>
                <a:latin typeface="Calibri"/>
                <a:cs typeface="Calibri"/>
              </a:rPr>
              <a:t>tvärt</a:t>
            </a:r>
            <a:r>
              <a:rPr sz="513" kern="0" spc="16" dirty="0">
                <a:solidFill>
                  <a:srgbClr val="4F5347"/>
                </a:solidFill>
                <a:latin typeface="Calibri"/>
                <a:cs typeface="Calibri"/>
              </a:rPr>
              <a:t> </a:t>
            </a:r>
            <a:r>
              <a:rPr sz="513" kern="0" spc="6" dirty="0">
                <a:solidFill>
                  <a:srgbClr val="4F5347"/>
                </a:solidFill>
                <a:latin typeface="Calibri"/>
                <a:cs typeface="Calibri"/>
              </a:rPr>
              <a:t>om</a:t>
            </a:r>
            <a:r>
              <a:rPr sz="513" kern="0" spc="16" dirty="0">
                <a:solidFill>
                  <a:srgbClr val="4F5347"/>
                </a:solidFill>
                <a:latin typeface="Calibri"/>
                <a:cs typeface="Calibri"/>
              </a:rPr>
              <a:t> </a:t>
            </a:r>
            <a:r>
              <a:rPr sz="513" kern="0" spc="-6" dirty="0">
                <a:solidFill>
                  <a:srgbClr val="4F5347"/>
                </a:solidFill>
                <a:latin typeface="Calibri"/>
                <a:cs typeface="Calibri"/>
              </a:rPr>
              <a:t>bygger</a:t>
            </a:r>
            <a:r>
              <a:rPr sz="513" kern="0" spc="321" dirty="0">
                <a:solidFill>
                  <a:srgbClr val="4F5347"/>
                </a:solidFill>
                <a:latin typeface="Calibri"/>
                <a:cs typeface="Calibri"/>
              </a:rPr>
              <a:t> </a:t>
            </a:r>
            <a:r>
              <a:rPr sz="513" kern="0" spc="6" dirty="0">
                <a:solidFill>
                  <a:srgbClr val="4F5347"/>
                </a:solidFill>
                <a:latin typeface="Calibri"/>
                <a:cs typeface="Calibri"/>
              </a:rPr>
              <a:t>framtiden</a:t>
            </a:r>
            <a:r>
              <a:rPr sz="513" kern="0" dirty="0">
                <a:solidFill>
                  <a:srgbClr val="4F5347"/>
                </a:solidFill>
                <a:latin typeface="Calibri"/>
                <a:cs typeface="Calibri"/>
              </a:rPr>
              <a:t> </a:t>
            </a:r>
            <a:r>
              <a:rPr sz="513" kern="0" spc="6" dirty="0">
                <a:solidFill>
                  <a:srgbClr val="4F5347"/>
                </a:solidFill>
                <a:latin typeface="Calibri"/>
                <a:cs typeface="Calibri"/>
              </a:rPr>
              <a:t>bättre</a:t>
            </a:r>
            <a:r>
              <a:rPr sz="513" kern="0" spc="3" dirty="0">
                <a:solidFill>
                  <a:srgbClr val="4F5347"/>
                </a:solidFill>
                <a:latin typeface="Calibri"/>
                <a:cs typeface="Calibri"/>
              </a:rPr>
              <a:t> </a:t>
            </a:r>
            <a:r>
              <a:rPr sz="513" kern="0" spc="6" dirty="0">
                <a:solidFill>
                  <a:srgbClr val="4F5347"/>
                </a:solidFill>
                <a:latin typeface="Calibri"/>
                <a:cs typeface="Calibri"/>
              </a:rPr>
              <a:t>och</a:t>
            </a:r>
            <a:r>
              <a:rPr sz="513" kern="0" dirty="0">
                <a:solidFill>
                  <a:srgbClr val="4F5347"/>
                </a:solidFill>
                <a:latin typeface="Calibri"/>
                <a:cs typeface="Calibri"/>
              </a:rPr>
              <a:t> </a:t>
            </a:r>
            <a:r>
              <a:rPr sz="513" kern="0" spc="6" dirty="0">
                <a:solidFill>
                  <a:srgbClr val="4F5347"/>
                </a:solidFill>
                <a:latin typeface="Calibri"/>
                <a:cs typeface="Calibri"/>
              </a:rPr>
              <a:t>renare.</a:t>
            </a:r>
            <a:r>
              <a:rPr sz="513" kern="0" spc="125" dirty="0">
                <a:solidFill>
                  <a:srgbClr val="4F5347"/>
                </a:solidFill>
                <a:latin typeface="Calibri"/>
                <a:cs typeface="Calibri"/>
              </a:rPr>
              <a:t> </a:t>
            </a:r>
            <a:r>
              <a:rPr sz="513" kern="0" spc="6" dirty="0">
                <a:solidFill>
                  <a:srgbClr val="4F5347"/>
                </a:solidFill>
                <a:latin typeface="Calibri"/>
                <a:cs typeface="Calibri"/>
              </a:rPr>
              <a:t>(För</a:t>
            </a:r>
            <a:r>
              <a:rPr sz="513" kern="0" dirty="0">
                <a:solidFill>
                  <a:srgbClr val="4F5347"/>
                </a:solidFill>
                <a:latin typeface="Calibri"/>
                <a:cs typeface="Calibri"/>
              </a:rPr>
              <a:t> </a:t>
            </a:r>
            <a:r>
              <a:rPr sz="513" kern="0" spc="-16" dirty="0">
                <a:solidFill>
                  <a:srgbClr val="4F5347"/>
                </a:solidFill>
                <a:latin typeface="Calibri"/>
                <a:cs typeface="Calibri"/>
              </a:rPr>
              <a:t>mer</a:t>
            </a:r>
            <a:r>
              <a:rPr sz="513" kern="0" spc="321" dirty="0">
                <a:solidFill>
                  <a:srgbClr val="4F5347"/>
                </a:solidFill>
                <a:latin typeface="Calibri"/>
                <a:cs typeface="Calibri"/>
              </a:rPr>
              <a:t> </a:t>
            </a:r>
            <a:r>
              <a:rPr sz="513" kern="0" spc="6" dirty="0">
                <a:solidFill>
                  <a:srgbClr val="4F5347"/>
                </a:solidFill>
                <a:latin typeface="Calibri"/>
                <a:cs typeface="Calibri"/>
              </a:rPr>
              <a:t>information</a:t>
            </a:r>
            <a:r>
              <a:rPr sz="513" kern="0" spc="-3" dirty="0">
                <a:solidFill>
                  <a:srgbClr val="4F5347"/>
                </a:solidFill>
                <a:latin typeface="Calibri"/>
                <a:cs typeface="Calibri"/>
              </a:rPr>
              <a:t> </a:t>
            </a:r>
            <a:r>
              <a:rPr sz="513" kern="0" spc="32" dirty="0">
                <a:solidFill>
                  <a:srgbClr val="4F5347"/>
                </a:solidFill>
                <a:latin typeface="Calibri"/>
                <a:cs typeface="Calibri"/>
              </a:rPr>
              <a:t>se</a:t>
            </a:r>
            <a:r>
              <a:rPr sz="513" kern="0" dirty="0">
                <a:solidFill>
                  <a:srgbClr val="4F5347"/>
                </a:solidFill>
                <a:latin typeface="Calibri"/>
                <a:cs typeface="Calibri"/>
              </a:rPr>
              <a:t> </a:t>
            </a:r>
            <a:r>
              <a:rPr sz="513" kern="0" spc="-6" dirty="0">
                <a:solidFill>
                  <a:srgbClr val="4F5347"/>
                </a:solidFill>
                <a:latin typeface="Calibri"/>
                <a:cs typeface="Calibri"/>
              </a:rPr>
              <a:t>bilaga).</a:t>
            </a:r>
            <a:endParaRPr sz="513" kern="0">
              <a:solidFill>
                <a:sysClr val="windowText" lastClr="000000"/>
              </a:solidFill>
              <a:latin typeface="Calibri"/>
              <a:cs typeface="Calibri"/>
            </a:endParaRPr>
          </a:p>
        </p:txBody>
      </p:sp>
      <p:sp>
        <p:nvSpPr>
          <p:cNvPr id="58" name="object 58"/>
          <p:cNvSpPr txBox="1"/>
          <p:nvPr/>
        </p:nvSpPr>
        <p:spPr>
          <a:xfrm>
            <a:off x="9582368" y="5188869"/>
            <a:ext cx="810417" cy="1010821"/>
          </a:xfrm>
          <a:prstGeom prst="rect">
            <a:avLst/>
          </a:prstGeom>
        </p:spPr>
        <p:txBody>
          <a:bodyPr vert="horz" wrap="square" lIns="0" tIns="39909" rIns="0" bIns="0" rtlCol="0">
            <a:spAutoFit/>
          </a:bodyPr>
          <a:lstStyle/>
          <a:p>
            <a:pPr marL="41536" indent="-33392" defTabSz="586405">
              <a:spcBef>
                <a:spcPts val="314"/>
              </a:spcBef>
              <a:buFontTx/>
              <a:buChar char="-"/>
              <a:tabLst>
                <a:tab pos="41536" algn="l"/>
              </a:tabLst>
            </a:pPr>
            <a:r>
              <a:rPr sz="513" kern="0" spc="-6" dirty="0">
                <a:solidFill>
                  <a:srgbClr val="4F5347"/>
                </a:solidFill>
                <a:latin typeface="Calibri"/>
                <a:cs typeface="Calibri"/>
              </a:rPr>
              <a:t>BYGGHERRE:</a:t>
            </a:r>
            <a:endParaRPr sz="513" kern="0">
              <a:solidFill>
                <a:sysClr val="windowText" lastClr="000000"/>
              </a:solidFill>
              <a:latin typeface="Calibri"/>
              <a:cs typeface="Calibri"/>
            </a:endParaRPr>
          </a:p>
          <a:p>
            <a:pPr marL="8145" defTabSz="586405">
              <a:spcBef>
                <a:spcPts val="250"/>
              </a:spcBef>
            </a:pPr>
            <a:r>
              <a:rPr sz="513" kern="0" spc="45" dirty="0">
                <a:solidFill>
                  <a:srgbClr val="4F5347"/>
                </a:solidFill>
                <a:latin typeface="Calibri"/>
                <a:cs typeface="Calibri"/>
              </a:rPr>
              <a:t>ETC</a:t>
            </a:r>
            <a:r>
              <a:rPr sz="513" kern="0" spc="-19" dirty="0">
                <a:solidFill>
                  <a:srgbClr val="4F5347"/>
                </a:solidFill>
                <a:latin typeface="Calibri"/>
                <a:cs typeface="Calibri"/>
              </a:rPr>
              <a:t> </a:t>
            </a:r>
            <a:r>
              <a:rPr sz="513" kern="0" spc="19" dirty="0">
                <a:solidFill>
                  <a:srgbClr val="4F5347"/>
                </a:solidFill>
                <a:latin typeface="Calibri"/>
                <a:cs typeface="Calibri"/>
              </a:rPr>
              <a:t>Bygg</a:t>
            </a:r>
            <a:endParaRPr sz="513" kern="0">
              <a:solidFill>
                <a:sysClr val="windowText" lastClr="000000"/>
              </a:solidFill>
              <a:latin typeface="Calibri"/>
              <a:cs typeface="Calibri"/>
            </a:endParaRPr>
          </a:p>
          <a:p>
            <a:pPr marL="8145" defTabSz="586405">
              <a:spcBef>
                <a:spcPts val="247"/>
              </a:spcBef>
            </a:pPr>
            <a:r>
              <a:rPr sz="513" kern="0" dirty="0">
                <a:solidFill>
                  <a:srgbClr val="4F5347"/>
                </a:solidFill>
                <a:latin typeface="Calibri"/>
                <a:cs typeface="Calibri"/>
              </a:rPr>
              <a:t>Org.</a:t>
            </a:r>
            <a:r>
              <a:rPr sz="513" kern="0" spc="48" dirty="0">
                <a:solidFill>
                  <a:srgbClr val="4F5347"/>
                </a:solidFill>
                <a:latin typeface="Calibri"/>
                <a:cs typeface="Calibri"/>
              </a:rPr>
              <a:t> </a:t>
            </a:r>
            <a:r>
              <a:rPr sz="513" kern="0" spc="-13" dirty="0">
                <a:solidFill>
                  <a:srgbClr val="4F5347"/>
                </a:solidFill>
                <a:latin typeface="Calibri"/>
                <a:cs typeface="Calibri"/>
              </a:rPr>
              <a:t>nr:</a:t>
            </a:r>
            <a:r>
              <a:rPr sz="513" kern="0" spc="51" dirty="0">
                <a:solidFill>
                  <a:srgbClr val="4F5347"/>
                </a:solidFill>
                <a:latin typeface="Calibri"/>
                <a:cs typeface="Calibri"/>
              </a:rPr>
              <a:t> </a:t>
            </a:r>
            <a:r>
              <a:rPr sz="513" kern="0" dirty="0">
                <a:solidFill>
                  <a:srgbClr val="4F5347"/>
                </a:solidFill>
                <a:latin typeface="Calibri"/>
                <a:cs typeface="Calibri"/>
              </a:rPr>
              <a:t>556</a:t>
            </a:r>
            <a:r>
              <a:rPr sz="513" kern="0" spc="51" dirty="0">
                <a:solidFill>
                  <a:srgbClr val="4F5347"/>
                </a:solidFill>
                <a:latin typeface="Calibri"/>
                <a:cs typeface="Calibri"/>
              </a:rPr>
              <a:t> </a:t>
            </a:r>
            <a:r>
              <a:rPr sz="513" kern="0" spc="35" dirty="0">
                <a:solidFill>
                  <a:srgbClr val="4F5347"/>
                </a:solidFill>
                <a:latin typeface="Calibri"/>
                <a:cs typeface="Calibri"/>
              </a:rPr>
              <a:t>854-</a:t>
            </a:r>
            <a:r>
              <a:rPr sz="513" kern="0" spc="-13" dirty="0">
                <a:solidFill>
                  <a:srgbClr val="4F5347"/>
                </a:solidFill>
                <a:latin typeface="Calibri"/>
                <a:cs typeface="Calibri"/>
              </a:rPr>
              <a:t>1469</a:t>
            </a:r>
            <a:endParaRPr sz="513" kern="0">
              <a:solidFill>
                <a:sysClr val="windowText" lastClr="000000"/>
              </a:solidFill>
              <a:latin typeface="Calibri"/>
              <a:cs typeface="Calibri"/>
            </a:endParaRPr>
          </a:p>
          <a:p>
            <a:pPr marL="41536" indent="-33392" defTabSz="586405">
              <a:spcBef>
                <a:spcPts val="250"/>
              </a:spcBef>
              <a:buFontTx/>
              <a:buChar char="-"/>
              <a:tabLst>
                <a:tab pos="41536" algn="l"/>
              </a:tabLst>
            </a:pPr>
            <a:r>
              <a:rPr sz="513" kern="0" spc="-6" dirty="0">
                <a:solidFill>
                  <a:srgbClr val="4F5347"/>
                </a:solidFill>
                <a:latin typeface="Calibri"/>
                <a:cs typeface="Calibri"/>
              </a:rPr>
              <a:t>ARKITEKT:</a:t>
            </a:r>
            <a:endParaRPr sz="513" kern="0">
              <a:solidFill>
                <a:sysClr val="windowText" lastClr="000000"/>
              </a:solidFill>
              <a:latin typeface="Calibri"/>
              <a:cs typeface="Calibri"/>
            </a:endParaRPr>
          </a:p>
          <a:p>
            <a:pPr marL="8145" marR="175921" defTabSz="586405">
              <a:lnSpc>
                <a:spcPct val="140600"/>
              </a:lnSpc>
            </a:pPr>
            <a:r>
              <a:rPr sz="513" kern="0" spc="13" dirty="0">
                <a:solidFill>
                  <a:srgbClr val="4F5347"/>
                </a:solidFill>
                <a:latin typeface="Calibri"/>
                <a:cs typeface="Calibri"/>
              </a:rPr>
              <a:t>Kaminsky</a:t>
            </a:r>
            <a:r>
              <a:rPr sz="513" kern="0" spc="61" dirty="0">
                <a:solidFill>
                  <a:srgbClr val="4F5347"/>
                </a:solidFill>
                <a:latin typeface="Calibri"/>
                <a:cs typeface="Calibri"/>
              </a:rPr>
              <a:t> </a:t>
            </a:r>
            <a:r>
              <a:rPr sz="513" kern="0" spc="-6" dirty="0">
                <a:solidFill>
                  <a:srgbClr val="4F5347"/>
                </a:solidFill>
                <a:latin typeface="Calibri"/>
                <a:cs typeface="Calibri"/>
              </a:rPr>
              <a:t>Arkitektur</a:t>
            </a:r>
            <a:r>
              <a:rPr sz="513" kern="0" spc="321" dirty="0">
                <a:solidFill>
                  <a:srgbClr val="4F5347"/>
                </a:solidFill>
                <a:latin typeface="Calibri"/>
                <a:cs typeface="Calibri"/>
              </a:rPr>
              <a:t> </a:t>
            </a:r>
            <a:r>
              <a:rPr sz="513" kern="0" dirty="0">
                <a:solidFill>
                  <a:srgbClr val="4F5347"/>
                </a:solidFill>
                <a:latin typeface="Calibri"/>
                <a:cs typeface="Calibri"/>
              </a:rPr>
              <a:t>Org.</a:t>
            </a:r>
            <a:r>
              <a:rPr sz="513" kern="0" spc="125" dirty="0">
                <a:solidFill>
                  <a:srgbClr val="4F5347"/>
                </a:solidFill>
                <a:latin typeface="Calibri"/>
                <a:cs typeface="Calibri"/>
              </a:rPr>
              <a:t> </a:t>
            </a:r>
            <a:r>
              <a:rPr sz="513" kern="0" spc="-13" dirty="0">
                <a:solidFill>
                  <a:srgbClr val="4F5347"/>
                </a:solidFill>
                <a:latin typeface="Calibri"/>
                <a:cs typeface="Calibri"/>
              </a:rPr>
              <a:t>nr:</a:t>
            </a:r>
            <a:r>
              <a:rPr sz="513" kern="0" spc="125" dirty="0">
                <a:solidFill>
                  <a:srgbClr val="4F5347"/>
                </a:solidFill>
                <a:latin typeface="Calibri"/>
                <a:cs typeface="Calibri"/>
              </a:rPr>
              <a:t> </a:t>
            </a:r>
            <a:r>
              <a:rPr sz="513" kern="0" dirty="0">
                <a:solidFill>
                  <a:srgbClr val="4F5347"/>
                </a:solidFill>
                <a:latin typeface="Calibri"/>
                <a:cs typeface="Calibri"/>
              </a:rPr>
              <a:t>556723-</a:t>
            </a:r>
            <a:r>
              <a:rPr sz="513" kern="0" spc="26" dirty="0">
                <a:solidFill>
                  <a:srgbClr val="4F5347"/>
                </a:solidFill>
                <a:latin typeface="Calibri"/>
                <a:cs typeface="Calibri"/>
              </a:rPr>
              <a:t>9545</a:t>
            </a:r>
            <a:endParaRPr sz="513" kern="0">
              <a:solidFill>
                <a:sysClr val="windowText" lastClr="000000"/>
              </a:solidFill>
              <a:latin typeface="Calibri"/>
              <a:cs typeface="Calibri"/>
            </a:endParaRPr>
          </a:p>
          <a:p>
            <a:pPr marL="41536" indent="-33392" defTabSz="586405">
              <a:spcBef>
                <a:spcPts val="250"/>
              </a:spcBef>
              <a:buFontTx/>
              <a:buChar char="-"/>
              <a:tabLst>
                <a:tab pos="41536" algn="l"/>
              </a:tabLst>
            </a:pPr>
            <a:r>
              <a:rPr sz="513" kern="0" spc="22" dirty="0">
                <a:solidFill>
                  <a:srgbClr val="4F5347"/>
                </a:solidFill>
                <a:latin typeface="Calibri"/>
                <a:cs typeface="Calibri"/>
              </a:rPr>
              <a:t>LANDSKAPSARKITEKT:</a:t>
            </a:r>
            <a:endParaRPr sz="513" kern="0">
              <a:solidFill>
                <a:sysClr val="windowText" lastClr="000000"/>
              </a:solidFill>
              <a:latin typeface="Calibri"/>
              <a:cs typeface="Calibri"/>
            </a:endParaRPr>
          </a:p>
          <a:p>
            <a:pPr marL="8145" marR="3258" defTabSz="586405">
              <a:lnSpc>
                <a:spcPct val="140600"/>
              </a:lnSpc>
            </a:pPr>
            <a:r>
              <a:rPr sz="513" kern="0" dirty="0">
                <a:solidFill>
                  <a:srgbClr val="4F5347"/>
                </a:solidFill>
                <a:latin typeface="Calibri"/>
                <a:cs typeface="Calibri"/>
              </a:rPr>
              <a:t>Mareld</a:t>
            </a:r>
            <a:r>
              <a:rPr sz="513" kern="0" spc="6" dirty="0">
                <a:solidFill>
                  <a:srgbClr val="4F5347"/>
                </a:solidFill>
                <a:latin typeface="Calibri"/>
                <a:cs typeface="Calibri"/>
              </a:rPr>
              <a:t> </a:t>
            </a:r>
            <a:r>
              <a:rPr sz="513" kern="0" spc="-6" dirty="0">
                <a:solidFill>
                  <a:srgbClr val="4F5347"/>
                </a:solidFill>
                <a:latin typeface="Calibri"/>
                <a:cs typeface="Calibri"/>
              </a:rPr>
              <a:t>Landskapsarkitekter</a:t>
            </a:r>
            <a:r>
              <a:rPr sz="513" kern="0" spc="321" dirty="0">
                <a:solidFill>
                  <a:srgbClr val="4F5347"/>
                </a:solidFill>
                <a:latin typeface="Calibri"/>
                <a:cs typeface="Calibri"/>
              </a:rPr>
              <a:t> </a:t>
            </a:r>
            <a:r>
              <a:rPr sz="513" kern="0" dirty="0">
                <a:solidFill>
                  <a:srgbClr val="4F5347"/>
                </a:solidFill>
                <a:latin typeface="Calibri"/>
                <a:cs typeface="Calibri"/>
              </a:rPr>
              <a:t>Org.</a:t>
            </a:r>
            <a:r>
              <a:rPr sz="513" kern="0" spc="38" dirty="0">
                <a:solidFill>
                  <a:srgbClr val="4F5347"/>
                </a:solidFill>
                <a:latin typeface="Calibri"/>
                <a:cs typeface="Calibri"/>
              </a:rPr>
              <a:t> </a:t>
            </a:r>
            <a:r>
              <a:rPr sz="513" kern="0" spc="-13" dirty="0">
                <a:solidFill>
                  <a:srgbClr val="4F5347"/>
                </a:solidFill>
                <a:latin typeface="Calibri"/>
                <a:cs typeface="Calibri"/>
              </a:rPr>
              <a:t>nr:</a:t>
            </a:r>
            <a:r>
              <a:rPr sz="513" kern="0" spc="42" dirty="0">
                <a:solidFill>
                  <a:srgbClr val="4F5347"/>
                </a:solidFill>
                <a:latin typeface="Calibri"/>
                <a:cs typeface="Calibri"/>
              </a:rPr>
              <a:t> </a:t>
            </a:r>
            <a:r>
              <a:rPr sz="513" kern="0" spc="35" dirty="0">
                <a:solidFill>
                  <a:srgbClr val="4F5347"/>
                </a:solidFill>
                <a:latin typeface="Calibri"/>
                <a:cs typeface="Calibri"/>
              </a:rPr>
              <a:t>556699-</a:t>
            </a:r>
            <a:r>
              <a:rPr sz="513" kern="0" spc="-13" dirty="0">
                <a:solidFill>
                  <a:srgbClr val="4F5347"/>
                </a:solidFill>
                <a:latin typeface="Calibri"/>
                <a:cs typeface="Calibri"/>
              </a:rPr>
              <a:t>8612</a:t>
            </a:r>
            <a:endParaRPr sz="513" kern="0">
              <a:solidFill>
                <a:sysClr val="windowText" lastClr="000000"/>
              </a:solidFill>
              <a:latin typeface="Calibri"/>
              <a:cs typeface="Calibri"/>
            </a:endParaRPr>
          </a:p>
        </p:txBody>
      </p:sp>
      <p:sp>
        <p:nvSpPr>
          <p:cNvPr id="59" name="object 59"/>
          <p:cNvSpPr txBox="1"/>
          <p:nvPr/>
        </p:nvSpPr>
        <p:spPr>
          <a:xfrm>
            <a:off x="1791681" y="209163"/>
            <a:ext cx="347380" cy="106841"/>
          </a:xfrm>
          <a:prstGeom prst="rect">
            <a:avLst/>
          </a:prstGeom>
        </p:spPr>
        <p:txBody>
          <a:bodyPr vert="horz" wrap="square" lIns="0" tIns="8145" rIns="0" bIns="0" rtlCol="0">
            <a:spAutoFit/>
          </a:bodyPr>
          <a:lstStyle/>
          <a:p>
            <a:pPr marL="8145" defTabSz="586405">
              <a:spcBef>
                <a:spcPts val="64"/>
              </a:spcBef>
            </a:pPr>
            <a:r>
              <a:rPr sz="641" kern="0" spc="58" dirty="0">
                <a:solidFill>
                  <a:srgbClr val="4F5347"/>
                </a:solidFill>
                <a:latin typeface="Tahoma"/>
                <a:cs typeface="Tahoma"/>
              </a:rPr>
              <a:t>TOMT</a:t>
            </a:r>
            <a:r>
              <a:rPr sz="641" kern="0" spc="32" dirty="0">
                <a:solidFill>
                  <a:srgbClr val="4F5347"/>
                </a:solidFill>
                <a:latin typeface="Tahoma"/>
                <a:cs typeface="Tahoma"/>
              </a:rPr>
              <a:t> </a:t>
            </a:r>
            <a:r>
              <a:rPr sz="641" kern="0" spc="6" dirty="0">
                <a:solidFill>
                  <a:srgbClr val="4F5347"/>
                </a:solidFill>
                <a:latin typeface="Tahoma"/>
                <a:cs typeface="Tahoma"/>
              </a:rPr>
              <a:t>A</a:t>
            </a:r>
            <a:endParaRPr sz="641" kern="0">
              <a:solidFill>
                <a:sysClr val="windowText" lastClr="000000"/>
              </a:solidFill>
              <a:latin typeface="Tahoma"/>
              <a:cs typeface="Tahom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2767" y="6540804"/>
            <a:ext cx="370185" cy="81856"/>
            <a:chOff x="431993" y="10198808"/>
            <a:chExt cx="577215" cy="127635"/>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431993" y="10210776"/>
              <a:ext cx="185202" cy="115666"/>
            </a:xfrm>
            <a:prstGeom prst="rect">
              <a:avLst/>
            </a:prstGeom>
          </p:spPr>
        </p:pic>
        <p:sp>
          <p:nvSpPr>
            <p:cNvPr id="4" name="object 4"/>
            <p:cNvSpPr/>
            <p:nvPr/>
          </p:nvSpPr>
          <p:spPr>
            <a:xfrm>
              <a:off x="637082" y="10198811"/>
              <a:ext cx="372110" cy="127635"/>
            </a:xfrm>
            <a:custGeom>
              <a:avLst/>
              <a:gdLst/>
              <a:ahLst/>
              <a:cxnLst/>
              <a:rect l="l" t="t" r="r" b="b"/>
              <a:pathLst>
                <a:path w="372109" h="127634">
                  <a:moveTo>
                    <a:pt x="136906" y="82550"/>
                  </a:moveTo>
                  <a:lnTo>
                    <a:pt x="134785" y="62865"/>
                  </a:lnTo>
                  <a:lnTo>
                    <a:pt x="128346" y="49999"/>
                  </a:lnTo>
                  <a:lnTo>
                    <a:pt x="117525" y="42989"/>
                  </a:lnTo>
                  <a:lnTo>
                    <a:pt x="102209" y="40868"/>
                  </a:lnTo>
                  <a:lnTo>
                    <a:pt x="90220" y="42240"/>
                  </a:lnTo>
                  <a:lnTo>
                    <a:pt x="81267" y="45720"/>
                  </a:lnTo>
                  <a:lnTo>
                    <a:pt x="75260" y="50431"/>
                  </a:lnTo>
                  <a:lnTo>
                    <a:pt x="72097" y="55448"/>
                  </a:lnTo>
                  <a:lnTo>
                    <a:pt x="66675" y="48298"/>
                  </a:lnTo>
                  <a:lnTo>
                    <a:pt x="59905" y="43827"/>
                  </a:lnTo>
                  <a:lnTo>
                    <a:pt x="51828" y="41529"/>
                  </a:lnTo>
                  <a:lnTo>
                    <a:pt x="42468" y="40868"/>
                  </a:lnTo>
                  <a:lnTo>
                    <a:pt x="32372" y="42722"/>
                  </a:lnTo>
                  <a:lnTo>
                    <a:pt x="25590" y="47028"/>
                  </a:lnTo>
                  <a:lnTo>
                    <a:pt x="21793" y="51904"/>
                  </a:lnTo>
                  <a:lnTo>
                    <a:pt x="20599" y="55448"/>
                  </a:lnTo>
                  <a:lnTo>
                    <a:pt x="20599" y="43091"/>
                  </a:lnTo>
                  <a:lnTo>
                    <a:pt x="0" y="43091"/>
                  </a:lnTo>
                  <a:lnTo>
                    <a:pt x="0" y="125171"/>
                  </a:lnTo>
                  <a:lnTo>
                    <a:pt x="20599" y="125171"/>
                  </a:lnTo>
                  <a:lnTo>
                    <a:pt x="20599" y="83820"/>
                  </a:lnTo>
                  <a:lnTo>
                    <a:pt x="21894" y="75145"/>
                  </a:lnTo>
                  <a:lnTo>
                    <a:pt x="25565" y="67360"/>
                  </a:lnTo>
                  <a:lnTo>
                    <a:pt x="31356" y="61734"/>
                  </a:lnTo>
                  <a:lnTo>
                    <a:pt x="38976" y="59575"/>
                  </a:lnTo>
                  <a:lnTo>
                    <a:pt x="47993" y="61379"/>
                  </a:lnTo>
                  <a:lnTo>
                    <a:pt x="53911" y="66306"/>
                  </a:lnTo>
                  <a:lnTo>
                    <a:pt x="57162" y="73609"/>
                  </a:lnTo>
                  <a:lnTo>
                    <a:pt x="58153" y="82550"/>
                  </a:lnTo>
                  <a:lnTo>
                    <a:pt x="58153" y="125171"/>
                  </a:lnTo>
                  <a:lnTo>
                    <a:pt x="78752" y="125171"/>
                  </a:lnTo>
                  <a:lnTo>
                    <a:pt x="78752" y="82550"/>
                  </a:lnTo>
                  <a:lnTo>
                    <a:pt x="80073" y="74485"/>
                  </a:lnTo>
                  <a:lnTo>
                    <a:pt x="83921" y="67081"/>
                  </a:lnTo>
                  <a:lnTo>
                    <a:pt x="90182" y="61671"/>
                  </a:lnTo>
                  <a:lnTo>
                    <a:pt x="98717" y="59575"/>
                  </a:lnTo>
                  <a:lnTo>
                    <a:pt x="106819" y="61404"/>
                  </a:lnTo>
                  <a:lnTo>
                    <a:pt x="112268" y="66370"/>
                  </a:lnTo>
                  <a:lnTo>
                    <a:pt x="115341" y="73672"/>
                  </a:lnTo>
                  <a:lnTo>
                    <a:pt x="116306" y="82550"/>
                  </a:lnTo>
                  <a:lnTo>
                    <a:pt x="116306" y="125171"/>
                  </a:lnTo>
                  <a:lnTo>
                    <a:pt x="136906" y="125171"/>
                  </a:lnTo>
                  <a:lnTo>
                    <a:pt x="136906" y="82550"/>
                  </a:lnTo>
                  <a:close/>
                </a:path>
                <a:path w="372109" h="127634">
                  <a:moveTo>
                    <a:pt x="177698" y="43091"/>
                  </a:moveTo>
                  <a:lnTo>
                    <a:pt x="157099" y="43091"/>
                  </a:lnTo>
                  <a:lnTo>
                    <a:pt x="157099" y="125171"/>
                  </a:lnTo>
                  <a:lnTo>
                    <a:pt x="177698" y="125171"/>
                  </a:lnTo>
                  <a:lnTo>
                    <a:pt x="177698" y="43091"/>
                  </a:lnTo>
                  <a:close/>
                </a:path>
                <a:path w="372109" h="127634">
                  <a:moveTo>
                    <a:pt x="181394" y="6019"/>
                  </a:moveTo>
                  <a:lnTo>
                    <a:pt x="175209" y="0"/>
                  </a:lnTo>
                  <a:lnTo>
                    <a:pt x="160477" y="0"/>
                  </a:lnTo>
                  <a:lnTo>
                    <a:pt x="154292" y="6019"/>
                  </a:lnTo>
                  <a:lnTo>
                    <a:pt x="154292" y="20751"/>
                  </a:lnTo>
                  <a:lnTo>
                    <a:pt x="160477" y="26936"/>
                  </a:lnTo>
                  <a:lnTo>
                    <a:pt x="175209" y="26936"/>
                  </a:lnTo>
                  <a:lnTo>
                    <a:pt x="181394" y="20751"/>
                  </a:lnTo>
                  <a:lnTo>
                    <a:pt x="181394" y="13462"/>
                  </a:lnTo>
                  <a:lnTo>
                    <a:pt x="181394" y="6019"/>
                  </a:lnTo>
                  <a:close/>
                </a:path>
                <a:path w="372109" h="127634">
                  <a:moveTo>
                    <a:pt x="275907" y="82550"/>
                  </a:moveTo>
                  <a:lnTo>
                    <a:pt x="273812" y="62928"/>
                  </a:lnTo>
                  <a:lnTo>
                    <a:pt x="267639" y="50063"/>
                  </a:lnTo>
                  <a:lnTo>
                    <a:pt x="257517" y="43014"/>
                  </a:lnTo>
                  <a:lnTo>
                    <a:pt x="243573" y="40868"/>
                  </a:lnTo>
                  <a:lnTo>
                    <a:pt x="232981" y="42329"/>
                  </a:lnTo>
                  <a:lnTo>
                    <a:pt x="225806" y="45999"/>
                  </a:lnTo>
                  <a:lnTo>
                    <a:pt x="221449" y="50838"/>
                  </a:lnTo>
                  <a:lnTo>
                    <a:pt x="219341" y="55765"/>
                  </a:lnTo>
                  <a:lnTo>
                    <a:pt x="219341" y="43091"/>
                  </a:lnTo>
                  <a:lnTo>
                    <a:pt x="198729" y="43091"/>
                  </a:lnTo>
                  <a:lnTo>
                    <a:pt x="198729" y="125171"/>
                  </a:lnTo>
                  <a:lnTo>
                    <a:pt x="219341" y="125171"/>
                  </a:lnTo>
                  <a:lnTo>
                    <a:pt x="219341" y="84607"/>
                  </a:lnTo>
                  <a:lnTo>
                    <a:pt x="220624" y="75488"/>
                  </a:lnTo>
                  <a:lnTo>
                    <a:pt x="224307" y="67462"/>
                  </a:lnTo>
                  <a:lnTo>
                    <a:pt x="230098" y="61747"/>
                  </a:lnTo>
                  <a:lnTo>
                    <a:pt x="237718" y="59575"/>
                  </a:lnTo>
                  <a:lnTo>
                    <a:pt x="245808" y="61480"/>
                  </a:lnTo>
                  <a:lnTo>
                    <a:pt x="251269" y="66827"/>
                  </a:lnTo>
                  <a:lnTo>
                    <a:pt x="254342" y="75082"/>
                  </a:lnTo>
                  <a:lnTo>
                    <a:pt x="255308" y="85712"/>
                  </a:lnTo>
                  <a:lnTo>
                    <a:pt x="255308" y="125171"/>
                  </a:lnTo>
                  <a:lnTo>
                    <a:pt x="275907" y="125171"/>
                  </a:lnTo>
                  <a:lnTo>
                    <a:pt x="275907" y="82550"/>
                  </a:lnTo>
                  <a:close/>
                </a:path>
                <a:path w="372109" h="127634">
                  <a:moveTo>
                    <a:pt x="371703" y="100838"/>
                  </a:moveTo>
                  <a:lnTo>
                    <a:pt x="367601" y="86855"/>
                  </a:lnTo>
                  <a:lnTo>
                    <a:pt x="357771" y="79324"/>
                  </a:lnTo>
                  <a:lnTo>
                    <a:pt x="345909" y="76009"/>
                  </a:lnTo>
                  <a:lnTo>
                    <a:pt x="315772" y="72313"/>
                  </a:lnTo>
                  <a:lnTo>
                    <a:pt x="315772" y="62014"/>
                  </a:lnTo>
                  <a:lnTo>
                    <a:pt x="321640" y="59639"/>
                  </a:lnTo>
                  <a:lnTo>
                    <a:pt x="339229" y="59639"/>
                  </a:lnTo>
                  <a:lnTo>
                    <a:pt x="348424" y="63436"/>
                  </a:lnTo>
                  <a:lnTo>
                    <a:pt x="349681" y="71831"/>
                  </a:lnTo>
                  <a:lnTo>
                    <a:pt x="370281" y="71831"/>
                  </a:lnTo>
                  <a:lnTo>
                    <a:pt x="366496" y="57848"/>
                  </a:lnTo>
                  <a:lnTo>
                    <a:pt x="358025" y="48247"/>
                  </a:lnTo>
                  <a:lnTo>
                    <a:pt x="346024" y="42710"/>
                  </a:lnTo>
                  <a:lnTo>
                    <a:pt x="331622" y="40932"/>
                  </a:lnTo>
                  <a:lnTo>
                    <a:pt x="316674" y="42354"/>
                  </a:lnTo>
                  <a:lnTo>
                    <a:pt x="304939" y="46812"/>
                  </a:lnTo>
                  <a:lnTo>
                    <a:pt x="297281" y="54635"/>
                  </a:lnTo>
                  <a:lnTo>
                    <a:pt x="294538" y="66128"/>
                  </a:lnTo>
                  <a:lnTo>
                    <a:pt x="297497" y="78676"/>
                  </a:lnTo>
                  <a:lnTo>
                    <a:pt x="304977" y="85623"/>
                  </a:lnTo>
                  <a:lnTo>
                    <a:pt x="314934" y="89128"/>
                  </a:lnTo>
                  <a:lnTo>
                    <a:pt x="333832" y="93040"/>
                  </a:lnTo>
                  <a:lnTo>
                    <a:pt x="341985" y="94932"/>
                  </a:lnTo>
                  <a:lnTo>
                    <a:pt x="348081" y="97485"/>
                  </a:lnTo>
                  <a:lnTo>
                    <a:pt x="350481" y="101155"/>
                  </a:lnTo>
                  <a:lnTo>
                    <a:pt x="350481" y="105587"/>
                  </a:lnTo>
                  <a:lnTo>
                    <a:pt x="343827" y="108915"/>
                  </a:lnTo>
                  <a:lnTo>
                    <a:pt x="335584" y="108915"/>
                  </a:lnTo>
                  <a:lnTo>
                    <a:pt x="329031" y="108496"/>
                  </a:lnTo>
                  <a:lnTo>
                    <a:pt x="321221" y="106857"/>
                  </a:lnTo>
                  <a:lnTo>
                    <a:pt x="314566" y="103441"/>
                  </a:lnTo>
                  <a:lnTo>
                    <a:pt x="311492" y="97663"/>
                  </a:lnTo>
                  <a:lnTo>
                    <a:pt x="290893" y="97663"/>
                  </a:lnTo>
                  <a:lnTo>
                    <a:pt x="294411" y="112509"/>
                  </a:lnTo>
                  <a:lnTo>
                    <a:pt x="303669" y="121666"/>
                  </a:lnTo>
                  <a:lnTo>
                    <a:pt x="317842" y="126314"/>
                  </a:lnTo>
                  <a:lnTo>
                    <a:pt x="336054" y="127609"/>
                  </a:lnTo>
                  <a:lnTo>
                    <a:pt x="350393" y="125996"/>
                  </a:lnTo>
                  <a:lnTo>
                    <a:pt x="361670" y="121056"/>
                  </a:lnTo>
                  <a:lnTo>
                    <a:pt x="369062" y="112712"/>
                  </a:lnTo>
                  <a:lnTo>
                    <a:pt x="371703" y="100838"/>
                  </a:lnTo>
                  <a:close/>
                </a:path>
              </a:pathLst>
            </a:custGeom>
            <a:solidFill>
              <a:srgbClr val="566459"/>
            </a:solidFill>
          </p:spPr>
          <p:txBody>
            <a:bodyPr wrap="square" lIns="0" tIns="0" rIns="0" bIns="0" rtlCol="0"/>
            <a:lstStyle/>
            <a:p>
              <a:pPr defTabSz="586405"/>
              <a:endParaRPr sz="1154" kern="0">
                <a:solidFill>
                  <a:sysClr val="windowText" lastClr="000000"/>
                </a:solidFill>
              </a:endParaRPr>
            </a:p>
          </p:txBody>
        </p:sp>
      </p:grpSp>
      <p:sp>
        <p:nvSpPr>
          <p:cNvPr id="5" name="object 5"/>
          <p:cNvSpPr/>
          <p:nvPr/>
        </p:nvSpPr>
        <p:spPr>
          <a:xfrm>
            <a:off x="1904337" y="6548461"/>
            <a:ext cx="107920" cy="94074"/>
          </a:xfrm>
          <a:custGeom>
            <a:avLst/>
            <a:gdLst/>
            <a:ahLst/>
            <a:cxnLst/>
            <a:rect l="l" t="t" r="r" b="b"/>
            <a:pathLst>
              <a:path w="168275" h="146684">
                <a:moveTo>
                  <a:pt x="84074" y="113372"/>
                </a:moveTo>
                <a:lnTo>
                  <a:pt x="46888" y="55486"/>
                </a:lnTo>
                <a:lnTo>
                  <a:pt x="70192" y="31216"/>
                </a:lnTo>
                <a:lnTo>
                  <a:pt x="45161" y="31216"/>
                </a:lnTo>
                <a:lnTo>
                  <a:pt x="20599" y="57365"/>
                </a:lnTo>
                <a:lnTo>
                  <a:pt x="20599" y="0"/>
                </a:lnTo>
                <a:lnTo>
                  <a:pt x="0" y="0"/>
                </a:lnTo>
                <a:lnTo>
                  <a:pt x="0" y="113296"/>
                </a:lnTo>
                <a:lnTo>
                  <a:pt x="20599" y="113296"/>
                </a:lnTo>
                <a:lnTo>
                  <a:pt x="20599" y="82867"/>
                </a:lnTo>
                <a:lnTo>
                  <a:pt x="32918" y="70040"/>
                </a:lnTo>
                <a:lnTo>
                  <a:pt x="60299" y="113372"/>
                </a:lnTo>
                <a:lnTo>
                  <a:pt x="84074" y="113372"/>
                </a:lnTo>
                <a:close/>
              </a:path>
              <a:path w="168275" h="146684">
                <a:moveTo>
                  <a:pt x="168097" y="31076"/>
                </a:moveTo>
                <a:lnTo>
                  <a:pt x="146697" y="31203"/>
                </a:lnTo>
                <a:lnTo>
                  <a:pt x="126707" y="91198"/>
                </a:lnTo>
                <a:lnTo>
                  <a:pt x="103517" y="31203"/>
                </a:lnTo>
                <a:lnTo>
                  <a:pt x="81876" y="31203"/>
                </a:lnTo>
                <a:lnTo>
                  <a:pt x="116700" y="115201"/>
                </a:lnTo>
                <a:lnTo>
                  <a:pt x="113792" y="127000"/>
                </a:lnTo>
                <a:lnTo>
                  <a:pt x="108432" y="128104"/>
                </a:lnTo>
                <a:lnTo>
                  <a:pt x="100139" y="128181"/>
                </a:lnTo>
                <a:lnTo>
                  <a:pt x="100139" y="146558"/>
                </a:lnTo>
                <a:lnTo>
                  <a:pt x="105664" y="146558"/>
                </a:lnTo>
                <a:lnTo>
                  <a:pt x="115785" y="145237"/>
                </a:lnTo>
                <a:lnTo>
                  <a:pt x="123278" y="141287"/>
                </a:lnTo>
                <a:lnTo>
                  <a:pt x="128778" y="134759"/>
                </a:lnTo>
                <a:lnTo>
                  <a:pt x="132930" y="125679"/>
                </a:lnTo>
                <a:lnTo>
                  <a:pt x="137363" y="114427"/>
                </a:lnTo>
                <a:lnTo>
                  <a:pt x="168097" y="31076"/>
                </a:lnTo>
                <a:close/>
              </a:path>
            </a:pathLst>
          </a:custGeom>
          <a:solidFill>
            <a:srgbClr val="566459"/>
          </a:solidFill>
        </p:spPr>
        <p:txBody>
          <a:bodyPr wrap="square" lIns="0" tIns="0" rIns="0" bIns="0" rtlCol="0"/>
          <a:lstStyle/>
          <a:p>
            <a:pPr defTabSz="586405"/>
            <a:endParaRPr sz="1154" kern="0">
              <a:solidFill>
                <a:sysClr val="windowText" lastClr="000000"/>
              </a:solidFill>
            </a:endParaRPr>
          </a:p>
        </p:txBody>
      </p:sp>
      <p:grpSp>
        <p:nvGrpSpPr>
          <p:cNvPr id="6" name="object 6"/>
          <p:cNvGrpSpPr/>
          <p:nvPr/>
        </p:nvGrpSpPr>
        <p:grpSpPr>
          <a:xfrm>
            <a:off x="4893602" y="1040070"/>
            <a:ext cx="2025228" cy="2700847"/>
            <a:chOff x="5687999" y="1621739"/>
            <a:chExt cx="3157855" cy="4211320"/>
          </a:xfrm>
        </p:grpSpPr>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5687999" y="1621739"/>
              <a:ext cx="1024420" cy="1002144"/>
            </a:xfrm>
            <a:prstGeom prst="rect">
              <a:avLst/>
            </a:prstGeom>
          </p:spPr>
        </p:pic>
        <p:pic>
          <p:nvPicPr>
            <p:cNvPr id="8" name="object 8"/>
            <p:cNvPicPr/>
            <p:nvPr/>
          </p:nvPicPr>
          <p:blipFill>
            <a:blip r:embed="rId4" cstate="email">
              <a:extLst>
                <a:ext uri="{28A0092B-C50C-407E-A947-70E740481C1C}">
                  <a14:useLocalDpi xmlns:a14="http://schemas.microsoft.com/office/drawing/2010/main"/>
                </a:ext>
              </a:extLst>
            </a:blip>
            <a:stretch>
              <a:fillRect/>
            </a:stretch>
          </p:blipFill>
          <p:spPr>
            <a:xfrm>
              <a:off x="5962040" y="2504986"/>
              <a:ext cx="1026236" cy="990952"/>
            </a:xfrm>
            <a:prstGeom prst="rect">
              <a:avLst/>
            </a:prstGeom>
          </p:spPr>
        </p:pic>
        <p:pic>
          <p:nvPicPr>
            <p:cNvPr id="9" name="object 9"/>
            <p:cNvPicPr/>
            <p:nvPr/>
          </p:nvPicPr>
          <p:blipFill>
            <a:blip r:embed="rId5" cstate="email">
              <a:extLst>
                <a:ext uri="{28A0092B-C50C-407E-A947-70E740481C1C}">
                  <a14:useLocalDpi xmlns:a14="http://schemas.microsoft.com/office/drawing/2010/main"/>
                </a:ext>
              </a:extLst>
            </a:blip>
            <a:stretch>
              <a:fillRect/>
            </a:stretch>
          </p:blipFill>
          <p:spPr>
            <a:xfrm>
              <a:off x="6336348" y="3379444"/>
              <a:ext cx="1026235" cy="1002144"/>
            </a:xfrm>
            <a:prstGeom prst="rect">
              <a:avLst/>
            </a:prstGeom>
          </p:spPr>
        </p:pic>
        <p:pic>
          <p:nvPicPr>
            <p:cNvPr id="10" name="object 10"/>
            <p:cNvPicPr/>
            <p:nvPr/>
          </p:nvPicPr>
          <p:blipFill>
            <a:blip r:embed="rId6" cstate="email">
              <a:extLst>
                <a:ext uri="{28A0092B-C50C-407E-A947-70E740481C1C}">
                  <a14:useLocalDpi xmlns:a14="http://schemas.microsoft.com/office/drawing/2010/main"/>
                </a:ext>
              </a:extLst>
            </a:blip>
            <a:stretch>
              <a:fillRect/>
            </a:stretch>
          </p:blipFill>
          <p:spPr>
            <a:xfrm>
              <a:off x="6024003" y="4127068"/>
              <a:ext cx="1026236" cy="1002144"/>
            </a:xfrm>
            <a:prstGeom prst="rect">
              <a:avLst/>
            </a:prstGeom>
          </p:spPr>
        </p:pic>
        <p:pic>
          <p:nvPicPr>
            <p:cNvPr id="11" name="object 11"/>
            <p:cNvPicPr/>
            <p:nvPr/>
          </p:nvPicPr>
          <p:blipFill>
            <a:blip r:embed="rId7" cstate="email">
              <a:extLst>
                <a:ext uri="{28A0092B-C50C-407E-A947-70E740481C1C}">
                  <a14:useLocalDpi xmlns:a14="http://schemas.microsoft.com/office/drawing/2010/main"/>
                </a:ext>
              </a:extLst>
            </a:blip>
            <a:stretch>
              <a:fillRect/>
            </a:stretch>
          </p:blipFill>
          <p:spPr>
            <a:xfrm>
              <a:off x="7401382" y="1912239"/>
              <a:ext cx="1026236" cy="990968"/>
            </a:xfrm>
            <a:prstGeom prst="rect">
              <a:avLst/>
            </a:prstGeom>
          </p:spPr>
        </p:pic>
        <p:pic>
          <p:nvPicPr>
            <p:cNvPr id="12" name="object 12"/>
            <p:cNvPicPr/>
            <p:nvPr/>
          </p:nvPicPr>
          <p:blipFill>
            <a:blip r:embed="rId8" cstate="email">
              <a:extLst>
                <a:ext uri="{28A0092B-C50C-407E-A947-70E740481C1C}">
                  <a14:useLocalDpi xmlns:a14="http://schemas.microsoft.com/office/drawing/2010/main"/>
                </a:ext>
              </a:extLst>
            </a:blip>
            <a:stretch>
              <a:fillRect/>
            </a:stretch>
          </p:blipFill>
          <p:spPr>
            <a:xfrm>
              <a:off x="7227747" y="3136100"/>
              <a:ext cx="1026248" cy="990966"/>
            </a:xfrm>
            <a:prstGeom prst="rect">
              <a:avLst/>
            </a:prstGeom>
          </p:spPr>
        </p:pic>
        <p:pic>
          <p:nvPicPr>
            <p:cNvPr id="13" name="object 13"/>
            <p:cNvPicPr/>
            <p:nvPr/>
          </p:nvPicPr>
          <p:blipFill>
            <a:blip r:embed="rId9" cstate="email">
              <a:extLst>
                <a:ext uri="{28A0092B-C50C-407E-A947-70E740481C1C}">
                  <a14:useLocalDpi xmlns:a14="http://schemas.microsoft.com/office/drawing/2010/main"/>
                </a:ext>
              </a:extLst>
            </a:blip>
            <a:stretch>
              <a:fillRect/>
            </a:stretch>
          </p:blipFill>
          <p:spPr>
            <a:xfrm>
              <a:off x="6636478" y="3346005"/>
              <a:ext cx="2208779" cy="2486952"/>
            </a:xfrm>
            <a:prstGeom prst="rect">
              <a:avLst/>
            </a:prstGeom>
          </p:spPr>
        </p:pic>
        <p:pic>
          <p:nvPicPr>
            <p:cNvPr id="14" name="object 14"/>
            <p:cNvPicPr/>
            <p:nvPr/>
          </p:nvPicPr>
          <p:blipFill>
            <a:blip r:embed="rId10" cstate="email">
              <a:extLst>
                <a:ext uri="{28A0092B-C50C-407E-A947-70E740481C1C}">
                  <a14:useLocalDpi xmlns:a14="http://schemas.microsoft.com/office/drawing/2010/main"/>
                </a:ext>
              </a:extLst>
            </a:blip>
            <a:stretch>
              <a:fillRect/>
            </a:stretch>
          </p:blipFill>
          <p:spPr>
            <a:xfrm>
              <a:off x="6849478" y="2281415"/>
              <a:ext cx="1026248" cy="1024418"/>
            </a:xfrm>
            <a:prstGeom prst="rect">
              <a:avLst/>
            </a:prstGeom>
          </p:spPr>
        </p:pic>
      </p:grpSp>
      <p:sp>
        <p:nvSpPr>
          <p:cNvPr id="15" name="object 15"/>
          <p:cNvSpPr/>
          <p:nvPr/>
        </p:nvSpPr>
        <p:spPr>
          <a:xfrm>
            <a:off x="8530036" y="3934778"/>
            <a:ext cx="23620" cy="23620"/>
          </a:xfrm>
          <a:custGeom>
            <a:avLst/>
            <a:gdLst/>
            <a:ahLst/>
            <a:cxnLst/>
            <a:rect l="l" t="t" r="r" b="b"/>
            <a:pathLst>
              <a:path w="36829" h="36829">
                <a:moveTo>
                  <a:pt x="18364" y="0"/>
                </a:moveTo>
                <a:lnTo>
                  <a:pt x="11219" y="1444"/>
                </a:lnTo>
                <a:lnTo>
                  <a:pt x="5381" y="5381"/>
                </a:lnTo>
                <a:lnTo>
                  <a:pt x="1444" y="11219"/>
                </a:lnTo>
                <a:lnTo>
                  <a:pt x="0" y="18364"/>
                </a:lnTo>
                <a:lnTo>
                  <a:pt x="1444" y="25514"/>
                </a:lnTo>
                <a:lnTo>
                  <a:pt x="5381" y="31351"/>
                </a:lnTo>
                <a:lnTo>
                  <a:pt x="11219" y="35285"/>
                </a:lnTo>
                <a:lnTo>
                  <a:pt x="18364" y="36728"/>
                </a:lnTo>
                <a:lnTo>
                  <a:pt x="25509" y="35285"/>
                </a:lnTo>
                <a:lnTo>
                  <a:pt x="31346" y="31351"/>
                </a:lnTo>
                <a:lnTo>
                  <a:pt x="35284" y="25514"/>
                </a:lnTo>
                <a:lnTo>
                  <a:pt x="36728" y="18364"/>
                </a:lnTo>
                <a:lnTo>
                  <a:pt x="35284" y="11219"/>
                </a:lnTo>
                <a:lnTo>
                  <a:pt x="31346" y="5381"/>
                </a:lnTo>
                <a:lnTo>
                  <a:pt x="25509" y="1444"/>
                </a:lnTo>
                <a:lnTo>
                  <a:pt x="18364" y="0"/>
                </a:lnTo>
                <a:close/>
              </a:path>
            </a:pathLst>
          </a:custGeom>
          <a:solidFill>
            <a:srgbClr val="231F20"/>
          </a:solidFill>
        </p:spPr>
        <p:txBody>
          <a:bodyPr wrap="square" lIns="0" tIns="0" rIns="0" bIns="0" rtlCol="0"/>
          <a:lstStyle/>
          <a:p>
            <a:pPr defTabSz="586405"/>
            <a:endParaRPr sz="1154" kern="0">
              <a:solidFill>
                <a:sysClr val="windowText" lastClr="000000"/>
              </a:solidFill>
            </a:endParaRPr>
          </a:p>
        </p:txBody>
      </p:sp>
      <p:pic>
        <p:nvPicPr>
          <p:cNvPr id="16" name="object 16"/>
          <p:cNvPicPr/>
          <p:nvPr/>
        </p:nvPicPr>
        <p:blipFill>
          <a:blip r:embed="rId11" cstate="email">
            <a:extLst>
              <a:ext uri="{28A0092B-C50C-407E-A947-70E740481C1C}">
                <a14:useLocalDpi xmlns:a14="http://schemas.microsoft.com/office/drawing/2010/main"/>
              </a:ext>
            </a:extLst>
          </a:blip>
          <a:stretch>
            <a:fillRect/>
          </a:stretch>
        </p:blipFill>
        <p:spPr>
          <a:xfrm>
            <a:off x="5038214" y="4051009"/>
            <a:ext cx="1285223" cy="1280369"/>
          </a:xfrm>
          <a:prstGeom prst="rect">
            <a:avLst/>
          </a:prstGeom>
        </p:spPr>
      </p:pic>
      <p:sp>
        <p:nvSpPr>
          <p:cNvPr id="17" name="object 17"/>
          <p:cNvSpPr txBox="1"/>
          <p:nvPr/>
        </p:nvSpPr>
        <p:spPr>
          <a:xfrm>
            <a:off x="6121140" y="3964970"/>
            <a:ext cx="303397" cy="165191"/>
          </a:xfrm>
          <a:prstGeom prst="rect">
            <a:avLst/>
          </a:prstGeom>
        </p:spPr>
        <p:txBody>
          <a:bodyPr vert="horz" wrap="square" lIns="0" tIns="8145" rIns="0" bIns="0" rtlCol="0">
            <a:spAutoFit/>
          </a:bodyPr>
          <a:lstStyle/>
          <a:p>
            <a:pPr marL="8145" defTabSz="586405">
              <a:spcBef>
                <a:spcPts val="64"/>
              </a:spcBef>
            </a:pPr>
            <a:r>
              <a:rPr sz="385" kern="0" spc="-6" dirty="0">
                <a:solidFill>
                  <a:srgbClr val="566459"/>
                </a:solidFill>
                <a:latin typeface="Calibri"/>
                <a:cs typeface="Calibri"/>
              </a:rPr>
              <a:t>Betonggrund</a:t>
            </a:r>
            <a:endParaRPr sz="385" kern="0">
              <a:solidFill>
                <a:sysClr val="windowText" lastClr="000000"/>
              </a:solidFill>
              <a:latin typeface="Calibri"/>
              <a:cs typeface="Calibri"/>
            </a:endParaRPr>
          </a:p>
          <a:p>
            <a:pPr marL="8145" defTabSz="586405">
              <a:spcBef>
                <a:spcPts val="308"/>
              </a:spcBef>
            </a:pPr>
            <a:r>
              <a:rPr sz="385" kern="0" spc="6" dirty="0">
                <a:solidFill>
                  <a:srgbClr val="566459"/>
                </a:solidFill>
                <a:latin typeface="Calibri"/>
                <a:cs typeface="Calibri"/>
              </a:rPr>
              <a:t>28,6</a:t>
            </a:r>
            <a:r>
              <a:rPr sz="385" kern="0" spc="35" dirty="0">
                <a:solidFill>
                  <a:srgbClr val="566459"/>
                </a:solidFill>
                <a:latin typeface="Calibri"/>
                <a:cs typeface="Calibri"/>
              </a:rPr>
              <a:t> </a:t>
            </a:r>
            <a:r>
              <a:rPr sz="385" kern="0" spc="-6" dirty="0">
                <a:solidFill>
                  <a:srgbClr val="566459"/>
                </a:solidFill>
                <a:latin typeface="Calibri"/>
                <a:cs typeface="Calibri"/>
              </a:rPr>
              <a:t>(21,54%)</a:t>
            </a:r>
            <a:endParaRPr sz="385" kern="0">
              <a:solidFill>
                <a:sysClr val="windowText" lastClr="000000"/>
              </a:solidFill>
              <a:latin typeface="Calibri"/>
              <a:cs typeface="Calibri"/>
            </a:endParaRPr>
          </a:p>
        </p:txBody>
      </p:sp>
      <p:sp>
        <p:nvSpPr>
          <p:cNvPr id="18" name="object 18"/>
          <p:cNvSpPr txBox="1"/>
          <p:nvPr/>
        </p:nvSpPr>
        <p:spPr>
          <a:xfrm>
            <a:off x="5789806" y="3825936"/>
            <a:ext cx="91630" cy="67472"/>
          </a:xfrm>
          <a:prstGeom prst="rect">
            <a:avLst/>
          </a:prstGeom>
        </p:spPr>
        <p:txBody>
          <a:bodyPr vert="horz" wrap="square" lIns="0" tIns="8145" rIns="0" bIns="0" rtlCol="0">
            <a:spAutoFit/>
          </a:bodyPr>
          <a:lstStyle/>
          <a:p>
            <a:pPr marL="8145" defTabSz="586405">
              <a:spcBef>
                <a:spcPts val="64"/>
              </a:spcBef>
            </a:pPr>
            <a:r>
              <a:rPr sz="385" kern="0" spc="-16" dirty="0">
                <a:solidFill>
                  <a:srgbClr val="566459"/>
                </a:solidFill>
                <a:latin typeface="Calibri"/>
                <a:cs typeface="Calibri"/>
              </a:rPr>
              <a:t>Tak</a:t>
            </a:r>
            <a:endParaRPr sz="385" kern="0">
              <a:solidFill>
                <a:sysClr val="windowText" lastClr="000000"/>
              </a:solidFill>
              <a:latin typeface="Calibri"/>
              <a:cs typeface="Calibri"/>
            </a:endParaRPr>
          </a:p>
        </p:txBody>
      </p:sp>
      <p:sp>
        <p:nvSpPr>
          <p:cNvPr id="19" name="object 19"/>
          <p:cNvSpPr txBox="1"/>
          <p:nvPr/>
        </p:nvSpPr>
        <p:spPr>
          <a:xfrm>
            <a:off x="5482271" y="3810738"/>
            <a:ext cx="188962" cy="67472"/>
          </a:xfrm>
          <a:prstGeom prst="rect">
            <a:avLst/>
          </a:prstGeom>
        </p:spPr>
        <p:txBody>
          <a:bodyPr vert="horz" wrap="square" lIns="0" tIns="8145" rIns="0" bIns="0" rtlCol="0">
            <a:spAutoFit/>
          </a:bodyPr>
          <a:lstStyle/>
          <a:p>
            <a:pPr marL="8145" defTabSz="586405">
              <a:spcBef>
                <a:spcPts val="64"/>
              </a:spcBef>
            </a:pPr>
            <a:r>
              <a:rPr sz="385" kern="0" spc="-6" dirty="0">
                <a:solidFill>
                  <a:srgbClr val="566459"/>
                </a:solidFill>
                <a:latin typeface="Calibri"/>
                <a:cs typeface="Calibri"/>
              </a:rPr>
              <a:t>Trappor</a:t>
            </a:r>
            <a:endParaRPr sz="385" kern="0">
              <a:solidFill>
                <a:sysClr val="windowText" lastClr="000000"/>
              </a:solidFill>
              <a:latin typeface="Calibri"/>
              <a:cs typeface="Calibri"/>
            </a:endParaRPr>
          </a:p>
        </p:txBody>
      </p:sp>
      <p:sp>
        <p:nvSpPr>
          <p:cNvPr id="20" name="object 20"/>
          <p:cNvSpPr txBox="1"/>
          <p:nvPr/>
        </p:nvSpPr>
        <p:spPr>
          <a:xfrm>
            <a:off x="5144177" y="3874513"/>
            <a:ext cx="919151" cy="199322"/>
          </a:xfrm>
          <a:prstGeom prst="rect">
            <a:avLst/>
          </a:prstGeom>
        </p:spPr>
        <p:txBody>
          <a:bodyPr vert="horz" wrap="square" lIns="0" tIns="41946" rIns="0" bIns="0" rtlCol="0">
            <a:spAutoFit/>
          </a:bodyPr>
          <a:lstStyle/>
          <a:p>
            <a:pPr marL="24434" defTabSz="586405">
              <a:spcBef>
                <a:spcPts val="330"/>
              </a:spcBef>
            </a:pPr>
            <a:r>
              <a:rPr sz="577" kern="0" spc="10" baseline="4629" dirty="0">
                <a:solidFill>
                  <a:srgbClr val="566459"/>
                </a:solidFill>
                <a:latin typeface="Calibri"/>
                <a:cs typeface="Calibri"/>
              </a:rPr>
              <a:t>Gårdsbjälklag</a:t>
            </a:r>
            <a:r>
              <a:rPr sz="577" kern="0" spc="144" baseline="4629" dirty="0">
                <a:solidFill>
                  <a:srgbClr val="566459"/>
                </a:solidFill>
                <a:latin typeface="Calibri"/>
                <a:cs typeface="Calibri"/>
              </a:rPr>
              <a:t> </a:t>
            </a:r>
            <a:r>
              <a:rPr sz="385" kern="0" spc="6" dirty="0">
                <a:solidFill>
                  <a:srgbClr val="566459"/>
                </a:solidFill>
                <a:latin typeface="Calibri"/>
                <a:cs typeface="Calibri"/>
              </a:rPr>
              <a:t>0,3</a:t>
            </a:r>
            <a:r>
              <a:rPr sz="385" kern="0" spc="90" dirty="0">
                <a:solidFill>
                  <a:srgbClr val="566459"/>
                </a:solidFill>
                <a:latin typeface="Calibri"/>
                <a:cs typeface="Calibri"/>
              </a:rPr>
              <a:t> </a:t>
            </a:r>
            <a:r>
              <a:rPr sz="385" kern="0" spc="6" dirty="0">
                <a:solidFill>
                  <a:srgbClr val="566459"/>
                </a:solidFill>
                <a:latin typeface="Calibri"/>
                <a:cs typeface="Calibri"/>
              </a:rPr>
              <a:t>(0,24</a:t>
            </a:r>
            <a:r>
              <a:rPr sz="385" kern="0" dirty="0">
                <a:solidFill>
                  <a:srgbClr val="566459"/>
                </a:solidFill>
                <a:latin typeface="Calibri"/>
                <a:cs typeface="Calibri"/>
              </a:rPr>
              <a:t> </a:t>
            </a:r>
            <a:r>
              <a:rPr sz="385" kern="0" spc="6" dirty="0">
                <a:solidFill>
                  <a:srgbClr val="566459"/>
                </a:solidFill>
                <a:latin typeface="Calibri"/>
                <a:cs typeface="Calibri"/>
              </a:rPr>
              <a:t>%)</a:t>
            </a:r>
            <a:r>
              <a:rPr sz="385" kern="0" spc="122" dirty="0">
                <a:solidFill>
                  <a:srgbClr val="566459"/>
                </a:solidFill>
                <a:latin typeface="Calibri"/>
                <a:cs typeface="Calibri"/>
              </a:rPr>
              <a:t>  </a:t>
            </a:r>
            <a:r>
              <a:rPr sz="577" kern="0" spc="10" baseline="-18518" dirty="0">
                <a:solidFill>
                  <a:srgbClr val="566459"/>
                </a:solidFill>
                <a:latin typeface="Calibri"/>
                <a:cs typeface="Calibri"/>
              </a:rPr>
              <a:t>3,1</a:t>
            </a:r>
            <a:r>
              <a:rPr sz="577" kern="0" spc="139" baseline="-18518" dirty="0">
                <a:solidFill>
                  <a:srgbClr val="566459"/>
                </a:solidFill>
                <a:latin typeface="Calibri"/>
                <a:cs typeface="Calibri"/>
              </a:rPr>
              <a:t> </a:t>
            </a:r>
            <a:r>
              <a:rPr sz="577" kern="0" spc="10" baseline="-18518" dirty="0">
                <a:solidFill>
                  <a:srgbClr val="566459"/>
                </a:solidFill>
                <a:latin typeface="Calibri"/>
                <a:cs typeface="Calibri"/>
              </a:rPr>
              <a:t>(2,37</a:t>
            </a:r>
            <a:r>
              <a:rPr sz="577" kern="0" spc="4" baseline="-18518" dirty="0">
                <a:solidFill>
                  <a:srgbClr val="566459"/>
                </a:solidFill>
                <a:latin typeface="Calibri"/>
                <a:cs typeface="Calibri"/>
              </a:rPr>
              <a:t> </a:t>
            </a:r>
            <a:r>
              <a:rPr sz="577" kern="0" spc="-24" baseline="-18518" dirty="0">
                <a:solidFill>
                  <a:srgbClr val="566459"/>
                </a:solidFill>
                <a:latin typeface="Calibri"/>
                <a:cs typeface="Calibri"/>
              </a:rPr>
              <a:t>%)</a:t>
            </a:r>
            <a:endParaRPr sz="577" kern="0" baseline="-18518">
              <a:solidFill>
                <a:sysClr val="windowText" lastClr="000000"/>
              </a:solidFill>
              <a:latin typeface="Calibri"/>
              <a:cs typeface="Calibri"/>
            </a:endParaRPr>
          </a:p>
          <a:p>
            <a:pPr marL="24434" defTabSz="586405">
              <a:spcBef>
                <a:spcPts val="266"/>
              </a:spcBef>
            </a:pPr>
            <a:r>
              <a:rPr sz="385" kern="0" dirty="0">
                <a:solidFill>
                  <a:srgbClr val="566459"/>
                </a:solidFill>
                <a:latin typeface="Calibri"/>
                <a:cs typeface="Calibri"/>
              </a:rPr>
              <a:t>3,9</a:t>
            </a:r>
            <a:r>
              <a:rPr sz="385" kern="0" spc="119" dirty="0">
                <a:solidFill>
                  <a:srgbClr val="566459"/>
                </a:solidFill>
                <a:latin typeface="Calibri"/>
                <a:cs typeface="Calibri"/>
              </a:rPr>
              <a:t> </a:t>
            </a:r>
            <a:r>
              <a:rPr sz="385" kern="0" spc="-6" dirty="0">
                <a:solidFill>
                  <a:srgbClr val="566459"/>
                </a:solidFill>
                <a:latin typeface="Calibri"/>
                <a:cs typeface="Calibri"/>
              </a:rPr>
              <a:t>(2,95%)</a:t>
            </a:r>
            <a:endParaRPr sz="385" kern="0">
              <a:solidFill>
                <a:sysClr val="windowText" lastClr="000000"/>
              </a:solidFill>
              <a:latin typeface="Calibri"/>
              <a:cs typeface="Calibri"/>
            </a:endParaRPr>
          </a:p>
        </p:txBody>
      </p:sp>
      <p:sp>
        <p:nvSpPr>
          <p:cNvPr id="21" name="object 21"/>
          <p:cNvSpPr txBox="1"/>
          <p:nvPr/>
        </p:nvSpPr>
        <p:spPr>
          <a:xfrm>
            <a:off x="4895838" y="4134204"/>
            <a:ext cx="292402" cy="165191"/>
          </a:xfrm>
          <a:prstGeom prst="rect">
            <a:avLst/>
          </a:prstGeom>
        </p:spPr>
        <p:txBody>
          <a:bodyPr vert="horz" wrap="square" lIns="0" tIns="8145" rIns="0" bIns="0" rtlCol="0">
            <a:spAutoFit/>
          </a:bodyPr>
          <a:lstStyle/>
          <a:p>
            <a:pPr marL="8145" defTabSz="586405">
              <a:spcBef>
                <a:spcPts val="64"/>
              </a:spcBef>
            </a:pPr>
            <a:r>
              <a:rPr sz="385" kern="0" spc="-6" dirty="0">
                <a:solidFill>
                  <a:srgbClr val="566459"/>
                </a:solidFill>
                <a:latin typeface="Calibri"/>
                <a:cs typeface="Calibri"/>
              </a:rPr>
              <a:t>Garage</a:t>
            </a:r>
            <a:endParaRPr sz="385" kern="0">
              <a:solidFill>
                <a:sysClr val="windowText" lastClr="000000"/>
              </a:solidFill>
              <a:latin typeface="Calibri"/>
              <a:cs typeface="Calibri"/>
            </a:endParaRPr>
          </a:p>
          <a:p>
            <a:pPr marL="8145" defTabSz="586405">
              <a:spcBef>
                <a:spcPts val="308"/>
              </a:spcBef>
            </a:pPr>
            <a:r>
              <a:rPr sz="385" kern="0" dirty="0">
                <a:solidFill>
                  <a:srgbClr val="566459"/>
                </a:solidFill>
                <a:latin typeface="Calibri"/>
                <a:cs typeface="Calibri"/>
              </a:rPr>
              <a:t>19,4</a:t>
            </a:r>
            <a:r>
              <a:rPr sz="385" kern="0" spc="64" dirty="0">
                <a:solidFill>
                  <a:srgbClr val="566459"/>
                </a:solidFill>
                <a:latin typeface="Calibri"/>
                <a:cs typeface="Calibri"/>
              </a:rPr>
              <a:t> </a:t>
            </a:r>
            <a:r>
              <a:rPr sz="385" kern="0" spc="-6" dirty="0">
                <a:solidFill>
                  <a:srgbClr val="566459"/>
                </a:solidFill>
                <a:latin typeface="Calibri"/>
                <a:cs typeface="Calibri"/>
              </a:rPr>
              <a:t>(14,61%)</a:t>
            </a:r>
            <a:endParaRPr sz="385" kern="0">
              <a:solidFill>
                <a:sysClr val="windowText" lastClr="000000"/>
              </a:solidFill>
              <a:latin typeface="Calibri"/>
              <a:cs typeface="Calibri"/>
            </a:endParaRPr>
          </a:p>
        </p:txBody>
      </p:sp>
      <p:sp>
        <p:nvSpPr>
          <p:cNvPr id="22" name="object 22"/>
          <p:cNvSpPr txBox="1"/>
          <p:nvPr/>
        </p:nvSpPr>
        <p:spPr>
          <a:xfrm>
            <a:off x="4736525" y="4470426"/>
            <a:ext cx="280184" cy="351395"/>
          </a:xfrm>
          <a:prstGeom prst="rect">
            <a:avLst/>
          </a:prstGeom>
        </p:spPr>
        <p:txBody>
          <a:bodyPr vert="horz" wrap="square" lIns="0" tIns="8145" rIns="0" bIns="0" rtlCol="0">
            <a:spAutoFit/>
          </a:bodyPr>
          <a:lstStyle/>
          <a:p>
            <a:pPr marL="8145" defTabSz="586405">
              <a:spcBef>
                <a:spcPts val="64"/>
              </a:spcBef>
            </a:pPr>
            <a:r>
              <a:rPr sz="385" kern="0" spc="-6" dirty="0">
                <a:solidFill>
                  <a:srgbClr val="566459"/>
                </a:solidFill>
                <a:latin typeface="Calibri"/>
                <a:cs typeface="Calibri"/>
              </a:rPr>
              <a:t>Innerväggar</a:t>
            </a:r>
            <a:endParaRPr sz="385" kern="0">
              <a:solidFill>
                <a:sysClr val="windowText" lastClr="000000"/>
              </a:solidFill>
              <a:latin typeface="Calibri"/>
              <a:cs typeface="Calibri"/>
            </a:endParaRPr>
          </a:p>
          <a:p>
            <a:pPr marL="8145" defTabSz="586405">
              <a:spcBef>
                <a:spcPts val="308"/>
              </a:spcBef>
            </a:pPr>
            <a:r>
              <a:rPr sz="385" kern="0" dirty="0">
                <a:solidFill>
                  <a:srgbClr val="566459"/>
                </a:solidFill>
                <a:latin typeface="Calibri"/>
                <a:cs typeface="Calibri"/>
              </a:rPr>
              <a:t>6,2</a:t>
            </a:r>
            <a:r>
              <a:rPr sz="385" kern="0" spc="35" dirty="0">
                <a:solidFill>
                  <a:srgbClr val="566459"/>
                </a:solidFill>
                <a:latin typeface="Calibri"/>
                <a:cs typeface="Calibri"/>
              </a:rPr>
              <a:t> </a:t>
            </a:r>
            <a:r>
              <a:rPr sz="385" kern="0" spc="-6" dirty="0">
                <a:solidFill>
                  <a:srgbClr val="566459"/>
                </a:solidFill>
                <a:latin typeface="Calibri"/>
                <a:cs typeface="Calibri"/>
              </a:rPr>
              <a:t>(4,65%)</a:t>
            </a:r>
            <a:endParaRPr sz="385" kern="0">
              <a:solidFill>
                <a:sysClr val="windowText" lastClr="000000"/>
              </a:solidFill>
              <a:latin typeface="Calibri"/>
              <a:cs typeface="Calibri"/>
            </a:endParaRPr>
          </a:p>
          <a:p>
            <a:pPr marL="24026" marR="22805" defTabSz="586405">
              <a:lnSpc>
                <a:spcPct val="166700"/>
              </a:lnSpc>
              <a:spcBef>
                <a:spcPts val="38"/>
              </a:spcBef>
            </a:pPr>
            <a:r>
              <a:rPr sz="385" kern="0" spc="-6" dirty="0">
                <a:solidFill>
                  <a:srgbClr val="566459"/>
                </a:solidFill>
                <a:latin typeface="Calibri"/>
                <a:cs typeface="Calibri"/>
              </a:rPr>
              <a:t>Balkonger</a:t>
            </a:r>
            <a:r>
              <a:rPr sz="385" kern="0" spc="321" dirty="0">
                <a:solidFill>
                  <a:srgbClr val="566459"/>
                </a:solidFill>
                <a:latin typeface="Calibri"/>
                <a:cs typeface="Calibri"/>
              </a:rPr>
              <a:t> </a:t>
            </a:r>
            <a:r>
              <a:rPr sz="385" kern="0" spc="-13" dirty="0">
                <a:solidFill>
                  <a:srgbClr val="566459"/>
                </a:solidFill>
                <a:latin typeface="Calibri"/>
                <a:cs typeface="Calibri"/>
              </a:rPr>
              <a:t>5,1 </a:t>
            </a:r>
            <a:r>
              <a:rPr sz="385" kern="0" spc="-6" dirty="0">
                <a:solidFill>
                  <a:srgbClr val="566459"/>
                </a:solidFill>
                <a:latin typeface="Calibri"/>
                <a:cs typeface="Calibri"/>
              </a:rPr>
              <a:t>(3,82%)</a:t>
            </a:r>
            <a:endParaRPr sz="385" kern="0">
              <a:solidFill>
                <a:sysClr val="windowText" lastClr="000000"/>
              </a:solidFill>
              <a:latin typeface="Calibri"/>
              <a:cs typeface="Calibri"/>
            </a:endParaRPr>
          </a:p>
        </p:txBody>
      </p:sp>
      <p:sp>
        <p:nvSpPr>
          <p:cNvPr id="23" name="object 23"/>
          <p:cNvSpPr txBox="1"/>
          <p:nvPr/>
        </p:nvSpPr>
        <p:spPr>
          <a:xfrm>
            <a:off x="4764233" y="5004617"/>
            <a:ext cx="379959" cy="165191"/>
          </a:xfrm>
          <a:prstGeom prst="rect">
            <a:avLst/>
          </a:prstGeom>
        </p:spPr>
        <p:txBody>
          <a:bodyPr vert="horz" wrap="square" lIns="0" tIns="8145" rIns="0" bIns="0" rtlCol="0">
            <a:spAutoFit/>
          </a:bodyPr>
          <a:lstStyle/>
          <a:p>
            <a:pPr marL="8145" defTabSz="586405">
              <a:spcBef>
                <a:spcPts val="64"/>
              </a:spcBef>
            </a:pPr>
            <a:r>
              <a:rPr sz="385" kern="0" spc="-6" dirty="0">
                <a:solidFill>
                  <a:srgbClr val="566459"/>
                </a:solidFill>
                <a:latin typeface="Calibri"/>
                <a:cs typeface="Calibri"/>
              </a:rPr>
              <a:t>Fasadbeklädnad</a:t>
            </a:r>
            <a:endParaRPr sz="385" kern="0">
              <a:solidFill>
                <a:sysClr val="windowText" lastClr="000000"/>
              </a:solidFill>
              <a:latin typeface="Calibri"/>
              <a:cs typeface="Calibri"/>
            </a:endParaRPr>
          </a:p>
          <a:p>
            <a:pPr marL="8145" defTabSz="586405">
              <a:spcBef>
                <a:spcPts val="308"/>
              </a:spcBef>
            </a:pPr>
            <a:r>
              <a:rPr sz="385" kern="0" spc="-26" dirty="0">
                <a:solidFill>
                  <a:srgbClr val="566459"/>
                </a:solidFill>
                <a:latin typeface="Calibri"/>
                <a:cs typeface="Calibri"/>
              </a:rPr>
              <a:t>15,1</a:t>
            </a:r>
            <a:r>
              <a:rPr sz="385" kern="0" dirty="0">
                <a:solidFill>
                  <a:srgbClr val="566459"/>
                </a:solidFill>
                <a:latin typeface="Calibri"/>
                <a:cs typeface="Calibri"/>
              </a:rPr>
              <a:t> </a:t>
            </a:r>
            <a:r>
              <a:rPr sz="385" kern="0" spc="-6" dirty="0">
                <a:solidFill>
                  <a:srgbClr val="566459"/>
                </a:solidFill>
                <a:latin typeface="Calibri"/>
                <a:cs typeface="Calibri"/>
              </a:rPr>
              <a:t>(11,37%)</a:t>
            </a:r>
            <a:endParaRPr sz="385" kern="0">
              <a:solidFill>
                <a:sysClr val="windowText" lastClr="000000"/>
              </a:solidFill>
              <a:latin typeface="Calibri"/>
              <a:cs typeface="Calibri"/>
            </a:endParaRPr>
          </a:p>
        </p:txBody>
      </p:sp>
      <p:sp>
        <p:nvSpPr>
          <p:cNvPr id="24" name="object 24"/>
          <p:cNvSpPr txBox="1"/>
          <p:nvPr/>
        </p:nvSpPr>
        <p:spPr>
          <a:xfrm>
            <a:off x="5424556" y="5362487"/>
            <a:ext cx="332311" cy="165191"/>
          </a:xfrm>
          <a:prstGeom prst="rect">
            <a:avLst/>
          </a:prstGeom>
        </p:spPr>
        <p:txBody>
          <a:bodyPr vert="horz" wrap="square" lIns="0" tIns="8145" rIns="0" bIns="0" rtlCol="0">
            <a:spAutoFit/>
          </a:bodyPr>
          <a:lstStyle/>
          <a:p>
            <a:pPr marL="8145" defTabSz="586405">
              <a:spcBef>
                <a:spcPts val="64"/>
              </a:spcBef>
            </a:pPr>
            <a:r>
              <a:rPr sz="385" kern="0" spc="-6" dirty="0">
                <a:solidFill>
                  <a:srgbClr val="566459"/>
                </a:solidFill>
                <a:latin typeface="Calibri"/>
                <a:cs typeface="Calibri"/>
              </a:rPr>
              <a:t>Mellanbjälklag</a:t>
            </a:r>
            <a:endParaRPr sz="385" kern="0">
              <a:solidFill>
                <a:sysClr val="windowText" lastClr="000000"/>
              </a:solidFill>
              <a:latin typeface="Calibri"/>
              <a:cs typeface="Calibri"/>
            </a:endParaRPr>
          </a:p>
          <a:p>
            <a:pPr marL="8145" defTabSz="586405">
              <a:spcBef>
                <a:spcPts val="308"/>
              </a:spcBef>
            </a:pPr>
            <a:r>
              <a:rPr sz="385" kern="0" dirty="0">
                <a:solidFill>
                  <a:srgbClr val="566459"/>
                </a:solidFill>
                <a:latin typeface="Calibri"/>
                <a:cs typeface="Calibri"/>
              </a:rPr>
              <a:t>16,5</a:t>
            </a:r>
            <a:r>
              <a:rPr sz="385" kern="0" spc="-6" dirty="0">
                <a:solidFill>
                  <a:srgbClr val="566459"/>
                </a:solidFill>
                <a:latin typeface="Calibri"/>
                <a:cs typeface="Calibri"/>
              </a:rPr>
              <a:t> (12,41%)</a:t>
            </a:r>
            <a:endParaRPr sz="385" kern="0">
              <a:solidFill>
                <a:sysClr val="windowText" lastClr="000000"/>
              </a:solidFill>
              <a:latin typeface="Calibri"/>
              <a:cs typeface="Calibri"/>
            </a:endParaRPr>
          </a:p>
        </p:txBody>
      </p:sp>
      <p:sp>
        <p:nvSpPr>
          <p:cNvPr id="25" name="object 25"/>
          <p:cNvSpPr txBox="1"/>
          <p:nvPr/>
        </p:nvSpPr>
        <p:spPr>
          <a:xfrm>
            <a:off x="5979223" y="5080852"/>
            <a:ext cx="519644" cy="351395"/>
          </a:xfrm>
          <a:prstGeom prst="rect">
            <a:avLst/>
          </a:prstGeom>
        </p:spPr>
        <p:txBody>
          <a:bodyPr vert="horz" wrap="square" lIns="0" tIns="8145" rIns="0" bIns="0" rtlCol="0">
            <a:spAutoFit/>
          </a:bodyPr>
          <a:lstStyle/>
          <a:p>
            <a:pPr marL="253294" defTabSz="586405">
              <a:spcBef>
                <a:spcPts val="64"/>
              </a:spcBef>
            </a:pPr>
            <a:r>
              <a:rPr sz="385" kern="0" spc="-6" dirty="0">
                <a:solidFill>
                  <a:srgbClr val="566459"/>
                </a:solidFill>
                <a:latin typeface="Calibri"/>
                <a:cs typeface="Calibri"/>
              </a:rPr>
              <a:t>Ytterväggar</a:t>
            </a:r>
            <a:endParaRPr sz="385" kern="0">
              <a:solidFill>
                <a:sysClr val="windowText" lastClr="000000"/>
              </a:solidFill>
              <a:latin typeface="Calibri"/>
              <a:cs typeface="Calibri"/>
            </a:endParaRPr>
          </a:p>
          <a:p>
            <a:pPr marL="253294" defTabSz="586405">
              <a:spcBef>
                <a:spcPts val="308"/>
              </a:spcBef>
            </a:pPr>
            <a:r>
              <a:rPr sz="385" kern="0" dirty="0">
                <a:solidFill>
                  <a:srgbClr val="566459"/>
                </a:solidFill>
                <a:latin typeface="Calibri"/>
                <a:cs typeface="Calibri"/>
              </a:rPr>
              <a:t>6,4</a:t>
            </a:r>
            <a:r>
              <a:rPr sz="385" kern="0" spc="48" dirty="0">
                <a:solidFill>
                  <a:srgbClr val="566459"/>
                </a:solidFill>
                <a:latin typeface="Calibri"/>
                <a:cs typeface="Calibri"/>
              </a:rPr>
              <a:t> </a:t>
            </a:r>
            <a:r>
              <a:rPr sz="385" kern="0" spc="-6" dirty="0">
                <a:solidFill>
                  <a:srgbClr val="566459"/>
                </a:solidFill>
                <a:latin typeface="Calibri"/>
                <a:cs typeface="Calibri"/>
              </a:rPr>
              <a:t>(4,79%)</a:t>
            </a:r>
            <a:endParaRPr sz="385" kern="0">
              <a:solidFill>
                <a:sysClr val="windowText" lastClr="000000"/>
              </a:solidFill>
              <a:latin typeface="Calibri"/>
              <a:cs typeface="Calibri"/>
            </a:endParaRPr>
          </a:p>
          <a:p>
            <a:pPr marL="8145" marR="232933" defTabSz="586405">
              <a:lnSpc>
                <a:spcPct val="166700"/>
              </a:lnSpc>
              <a:spcBef>
                <a:spcPts val="32"/>
              </a:spcBef>
            </a:pPr>
            <a:r>
              <a:rPr sz="385" kern="0" spc="-6" dirty="0">
                <a:solidFill>
                  <a:srgbClr val="566459"/>
                </a:solidFill>
                <a:latin typeface="Calibri"/>
                <a:cs typeface="Calibri"/>
              </a:rPr>
              <a:t>Byggplatsen</a:t>
            </a:r>
            <a:r>
              <a:rPr sz="385" kern="0" spc="321" dirty="0">
                <a:solidFill>
                  <a:srgbClr val="566459"/>
                </a:solidFill>
                <a:latin typeface="Calibri"/>
                <a:cs typeface="Calibri"/>
              </a:rPr>
              <a:t> </a:t>
            </a:r>
            <a:r>
              <a:rPr sz="385" kern="0" dirty="0">
                <a:solidFill>
                  <a:srgbClr val="566459"/>
                </a:solidFill>
                <a:latin typeface="Calibri"/>
                <a:cs typeface="Calibri"/>
              </a:rPr>
              <a:t>13,0</a:t>
            </a:r>
            <a:r>
              <a:rPr sz="385" kern="0" spc="16" dirty="0">
                <a:solidFill>
                  <a:srgbClr val="566459"/>
                </a:solidFill>
                <a:latin typeface="Calibri"/>
                <a:cs typeface="Calibri"/>
              </a:rPr>
              <a:t> </a:t>
            </a:r>
            <a:r>
              <a:rPr sz="385" kern="0" spc="-6" dirty="0">
                <a:solidFill>
                  <a:srgbClr val="566459"/>
                </a:solidFill>
                <a:latin typeface="Calibri"/>
                <a:cs typeface="Calibri"/>
              </a:rPr>
              <a:t>(9,76%)</a:t>
            </a:r>
            <a:endParaRPr sz="385" kern="0">
              <a:solidFill>
                <a:sysClr val="windowText" lastClr="000000"/>
              </a:solidFill>
              <a:latin typeface="Calibri"/>
              <a:cs typeface="Calibri"/>
            </a:endParaRPr>
          </a:p>
        </p:txBody>
      </p:sp>
      <p:sp>
        <p:nvSpPr>
          <p:cNvPr id="26" name="object 26"/>
          <p:cNvSpPr txBox="1"/>
          <p:nvPr/>
        </p:nvSpPr>
        <p:spPr>
          <a:xfrm>
            <a:off x="6353953" y="4696984"/>
            <a:ext cx="368149" cy="165191"/>
          </a:xfrm>
          <a:prstGeom prst="rect">
            <a:avLst/>
          </a:prstGeom>
        </p:spPr>
        <p:txBody>
          <a:bodyPr vert="horz" wrap="square" lIns="0" tIns="8145" rIns="0" bIns="0" rtlCol="0">
            <a:spAutoFit/>
          </a:bodyPr>
          <a:lstStyle/>
          <a:p>
            <a:pPr marL="8145" defTabSz="586405">
              <a:spcBef>
                <a:spcPts val="64"/>
              </a:spcBef>
            </a:pPr>
            <a:r>
              <a:rPr sz="385" kern="0" dirty="0">
                <a:solidFill>
                  <a:srgbClr val="566459"/>
                </a:solidFill>
                <a:latin typeface="Calibri"/>
                <a:cs typeface="Calibri"/>
              </a:rPr>
              <a:t>Fönster</a:t>
            </a:r>
            <a:r>
              <a:rPr sz="385" kern="0" spc="45" dirty="0">
                <a:solidFill>
                  <a:srgbClr val="566459"/>
                </a:solidFill>
                <a:latin typeface="Calibri"/>
                <a:cs typeface="Calibri"/>
              </a:rPr>
              <a:t> </a:t>
            </a:r>
            <a:r>
              <a:rPr sz="385" kern="0" spc="-19" dirty="0">
                <a:solidFill>
                  <a:srgbClr val="566459"/>
                </a:solidFill>
                <a:latin typeface="Calibri"/>
                <a:cs typeface="Calibri"/>
              </a:rPr>
              <a:t>&amp;</a:t>
            </a:r>
            <a:r>
              <a:rPr sz="385" kern="0" spc="51" dirty="0">
                <a:solidFill>
                  <a:srgbClr val="566459"/>
                </a:solidFill>
                <a:latin typeface="Calibri"/>
                <a:cs typeface="Calibri"/>
              </a:rPr>
              <a:t> </a:t>
            </a:r>
            <a:r>
              <a:rPr sz="385" kern="0" spc="-6" dirty="0">
                <a:solidFill>
                  <a:srgbClr val="566459"/>
                </a:solidFill>
                <a:latin typeface="Calibri"/>
                <a:cs typeface="Calibri"/>
              </a:rPr>
              <a:t>dörrar</a:t>
            </a:r>
            <a:endParaRPr sz="385" kern="0">
              <a:solidFill>
                <a:sysClr val="windowText" lastClr="000000"/>
              </a:solidFill>
              <a:latin typeface="Calibri"/>
              <a:cs typeface="Calibri"/>
            </a:endParaRPr>
          </a:p>
          <a:p>
            <a:pPr marL="8145" defTabSz="586405">
              <a:spcBef>
                <a:spcPts val="308"/>
              </a:spcBef>
            </a:pPr>
            <a:r>
              <a:rPr sz="385" kern="0" dirty="0">
                <a:solidFill>
                  <a:srgbClr val="566459"/>
                </a:solidFill>
                <a:latin typeface="Calibri"/>
                <a:cs typeface="Calibri"/>
              </a:rPr>
              <a:t>13,9</a:t>
            </a:r>
            <a:r>
              <a:rPr sz="385" kern="0" spc="-13" dirty="0">
                <a:solidFill>
                  <a:srgbClr val="566459"/>
                </a:solidFill>
                <a:latin typeface="Calibri"/>
                <a:cs typeface="Calibri"/>
              </a:rPr>
              <a:t> </a:t>
            </a:r>
            <a:r>
              <a:rPr sz="385" kern="0" spc="-6" dirty="0">
                <a:solidFill>
                  <a:srgbClr val="566459"/>
                </a:solidFill>
                <a:latin typeface="Calibri"/>
                <a:cs typeface="Calibri"/>
              </a:rPr>
              <a:t>(10,45%)</a:t>
            </a:r>
            <a:endParaRPr sz="385" kern="0">
              <a:solidFill>
                <a:sysClr val="windowText" lastClr="000000"/>
              </a:solidFill>
              <a:latin typeface="Calibri"/>
              <a:cs typeface="Calibri"/>
            </a:endParaRPr>
          </a:p>
        </p:txBody>
      </p:sp>
      <p:sp>
        <p:nvSpPr>
          <p:cNvPr id="27" name="object 27"/>
          <p:cNvSpPr txBox="1"/>
          <p:nvPr/>
        </p:nvSpPr>
        <p:spPr>
          <a:xfrm>
            <a:off x="6353954" y="4450682"/>
            <a:ext cx="271224" cy="165191"/>
          </a:xfrm>
          <a:prstGeom prst="rect">
            <a:avLst/>
          </a:prstGeom>
        </p:spPr>
        <p:txBody>
          <a:bodyPr vert="horz" wrap="square" lIns="0" tIns="8145" rIns="0" bIns="0" rtlCol="0">
            <a:spAutoFit/>
          </a:bodyPr>
          <a:lstStyle/>
          <a:p>
            <a:pPr marL="8145" defTabSz="586405">
              <a:spcBef>
                <a:spcPts val="64"/>
              </a:spcBef>
            </a:pPr>
            <a:r>
              <a:rPr sz="385" kern="0" dirty="0">
                <a:solidFill>
                  <a:srgbClr val="566459"/>
                </a:solidFill>
                <a:latin typeface="Calibri"/>
                <a:cs typeface="Calibri"/>
              </a:rPr>
              <a:t>KL-</a:t>
            </a:r>
            <a:r>
              <a:rPr sz="385" kern="0" spc="-6" dirty="0">
                <a:solidFill>
                  <a:srgbClr val="566459"/>
                </a:solidFill>
                <a:latin typeface="Calibri"/>
                <a:cs typeface="Calibri"/>
              </a:rPr>
              <a:t>trägrund</a:t>
            </a:r>
            <a:endParaRPr sz="385" kern="0">
              <a:solidFill>
                <a:sysClr val="windowText" lastClr="000000"/>
              </a:solidFill>
              <a:latin typeface="Calibri"/>
              <a:cs typeface="Calibri"/>
            </a:endParaRPr>
          </a:p>
          <a:p>
            <a:pPr marL="8145" defTabSz="586405">
              <a:spcBef>
                <a:spcPts val="308"/>
              </a:spcBef>
            </a:pPr>
            <a:r>
              <a:rPr sz="385" kern="0" spc="-6" dirty="0">
                <a:solidFill>
                  <a:srgbClr val="566459"/>
                </a:solidFill>
                <a:latin typeface="Calibri"/>
                <a:cs typeface="Calibri"/>
              </a:rPr>
              <a:t>1,4</a:t>
            </a:r>
            <a:r>
              <a:rPr sz="385" kern="0" spc="-16" dirty="0">
                <a:solidFill>
                  <a:srgbClr val="566459"/>
                </a:solidFill>
                <a:latin typeface="Calibri"/>
                <a:cs typeface="Calibri"/>
              </a:rPr>
              <a:t> </a:t>
            </a:r>
            <a:r>
              <a:rPr sz="385" kern="0" spc="-6" dirty="0">
                <a:solidFill>
                  <a:srgbClr val="566459"/>
                </a:solidFill>
                <a:latin typeface="Calibri"/>
                <a:cs typeface="Calibri"/>
              </a:rPr>
              <a:t>(1,05%)</a:t>
            </a:r>
            <a:endParaRPr sz="385" kern="0">
              <a:solidFill>
                <a:sysClr val="windowText" lastClr="000000"/>
              </a:solidFill>
              <a:latin typeface="Calibri"/>
              <a:cs typeface="Calibri"/>
            </a:endParaRPr>
          </a:p>
        </p:txBody>
      </p:sp>
      <p:sp>
        <p:nvSpPr>
          <p:cNvPr id="28" name="object 28"/>
          <p:cNvSpPr txBox="1"/>
          <p:nvPr/>
        </p:nvSpPr>
        <p:spPr>
          <a:xfrm>
            <a:off x="4896285" y="5609479"/>
            <a:ext cx="1525538" cy="777025"/>
          </a:xfrm>
          <a:prstGeom prst="rect">
            <a:avLst/>
          </a:prstGeom>
        </p:spPr>
        <p:txBody>
          <a:bodyPr vert="horz" wrap="square" lIns="0" tIns="8145" rIns="0" bIns="0" rtlCol="0">
            <a:spAutoFit/>
          </a:bodyPr>
          <a:lstStyle/>
          <a:p>
            <a:pPr marL="24434" marR="19547" indent="-407" defTabSz="586405">
              <a:lnSpc>
                <a:spcPct val="125000"/>
              </a:lnSpc>
              <a:spcBef>
                <a:spcPts val="64"/>
              </a:spcBef>
            </a:pPr>
            <a:r>
              <a:rPr sz="577" kern="0" spc="32" dirty="0">
                <a:solidFill>
                  <a:srgbClr val="566459"/>
                </a:solidFill>
                <a:latin typeface="Calibri"/>
                <a:cs typeface="Calibri"/>
              </a:rPr>
              <a:t>(Kg/CO2e/m</a:t>
            </a:r>
            <a:r>
              <a:rPr sz="481" kern="0" spc="48" baseline="33333" dirty="0">
                <a:solidFill>
                  <a:srgbClr val="566459"/>
                </a:solidFill>
                <a:latin typeface="Calibri"/>
                <a:cs typeface="Calibri"/>
              </a:rPr>
              <a:t>2</a:t>
            </a:r>
            <a:r>
              <a:rPr sz="481" kern="0" spc="4" baseline="33333" dirty="0">
                <a:solidFill>
                  <a:srgbClr val="566459"/>
                </a:solidFill>
                <a:latin typeface="Calibri"/>
                <a:cs typeface="Calibri"/>
              </a:rPr>
              <a:t> </a:t>
            </a:r>
            <a:r>
              <a:rPr sz="577" kern="0" spc="6" dirty="0">
                <a:solidFill>
                  <a:srgbClr val="566459"/>
                </a:solidFill>
                <a:latin typeface="Calibri"/>
                <a:cs typeface="Calibri"/>
              </a:rPr>
              <a:t>BTA)</a:t>
            </a:r>
            <a:r>
              <a:rPr sz="577" kern="0" spc="3" dirty="0">
                <a:solidFill>
                  <a:srgbClr val="566459"/>
                </a:solidFill>
                <a:latin typeface="Calibri"/>
                <a:cs typeface="Calibri"/>
              </a:rPr>
              <a:t> </a:t>
            </a:r>
            <a:r>
              <a:rPr sz="577" kern="0" spc="6" dirty="0">
                <a:solidFill>
                  <a:srgbClr val="566459"/>
                </a:solidFill>
                <a:latin typeface="Calibri"/>
                <a:cs typeface="Calibri"/>
              </a:rPr>
              <a:t>Diagrammet</a:t>
            </a:r>
            <a:r>
              <a:rPr sz="577" kern="0" spc="3" dirty="0">
                <a:solidFill>
                  <a:srgbClr val="566459"/>
                </a:solidFill>
                <a:latin typeface="Calibri"/>
                <a:cs typeface="Calibri"/>
              </a:rPr>
              <a:t> </a:t>
            </a:r>
            <a:r>
              <a:rPr sz="577" kern="0" spc="-13" dirty="0">
                <a:solidFill>
                  <a:srgbClr val="566459"/>
                </a:solidFill>
                <a:latin typeface="Calibri"/>
                <a:cs typeface="Calibri"/>
              </a:rPr>
              <a:t>visar</a:t>
            </a:r>
            <a:r>
              <a:rPr sz="577" kern="0" spc="13" dirty="0">
                <a:solidFill>
                  <a:srgbClr val="566459"/>
                </a:solidFill>
                <a:latin typeface="Calibri"/>
                <a:cs typeface="Calibri"/>
              </a:rPr>
              <a:t> klimatpåverkan</a:t>
            </a:r>
            <a:r>
              <a:rPr sz="577" kern="0" spc="6" dirty="0">
                <a:solidFill>
                  <a:srgbClr val="566459"/>
                </a:solidFill>
                <a:latin typeface="Calibri"/>
                <a:cs typeface="Calibri"/>
              </a:rPr>
              <a:t> </a:t>
            </a:r>
            <a:r>
              <a:rPr sz="577" kern="0" spc="13" dirty="0">
                <a:solidFill>
                  <a:srgbClr val="566459"/>
                </a:solidFill>
                <a:latin typeface="Calibri"/>
                <a:cs typeface="Calibri"/>
              </a:rPr>
              <a:t>per</a:t>
            </a:r>
            <a:r>
              <a:rPr sz="577" kern="0" spc="6" dirty="0">
                <a:solidFill>
                  <a:srgbClr val="566459"/>
                </a:solidFill>
                <a:latin typeface="Calibri"/>
                <a:cs typeface="Calibri"/>
              </a:rPr>
              <a:t> </a:t>
            </a:r>
            <a:r>
              <a:rPr sz="577" kern="0" spc="13" dirty="0">
                <a:solidFill>
                  <a:srgbClr val="566459"/>
                </a:solidFill>
                <a:latin typeface="Calibri"/>
                <a:cs typeface="Calibri"/>
              </a:rPr>
              <a:t>byggdel.</a:t>
            </a:r>
            <a:r>
              <a:rPr sz="577" kern="0" spc="6" dirty="0">
                <a:solidFill>
                  <a:srgbClr val="566459"/>
                </a:solidFill>
                <a:latin typeface="Calibri"/>
                <a:cs typeface="Calibri"/>
              </a:rPr>
              <a:t> </a:t>
            </a:r>
            <a:r>
              <a:rPr sz="577" kern="0" spc="-6" dirty="0">
                <a:solidFill>
                  <a:srgbClr val="566459"/>
                </a:solidFill>
                <a:latin typeface="Calibri"/>
                <a:cs typeface="Calibri"/>
              </a:rPr>
              <a:t>Klimatdata</a:t>
            </a:r>
            <a:r>
              <a:rPr sz="577" kern="0" spc="6" dirty="0">
                <a:solidFill>
                  <a:srgbClr val="566459"/>
                </a:solidFill>
                <a:latin typeface="Calibri"/>
                <a:cs typeface="Calibri"/>
              </a:rPr>
              <a:t> kommer</a:t>
            </a:r>
            <a:r>
              <a:rPr sz="577" kern="0" spc="16" dirty="0">
                <a:solidFill>
                  <a:srgbClr val="566459"/>
                </a:solidFill>
                <a:latin typeface="Calibri"/>
                <a:cs typeface="Calibri"/>
              </a:rPr>
              <a:t> </a:t>
            </a:r>
            <a:r>
              <a:rPr sz="577" kern="0" dirty="0">
                <a:solidFill>
                  <a:srgbClr val="566459"/>
                </a:solidFill>
                <a:latin typeface="Calibri"/>
                <a:cs typeface="Calibri"/>
              </a:rPr>
              <a:t>i</a:t>
            </a:r>
            <a:r>
              <a:rPr sz="577" kern="0" spc="22" dirty="0">
                <a:solidFill>
                  <a:srgbClr val="566459"/>
                </a:solidFill>
                <a:latin typeface="Calibri"/>
                <a:cs typeface="Calibri"/>
              </a:rPr>
              <a:t> </a:t>
            </a:r>
            <a:r>
              <a:rPr sz="577" kern="0" spc="6" dirty="0">
                <a:solidFill>
                  <a:srgbClr val="566459"/>
                </a:solidFill>
                <a:latin typeface="Calibri"/>
                <a:cs typeface="Calibri"/>
              </a:rPr>
              <a:t>första</a:t>
            </a:r>
            <a:r>
              <a:rPr sz="577" kern="0" spc="19" dirty="0">
                <a:solidFill>
                  <a:srgbClr val="566459"/>
                </a:solidFill>
                <a:latin typeface="Calibri"/>
                <a:cs typeface="Calibri"/>
              </a:rPr>
              <a:t> </a:t>
            </a:r>
            <a:r>
              <a:rPr sz="577" kern="0" spc="6" dirty="0">
                <a:solidFill>
                  <a:srgbClr val="566459"/>
                </a:solidFill>
                <a:latin typeface="Calibri"/>
                <a:cs typeface="Calibri"/>
              </a:rPr>
              <a:t>hand</a:t>
            </a:r>
            <a:r>
              <a:rPr sz="577" kern="0" spc="22" dirty="0">
                <a:solidFill>
                  <a:srgbClr val="566459"/>
                </a:solidFill>
                <a:latin typeface="Calibri"/>
                <a:cs typeface="Calibri"/>
              </a:rPr>
              <a:t> </a:t>
            </a:r>
            <a:r>
              <a:rPr sz="577" kern="0" spc="6" dirty="0">
                <a:solidFill>
                  <a:srgbClr val="566459"/>
                </a:solidFill>
                <a:latin typeface="Calibri"/>
                <a:cs typeface="Calibri"/>
              </a:rPr>
              <a:t>från</a:t>
            </a:r>
            <a:r>
              <a:rPr sz="577" kern="0" spc="22" dirty="0">
                <a:solidFill>
                  <a:srgbClr val="566459"/>
                </a:solidFill>
                <a:latin typeface="Calibri"/>
                <a:cs typeface="Calibri"/>
              </a:rPr>
              <a:t> </a:t>
            </a:r>
            <a:r>
              <a:rPr sz="577" kern="0" spc="6" dirty="0">
                <a:solidFill>
                  <a:srgbClr val="566459"/>
                </a:solidFill>
                <a:latin typeface="Calibri"/>
                <a:cs typeface="Calibri"/>
              </a:rPr>
              <a:t>Boverkets</a:t>
            </a:r>
            <a:r>
              <a:rPr sz="577" kern="0" spc="22" dirty="0">
                <a:solidFill>
                  <a:srgbClr val="566459"/>
                </a:solidFill>
                <a:latin typeface="Calibri"/>
                <a:cs typeface="Calibri"/>
              </a:rPr>
              <a:t> </a:t>
            </a:r>
            <a:r>
              <a:rPr sz="577" kern="0" spc="-6" dirty="0">
                <a:solidFill>
                  <a:srgbClr val="566459"/>
                </a:solidFill>
                <a:latin typeface="Calibri"/>
                <a:cs typeface="Calibri"/>
              </a:rPr>
              <a:t>generiska</a:t>
            </a:r>
            <a:r>
              <a:rPr sz="577" kern="0" dirty="0">
                <a:solidFill>
                  <a:srgbClr val="566459"/>
                </a:solidFill>
                <a:latin typeface="Calibri"/>
                <a:cs typeface="Calibri"/>
              </a:rPr>
              <a:t> data.</a:t>
            </a:r>
            <a:r>
              <a:rPr sz="577" kern="0" spc="38" dirty="0">
                <a:solidFill>
                  <a:srgbClr val="566459"/>
                </a:solidFill>
                <a:latin typeface="Calibri"/>
                <a:cs typeface="Calibri"/>
              </a:rPr>
              <a:t> </a:t>
            </a:r>
            <a:r>
              <a:rPr sz="577" kern="0" spc="-19" dirty="0">
                <a:solidFill>
                  <a:srgbClr val="566459"/>
                </a:solidFill>
                <a:latin typeface="Calibri"/>
                <a:cs typeface="Calibri"/>
              </a:rPr>
              <a:t>I</a:t>
            </a:r>
            <a:r>
              <a:rPr sz="577" kern="0" spc="35" dirty="0">
                <a:solidFill>
                  <a:srgbClr val="566459"/>
                </a:solidFill>
                <a:latin typeface="Calibri"/>
                <a:cs typeface="Calibri"/>
              </a:rPr>
              <a:t> </a:t>
            </a:r>
            <a:r>
              <a:rPr sz="577" kern="0" dirty="0">
                <a:solidFill>
                  <a:srgbClr val="566459"/>
                </a:solidFill>
                <a:latin typeface="Calibri"/>
                <a:cs typeface="Calibri"/>
              </a:rPr>
              <a:t>beräkningen</a:t>
            </a:r>
            <a:r>
              <a:rPr sz="577" kern="0" spc="32" dirty="0">
                <a:solidFill>
                  <a:srgbClr val="566459"/>
                </a:solidFill>
                <a:latin typeface="Calibri"/>
                <a:cs typeface="Calibri"/>
              </a:rPr>
              <a:t> </a:t>
            </a:r>
            <a:r>
              <a:rPr sz="577" kern="0" dirty="0">
                <a:solidFill>
                  <a:srgbClr val="566459"/>
                </a:solidFill>
                <a:latin typeface="Calibri"/>
                <a:cs typeface="Calibri"/>
              </a:rPr>
              <a:t>har</a:t>
            </a:r>
            <a:r>
              <a:rPr sz="577" kern="0" spc="42" dirty="0">
                <a:solidFill>
                  <a:srgbClr val="566459"/>
                </a:solidFill>
                <a:latin typeface="Calibri"/>
                <a:cs typeface="Calibri"/>
              </a:rPr>
              <a:t> </a:t>
            </a:r>
            <a:r>
              <a:rPr sz="577" kern="0" dirty="0">
                <a:solidFill>
                  <a:srgbClr val="566459"/>
                </a:solidFill>
                <a:latin typeface="Calibri"/>
                <a:cs typeface="Calibri"/>
              </a:rPr>
              <a:t>alla</a:t>
            </a:r>
            <a:r>
              <a:rPr sz="577" kern="0" spc="35" dirty="0">
                <a:solidFill>
                  <a:srgbClr val="566459"/>
                </a:solidFill>
                <a:latin typeface="Calibri"/>
                <a:cs typeface="Calibri"/>
              </a:rPr>
              <a:t> </a:t>
            </a:r>
            <a:r>
              <a:rPr sz="577" kern="0" dirty="0">
                <a:solidFill>
                  <a:srgbClr val="566459"/>
                </a:solidFill>
                <a:latin typeface="Calibri"/>
                <a:cs typeface="Calibri"/>
              </a:rPr>
              <a:t>material</a:t>
            </a:r>
            <a:r>
              <a:rPr sz="577" kern="0" spc="38" dirty="0">
                <a:solidFill>
                  <a:srgbClr val="566459"/>
                </a:solidFill>
                <a:latin typeface="Calibri"/>
                <a:cs typeface="Calibri"/>
              </a:rPr>
              <a:t> </a:t>
            </a:r>
            <a:r>
              <a:rPr sz="577" kern="0" spc="-6" dirty="0">
                <a:solidFill>
                  <a:srgbClr val="566459"/>
                </a:solidFill>
                <a:latin typeface="Calibri"/>
                <a:cs typeface="Calibri"/>
              </a:rPr>
              <a:t>räknats</a:t>
            </a:r>
            <a:r>
              <a:rPr sz="577" kern="0" spc="321" dirty="0">
                <a:solidFill>
                  <a:srgbClr val="566459"/>
                </a:solidFill>
                <a:latin typeface="Calibri"/>
                <a:cs typeface="Calibri"/>
              </a:rPr>
              <a:t> </a:t>
            </a:r>
            <a:r>
              <a:rPr sz="577" kern="0" spc="6" dirty="0">
                <a:solidFill>
                  <a:srgbClr val="566459"/>
                </a:solidFill>
                <a:latin typeface="Calibri"/>
                <a:cs typeface="Calibri"/>
              </a:rPr>
              <a:t>som</a:t>
            </a:r>
            <a:r>
              <a:rPr sz="577" kern="0" spc="22" dirty="0">
                <a:solidFill>
                  <a:srgbClr val="566459"/>
                </a:solidFill>
                <a:latin typeface="Calibri"/>
                <a:cs typeface="Calibri"/>
              </a:rPr>
              <a:t> </a:t>
            </a:r>
            <a:r>
              <a:rPr sz="577" kern="0" spc="6" dirty="0">
                <a:solidFill>
                  <a:srgbClr val="566459"/>
                </a:solidFill>
                <a:latin typeface="Calibri"/>
                <a:cs typeface="Calibri"/>
              </a:rPr>
              <a:t>jungfruliga.</a:t>
            </a:r>
            <a:r>
              <a:rPr sz="577" kern="0" spc="16" dirty="0">
                <a:solidFill>
                  <a:srgbClr val="566459"/>
                </a:solidFill>
                <a:latin typeface="Calibri"/>
                <a:cs typeface="Calibri"/>
              </a:rPr>
              <a:t> </a:t>
            </a:r>
            <a:r>
              <a:rPr sz="577" kern="0" spc="6" dirty="0">
                <a:solidFill>
                  <a:srgbClr val="566459"/>
                </a:solidFill>
                <a:latin typeface="Calibri"/>
                <a:cs typeface="Calibri"/>
              </a:rPr>
              <a:t>För</a:t>
            </a:r>
            <a:r>
              <a:rPr sz="577" kern="0" spc="22" dirty="0">
                <a:solidFill>
                  <a:srgbClr val="566459"/>
                </a:solidFill>
                <a:latin typeface="Calibri"/>
                <a:cs typeface="Calibri"/>
              </a:rPr>
              <a:t> </a:t>
            </a:r>
            <a:r>
              <a:rPr sz="577" kern="0" spc="6" dirty="0">
                <a:solidFill>
                  <a:srgbClr val="566459"/>
                </a:solidFill>
                <a:latin typeface="Calibri"/>
                <a:cs typeface="Calibri"/>
              </a:rPr>
              <a:t>varje</a:t>
            </a:r>
            <a:r>
              <a:rPr sz="577" kern="0" spc="19" dirty="0">
                <a:solidFill>
                  <a:srgbClr val="566459"/>
                </a:solidFill>
                <a:latin typeface="Calibri"/>
                <a:cs typeface="Calibri"/>
              </a:rPr>
              <a:t> </a:t>
            </a:r>
            <a:r>
              <a:rPr sz="577" kern="0" spc="-6" dirty="0">
                <a:solidFill>
                  <a:srgbClr val="566459"/>
                </a:solidFill>
                <a:latin typeface="Calibri"/>
                <a:cs typeface="Calibri"/>
              </a:rPr>
              <a:t>återbrukad</a:t>
            </a:r>
            <a:endParaRPr sz="577" kern="0">
              <a:solidFill>
                <a:sysClr val="windowText" lastClr="000000"/>
              </a:solidFill>
              <a:latin typeface="Calibri"/>
              <a:cs typeface="Calibri"/>
            </a:endParaRPr>
          </a:p>
          <a:p>
            <a:pPr marL="24434" marR="236598" defTabSz="586405">
              <a:lnSpc>
                <a:spcPct val="125000"/>
              </a:lnSpc>
            </a:pPr>
            <a:r>
              <a:rPr sz="577" kern="0" spc="29" dirty="0">
                <a:solidFill>
                  <a:srgbClr val="566459"/>
                </a:solidFill>
                <a:latin typeface="Calibri"/>
                <a:cs typeface="Calibri"/>
              </a:rPr>
              <a:t>byggdel </a:t>
            </a:r>
            <a:r>
              <a:rPr sz="577" kern="0" dirty="0">
                <a:solidFill>
                  <a:srgbClr val="566459"/>
                </a:solidFill>
                <a:latin typeface="Calibri"/>
                <a:cs typeface="Calibri"/>
              </a:rPr>
              <a:t>vi</a:t>
            </a:r>
            <a:r>
              <a:rPr sz="577" kern="0" spc="29" dirty="0">
                <a:solidFill>
                  <a:srgbClr val="566459"/>
                </a:solidFill>
                <a:latin typeface="Calibri"/>
                <a:cs typeface="Calibri"/>
              </a:rPr>
              <a:t> </a:t>
            </a:r>
            <a:r>
              <a:rPr sz="577" kern="0" dirty="0">
                <a:solidFill>
                  <a:srgbClr val="566459"/>
                </a:solidFill>
                <a:latin typeface="Calibri"/>
                <a:cs typeface="Calibri"/>
              </a:rPr>
              <a:t>hittar</a:t>
            </a:r>
            <a:r>
              <a:rPr sz="577" kern="0" spc="29" dirty="0">
                <a:solidFill>
                  <a:srgbClr val="566459"/>
                </a:solidFill>
                <a:latin typeface="Calibri"/>
                <a:cs typeface="Calibri"/>
              </a:rPr>
              <a:t> </a:t>
            </a:r>
            <a:r>
              <a:rPr sz="577" kern="0" dirty="0">
                <a:solidFill>
                  <a:srgbClr val="566459"/>
                </a:solidFill>
                <a:latin typeface="Calibri"/>
                <a:cs typeface="Calibri"/>
              </a:rPr>
              <a:t>i</a:t>
            </a:r>
            <a:r>
              <a:rPr sz="577" kern="0" spc="26" dirty="0">
                <a:solidFill>
                  <a:srgbClr val="566459"/>
                </a:solidFill>
                <a:latin typeface="Calibri"/>
                <a:cs typeface="Calibri"/>
              </a:rPr>
              <a:t> </a:t>
            </a:r>
            <a:r>
              <a:rPr sz="577" kern="0" dirty="0">
                <a:solidFill>
                  <a:srgbClr val="566459"/>
                </a:solidFill>
                <a:latin typeface="Calibri"/>
                <a:cs typeface="Calibri"/>
              </a:rPr>
              <a:t>senare</a:t>
            </a:r>
            <a:r>
              <a:rPr sz="577" kern="0" spc="29" dirty="0">
                <a:solidFill>
                  <a:srgbClr val="566459"/>
                </a:solidFill>
                <a:latin typeface="Calibri"/>
                <a:cs typeface="Calibri"/>
              </a:rPr>
              <a:t> </a:t>
            </a:r>
            <a:r>
              <a:rPr sz="577" kern="0" dirty="0">
                <a:solidFill>
                  <a:srgbClr val="566459"/>
                </a:solidFill>
                <a:latin typeface="Calibri"/>
                <a:cs typeface="Calibri"/>
              </a:rPr>
              <a:t>skede</a:t>
            </a:r>
            <a:r>
              <a:rPr sz="577" kern="0" spc="26" dirty="0">
                <a:solidFill>
                  <a:srgbClr val="566459"/>
                </a:solidFill>
                <a:latin typeface="Calibri"/>
                <a:cs typeface="Calibri"/>
              </a:rPr>
              <a:t> </a:t>
            </a:r>
            <a:r>
              <a:rPr sz="577" kern="0" spc="-6" dirty="0">
                <a:solidFill>
                  <a:srgbClr val="566459"/>
                </a:solidFill>
                <a:latin typeface="Calibri"/>
                <a:cs typeface="Calibri"/>
              </a:rPr>
              <a:t>kommer</a:t>
            </a:r>
            <a:r>
              <a:rPr sz="577" kern="0" spc="13" dirty="0">
                <a:solidFill>
                  <a:srgbClr val="566459"/>
                </a:solidFill>
                <a:latin typeface="Calibri"/>
                <a:cs typeface="Calibri"/>
              </a:rPr>
              <a:t> klimatberäkningen</a:t>
            </a:r>
            <a:r>
              <a:rPr sz="577" kern="0" spc="-6" dirty="0">
                <a:solidFill>
                  <a:srgbClr val="566459"/>
                </a:solidFill>
                <a:latin typeface="Calibri"/>
                <a:cs typeface="Calibri"/>
              </a:rPr>
              <a:t> </a:t>
            </a:r>
            <a:r>
              <a:rPr sz="577" kern="0" spc="13" dirty="0">
                <a:solidFill>
                  <a:srgbClr val="566459"/>
                </a:solidFill>
                <a:latin typeface="Calibri"/>
                <a:cs typeface="Calibri"/>
              </a:rPr>
              <a:t>alltså</a:t>
            </a:r>
            <a:r>
              <a:rPr sz="577" kern="0" spc="-3" dirty="0">
                <a:solidFill>
                  <a:srgbClr val="566459"/>
                </a:solidFill>
                <a:latin typeface="Calibri"/>
                <a:cs typeface="Calibri"/>
              </a:rPr>
              <a:t> </a:t>
            </a:r>
            <a:r>
              <a:rPr sz="577" kern="0" spc="-6" dirty="0">
                <a:solidFill>
                  <a:srgbClr val="566459"/>
                </a:solidFill>
                <a:latin typeface="Calibri"/>
                <a:cs typeface="Calibri"/>
              </a:rPr>
              <a:t>minska.</a:t>
            </a:r>
            <a:endParaRPr sz="577" kern="0">
              <a:solidFill>
                <a:sysClr val="windowText" lastClr="000000"/>
              </a:solidFill>
              <a:latin typeface="Calibri"/>
              <a:cs typeface="Calibri"/>
            </a:endParaRPr>
          </a:p>
        </p:txBody>
      </p:sp>
      <p:sp>
        <p:nvSpPr>
          <p:cNvPr id="29" name="object 29"/>
          <p:cNvSpPr txBox="1"/>
          <p:nvPr/>
        </p:nvSpPr>
        <p:spPr>
          <a:xfrm>
            <a:off x="7032614" y="5970648"/>
            <a:ext cx="1361419" cy="97031"/>
          </a:xfrm>
          <a:prstGeom prst="rect">
            <a:avLst/>
          </a:prstGeom>
        </p:spPr>
        <p:txBody>
          <a:bodyPr vert="horz" wrap="square" lIns="0" tIns="8145" rIns="0" bIns="0" rtlCol="0">
            <a:spAutoFit/>
          </a:bodyPr>
          <a:lstStyle/>
          <a:p>
            <a:pPr marL="8145" defTabSz="586405">
              <a:spcBef>
                <a:spcPts val="64"/>
              </a:spcBef>
            </a:pPr>
            <a:r>
              <a:rPr sz="577" kern="0" spc="13" dirty="0">
                <a:solidFill>
                  <a:srgbClr val="566459"/>
                </a:solidFill>
                <a:latin typeface="Calibri"/>
                <a:cs typeface="Calibri"/>
              </a:rPr>
              <a:t>Fasadelevation</a:t>
            </a:r>
            <a:r>
              <a:rPr sz="577" kern="0" spc="35" dirty="0">
                <a:solidFill>
                  <a:srgbClr val="566459"/>
                </a:solidFill>
                <a:latin typeface="Calibri"/>
                <a:cs typeface="Calibri"/>
              </a:rPr>
              <a:t> </a:t>
            </a:r>
            <a:r>
              <a:rPr sz="577" kern="0" spc="6" dirty="0">
                <a:solidFill>
                  <a:srgbClr val="566459"/>
                </a:solidFill>
                <a:latin typeface="Calibri"/>
                <a:cs typeface="Calibri"/>
              </a:rPr>
              <a:t>mot</a:t>
            </a:r>
            <a:r>
              <a:rPr sz="577" kern="0" spc="38" dirty="0">
                <a:solidFill>
                  <a:srgbClr val="566459"/>
                </a:solidFill>
                <a:latin typeface="Calibri"/>
                <a:cs typeface="Calibri"/>
              </a:rPr>
              <a:t> </a:t>
            </a:r>
            <a:r>
              <a:rPr sz="577" kern="0" spc="13" dirty="0">
                <a:solidFill>
                  <a:srgbClr val="566459"/>
                </a:solidFill>
                <a:latin typeface="Calibri"/>
                <a:cs typeface="Calibri"/>
              </a:rPr>
              <a:t>Fyrislundsgatan</a:t>
            </a:r>
            <a:r>
              <a:rPr sz="577" kern="0" spc="32" dirty="0">
                <a:solidFill>
                  <a:srgbClr val="566459"/>
                </a:solidFill>
                <a:latin typeface="Calibri"/>
                <a:cs typeface="Calibri"/>
              </a:rPr>
              <a:t> </a:t>
            </a:r>
            <a:r>
              <a:rPr sz="577" kern="0" spc="-13" dirty="0">
                <a:solidFill>
                  <a:srgbClr val="566459"/>
                </a:solidFill>
                <a:latin typeface="Calibri"/>
                <a:cs typeface="Calibri"/>
              </a:rPr>
              <a:t>1:400</a:t>
            </a:r>
            <a:endParaRPr sz="577" kern="0">
              <a:solidFill>
                <a:sysClr val="windowText" lastClr="000000"/>
              </a:solidFill>
              <a:latin typeface="Calibri"/>
              <a:cs typeface="Calibri"/>
            </a:endParaRPr>
          </a:p>
        </p:txBody>
      </p:sp>
      <p:sp>
        <p:nvSpPr>
          <p:cNvPr id="30" name="object 30"/>
          <p:cNvSpPr txBox="1"/>
          <p:nvPr/>
        </p:nvSpPr>
        <p:spPr>
          <a:xfrm>
            <a:off x="7086772" y="1370125"/>
            <a:ext cx="542043" cy="350626"/>
          </a:xfrm>
          <a:prstGeom prst="rect">
            <a:avLst/>
          </a:prstGeom>
        </p:spPr>
        <p:txBody>
          <a:bodyPr vert="horz" wrap="square" lIns="0" tIns="8145" rIns="0" bIns="0" rtlCol="0">
            <a:spAutoFit/>
          </a:bodyPr>
          <a:lstStyle/>
          <a:p>
            <a:pPr marL="8145" defTabSz="586405">
              <a:spcBef>
                <a:spcPts val="64"/>
              </a:spcBef>
            </a:pPr>
            <a:r>
              <a:rPr sz="513" kern="0" spc="13" dirty="0">
                <a:solidFill>
                  <a:srgbClr val="4F5347"/>
                </a:solidFill>
                <a:latin typeface="Calibri"/>
                <a:cs typeface="Calibri"/>
              </a:rPr>
              <a:t>Solceller</a:t>
            </a:r>
            <a:r>
              <a:rPr sz="513" kern="0" spc="32" dirty="0">
                <a:solidFill>
                  <a:srgbClr val="4F5347"/>
                </a:solidFill>
                <a:latin typeface="Calibri"/>
                <a:cs typeface="Calibri"/>
              </a:rPr>
              <a:t> </a:t>
            </a:r>
            <a:r>
              <a:rPr sz="513" kern="0" spc="13" dirty="0">
                <a:solidFill>
                  <a:srgbClr val="4F5347"/>
                </a:solidFill>
                <a:latin typeface="Calibri"/>
                <a:cs typeface="Calibri"/>
              </a:rPr>
              <a:t>på</a:t>
            </a:r>
            <a:r>
              <a:rPr sz="513" kern="0" spc="32" dirty="0">
                <a:solidFill>
                  <a:srgbClr val="4F5347"/>
                </a:solidFill>
                <a:latin typeface="Calibri"/>
                <a:cs typeface="Calibri"/>
              </a:rPr>
              <a:t> </a:t>
            </a:r>
            <a:r>
              <a:rPr sz="513" kern="0" spc="-16" dirty="0">
                <a:solidFill>
                  <a:srgbClr val="4F5347"/>
                </a:solidFill>
                <a:latin typeface="Calibri"/>
                <a:cs typeface="Calibri"/>
              </a:rPr>
              <a:t>tak</a:t>
            </a:r>
            <a:endParaRPr sz="513" kern="0">
              <a:solidFill>
                <a:sysClr val="windowText" lastClr="000000"/>
              </a:solidFill>
              <a:latin typeface="Calibri"/>
              <a:cs typeface="Calibri"/>
            </a:endParaRPr>
          </a:p>
          <a:p>
            <a:pPr marL="8145" marR="3258" defTabSz="586405">
              <a:lnSpc>
                <a:spcPct val="140700"/>
              </a:lnSpc>
              <a:spcBef>
                <a:spcPts val="359"/>
              </a:spcBef>
            </a:pPr>
            <a:r>
              <a:rPr sz="513" kern="0" spc="6" dirty="0">
                <a:solidFill>
                  <a:srgbClr val="4F5347"/>
                </a:solidFill>
                <a:latin typeface="Calibri"/>
                <a:cs typeface="Calibri"/>
              </a:rPr>
              <a:t>Takkupa</a:t>
            </a:r>
            <a:r>
              <a:rPr sz="513" kern="0" spc="58" dirty="0">
                <a:solidFill>
                  <a:srgbClr val="4F5347"/>
                </a:solidFill>
                <a:latin typeface="Calibri"/>
                <a:cs typeface="Calibri"/>
              </a:rPr>
              <a:t> </a:t>
            </a:r>
            <a:r>
              <a:rPr sz="513" kern="0" spc="-6" dirty="0">
                <a:solidFill>
                  <a:srgbClr val="4F5347"/>
                </a:solidFill>
                <a:latin typeface="Calibri"/>
                <a:cs typeface="Calibri"/>
              </a:rPr>
              <a:t>möjliggör</a:t>
            </a:r>
            <a:r>
              <a:rPr sz="513" kern="0" spc="321" dirty="0">
                <a:solidFill>
                  <a:srgbClr val="4F5347"/>
                </a:solidFill>
                <a:latin typeface="Calibri"/>
                <a:cs typeface="Calibri"/>
              </a:rPr>
              <a:t> </a:t>
            </a:r>
            <a:r>
              <a:rPr sz="513" kern="0" spc="-6" dirty="0">
                <a:solidFill>
                  <a:srgbClr val="4F5347"/>
                </a:solidFill>
                <a:latin typeface="Calibri"/>
                <a:cs typeface="Calibri"/>
              </a:rPr>
              <a:t>vindslägenheter</a:t>
            </a:r>
            <a:endParaRPr sz="513" kern="0">
              <a:solidFill>
                <a:sysClr val="windowText" lastClr="000000"/>
              </a:solidFill>
              <a:latin typeface="Calibri"/>
              <a:cs typeface="Calibri"/>
            </a:endParaRPr>
          </a:p>
        </p:txBody>
      </p:sp>
      <p:sp>
        <p:nvSpPr>
          <p:cNvPr id="31" name="object 31"/>
          <p:cNvSpPr txBox="1"/>
          <p:nvPr/>
        </p:nvSpPr>
        <p:spPr>
          <a:xfrm>
            <a:off x="7086772" y="2390452"/>
            <a:ext cx="455707" cy="87157"/>
          </a:xfrm>
          <a:prstGeom prst="rect">
            <a:avLst/>
          </a:prstGeom>
        </p:spPr>
        <p:txBody>
          <a:bodyPr vert="horz" wrap="square" lIns="0" tIns="8145" rIns="0" bIns="0" rtlCol="0">
            <a:spAutoFit/>
          </a:bodyPr>
          <a:lstStyle/>
          <a:p>
            <a:pPr marL="8145" defTabSz="586405">
              <a:spcBef>
                <a:spcPts val="64"/>
              </a:spcBef>
            </a:pPr>
            <a:r>
              <a:rPr sz="513" kern="0" spc="6" dirty="0">
                <a:solidFill>
                  <a:srgbClr val="4F5347"/>
                </a:solidFill>
                <a:latin typeface="Calibri"/>
                <a:cs typeface="Calibri"/>
              </a:rPr>
              <a:t>Återbrukad</a:t>
            </a:r>
            <a:r>
              <a:rPr sz="513" kern="0" spc="29" dirty="0">
                <a:solidFill>
                  <a:srgbClr val="4F5347"/>
                </a:solidFill>
                <a:latin typeface="Calibri"/>
                <a:cs typeface="Calibri"/>
              </a:rPr>
              <a:t> </a:t>
            </a:r>
            <a:r>
              <a:rPr sz="513" kern="0" spc="-13" dirty="0">
                <a:solidFill>
                  <a:srgbClr val="4F5347"/>
                </a:solidFill>
                <a:latin typeface="Calibri"/>
                <a:cs typeface="Calibri"/>
              </a:rPr>
              <a:t>plåt</a:t>
            </a:r>
            <a:endParaRPr sz="513" kern="0">
              <a:solidFill>
                <a:sysClr val="windowText" lastClr="000000"/>
              </a:solidFill>
              <a:latin typeface="Calibri"/>
              <a:cs typeface="Calibri"/>
            </a:endParaRPr>
          </a:p>
        </p:txBody>
      </p:sp>
      <p:sp>
        <p:nvSpPr>
          <p:cNvPr id="32" name="object 32"/>
          <p:cNvSpPr txBox="1"/>
          <p:nvPr/>
        </p:nvSpPr>
        <p:spPr>
          <a:xfrm>
            <a:off x="7086772" y="2061932"/>
            <a:ext cx="553853" cy="245021"/>
          </a:xfrm>
          <a:prstGeom prst="rect">
            <a:avLst/>
          </a:prstGeom>
        </p:spPr>
        <p:txBody>
          <a:bodyPr vert="horz" wrap="square" lIns="0" tIns="8145" rIns="0" bIns="0" rtlCol="0">
            <a:spAutoFit/>
          </a:bodyPr>
          <a:lstStyle/>
          <a:p>
            <a:pPr marL="8145" defTabSz="586405">
              <a:spcBef>
                <a:spcPts val="64"/>
              </a:spcBef>
            </a:pPr>
            <a:r>
              <a:rPr sz="513" kern="0" spc="-6" dirty="0">
                <a:solidFill>
                  <a:srgbClr val="4F5347"/>
                </a:solidFill>
                <a:latin typeface="Calibri"/>
                <a:cs typeface="Calibri"/>
              </a:rPr>
              <a:t>Planteringslåda</a:t>
            </a:r>
            <a:endParaRPr sz="513" kern="0">
              <a:solidFill>
                <a:sysClr val="windowText" lastClr="000000"/>
              </a:solidFill>
              <a:latin typeface="Calibri"/>
              <a:cs typeface="Calibri"/>
            </a:endParaRPr>
          </a:p>
          <a:p>
            <a:pPr defTabSz="586405">
              <a:spcBef>
                <a:spcPts val="32"/>
              </a:spcBef>
            </a:pPr>
            <a:endParaRPr sz="513" kern="0">
              <a:solidFill>
                <a:sysClr val="windowText" lastClr="000000"/>
              </a:solidFill>
              <a:latin typeface="Calibri"/>
              <a:cs typeface="Calibri"/>
            </a:endParaRPr>
          </a:p>
          <a:p>
            <a:pPr marL="8145" defTabSz="586405"/>
            <a:r>
              <a:rPr sz="513" kern="0" spc="42" dirty="0">
                <a:solidFill>
                  <a:srgbClr val="4F5347"/>
                </a:solidFill>
                <a:latin typeface="Calibri"/>
                <a:cs typeface="Calibri"/>
              </a:rPr>
              <a:t>ETCs</a:t>
            </a:r>
            <a:r>
              <a:rPr sz="513" kern="0" spc="-10" dirty="0">
                <a:solidFill>
                  <a:srgbClr val="4F5347"/>
                </a:solidFill>
                <a:latin typeface="Calibri"/>
                <a:cs typeface="Calibri"/>
              </a:rPr>
              <a:t> </a:t>
            </a:r>
            <a:r>
              <a:rPr sz="513" kern="0" spc="-6" dirty="0">
                <a:solidFill>
                  <a:srgbClr val="4F5347"/>
                </a:solidFill>
                <a:latin typeface="Calibri"/>
                <a:cs typeface="Calibri"/>
              </a:rPr>
              <a:t>solcellsräcke</a:t>
            </a:r>
            <a:endParaRPr sz="513" kern="0">
              <a:solidFill>
                <a:sysClr val="windowText" lastClr="000000"/>
              </a:solidFill>
              <a:latin typeface="Calibri"/>
              <a:cs typeface="Calibri"/>
            </a:endParaRPr>
          </a:p>
        </p:txBody>
      </p:sp>
      <p:sp>
        <p:nvSpPr>
          <p:cNvPr id="33" name="object 33"/>
          <p:cNvSpPr txBox="1"/>
          <p:nvPr/>
        </p:nvSpPr>
        <p:spPr>
          <a:xfrm>
            <a:off x="7086772" y="2553884"/>
            <a:ext cx="702090" cy="1034255"/>
          </a:xfrm>
          <a:prstGeom prst="rect">
            <a:avLst/>
          </a:prstGeom>
        </p:spPr>
        <p:txBody>
          <a:bodyPr vert="horz" wrap="square" lIns="0" tIns="4887" rIns="0" bIns="0" rtlCol="0">
            <a:spAutoFit/>
          </a:bodyPr>
          <a:lstStyle/>
          <a:p>
            <a:pPr marL="8145" marR="150266" defTabSz="586405">
              <a:lnSpc>
                <a:spcPct val="104200"/>
              </a:lnSpc>
              <a:spcBef>
                <a:spcPts val="38"/>
              </a:spcBef>
            </a:pPr>
            <a:r>
              <a:rPr sz="513" kern="0" spc="13" dirty="0">
                <a:solidFill>
                  <a:srgbClr val="4F5347"/>
                </a:solidFill>
                <a:latin typeface="Calibri"/>
                <a:cs typeface="Calibri"/>
              </a:rPr>
              <a:t>Thermowood</a:t>
            </a:r>
            <a:r>
              <a:rPr sz="513" kern="0" spc="71" dirty="0">
                <a:solidFill>
                  <a:srgbClr val="4F5347"/>
                </a:solidFill>
                <a:latin typeface="Calibri"/>
                <a:cs typeface="Calibri"/>
              </a:rPr>
              <a:t> </a:t>
            </a:r>
            <a:r>
              <a:rPr sz="513" kern="0" spc="-32" dirty="0">
                <a:solidFill>
                  <a:srgbClr val="4F5347"/>
                </a:solidFill>
                <a:latin typeface="Calibri"/>
                <a:cs typeface="Calibri"/>
              </a:rPr>
              <a:t>i</a:t>
            </a:r>
            <a:r>
              <a:rPr sz="513" kern="0" spc="321" dirty="0">
                <a:solidFill>
                  <a:srgbClr val="4F5347"/>
                </a:solidFill>
                <a:latin typeface="Calibri"/>
                <a:cs typeface="Calibri"/>
              </a:rPr>
              <a:t> </a:t>
            </a:r>
            <a:r>
              <a:rPr sz="513" kern="0" dirty="0">
                <a:solidFill>
                  <a:srgbClr val="4F5347"/>
                </a:solidFill>
                <a:latin typeface="Calibri"/>
                <a:cs typeface="Calibri"/>
              </a:rPr>
              <a:t>olika</a:t>
            </a:r>
            <a:r>
              <a:rPr sz="513" kern="0" spc="45" dirty="0">
                <a:solidFill>
                  <a:srgbClr val="4F5347"/>
                </a:solidFill>
                <a:latin typeface="Calibri"/>
                <a:cs typeface="Calibri"/>
              </a:rPr>
              <a:t> </a:t>
            </a:r>
            <a:r>
              <a:rPr sz="513" kern="0" spc="-6" dirty="0">
                <a:solidFill>
                  <a:srgbClr val="4F5347"/>
                </a:solidFill>
                <a:latin typeface="Calibri"/>
                <a:cs typeface="Calibri"/>
              </a:rPr>
              <a:t>dimensioner/</a:t>
            </a:r>
            <a:r>
              <a:rPr sz="513" kern="0" spc="321" dirty="0">
                <a:solidFill>
                  <a:srgbClr val="4F5347"/>
                </a:solidFill>
                <a:latin typeface="Calibri"/>
                <a:cs typeface="Calibri"/>
              </a:rPr>
              <a:t> </a:t>
            </a:r>
            <a:r>
              <a:rPr sz="513" kern="0" spc="-6" dirty="0">
                <a:solidFill>
                  <a:srgbClr val="4F5347"/>
                </a:solidFill>
                <a:latin typeface="Calibri"/>
                <a:cs typeface="Calibri"/>
              </a:rPr>
              <a:t>profiler</a:t>
            </a:r>
            <a:endParaRPr sz="513" kern="0">
              <a:solidFill>
                <a:sysClr val="windowText" lastClr="000000"/>
              </a:solidFill>
              <a:latin typeface="Calibri"/>
              <a:cs typeface="Calibri"/>
            </a:endParaRPr>
          </a:p>
          <a:p>
            <a:pPr marL="8145" defTabSz="586405">
              <a:spcBef>
                <a:spcPts val="535"/>
              </a:spcBef>
            </a:pPr>
            <a:r>
              <a:rPr sz="513" kern="0" spc="-6" dirty="0">
                <a:solidFill>
                  <a:srgbClr val="4F5347"/>
                </a:solidFill>
                <a:latin typeface="Calibri"/>
                <a:cs typeface="Calibri"/>
              </a:rPr>
              <a:t>Offerdalsskiffer</a:t>
            </a:r>
            <a:endParaRPr sz="513" kern="0">
              <a:solidFill>
                <a:sysClr val="windowText" lastClr="000000"/>
              </a:solidFill>
              <a:latin typeface="Calibri"/>
              <a:cs typeface="Calibri"/>
            </a:endParaRPr>
          </a:p>
          <a:p>
            <a:pPr marL="8145" marR="238634" defTabSz="586405">
              <a:lnSpc>
                <a:spcPct val="104200"/>
              </a:lnSpc>
              <a:spcBef>
                <a:spcPts val="545"/>
              </a:spcBef>
            </a:pPr>
            <a:r>
              <a:rPr sz="513" kern="0" dirty="0">
                <a:solidFill>
                  <a:srgbClr val="4F5347"/>
                </a:solidFill>
                <a:latin typeface="Calibri"/>
                <a:cs typeface="Calibri"/>
              </a:rPr>
              <a:t>Varm</a:t>
            </a:r>
            <a:r>
              <a:rPr sz="513" kern="0" spc="38" dirty="0">
                <a:solidFill>
                  <a:srgbClr val="4F5347"/>
                </a:solidFill>
                <a:latin typeface="Calibri"/>
                <a:cs typeface="Calibri"/>
              </a:rPr>
              <a:t> </a:t>
            </a:r>
            <a:r>
              <a:rPr sz="513" kern="0" dirty="0">
                <a:solidFill>
                  <a:srgbClr val="4F5347"/>
                </a:solidFill>
                <a:latin typeface="Calibri"/>
                <a:cs typeface="Calibri"/>
              </a:rPr>
              <a:t>panel</a:t>
            </a:r>
            <a:r>
              <a:rPr sz="513" kern="0" spc="38" dirty="0">
                <a:solidFill>
                  <a:srgbClr val="4F5347"/>
                </a:solidFill>
                <a:latin typeface="Calibri"/>
                <a:cs typeface="Calibri"/>
              </a:rPr>
              <a:t> </a:t>
            </a:r>
            <a:r>
              <a:rPr sz="513" kern="0" spc="-6" dirty="0">
                <a:solidFill>
                  <a:srgbClr val="4F5347"/>
                </a:solidFill>
                <a:latin typeface="Calibri"/>
                <a:cs typeface="Calibri"/>
              </a:rPr>
              <a:t>intill</a:t>
            </a:r>
            <a:r>
              <a:rPr sz="513" kern="0" spc="321" dirty="0">
                <a:solidFill>
                  <a:srgbClr val="4F5347"/>
                </a:solidFill>
                <a:latin typeface="Calibri"/>
                <a:cs typeface="Calibri"/>
              </a:rPr>
              <a:t> </a:t>
            </a:r>
            <a:r>
              <a:rPr sz="513" kern="0" spc="6" dirty="0">
                <a:solidFill>
                  <a:srgbClr val="4F5347"/>
                </a:solidFill>
                <a:latin typeface="Calibri"/>
                <a:cs typeface="Calibri"/>
              </a:rPr>
              <a:t>indragen</a:t>
            </a:r>
            <a:r>
              <a:rPr sz="513" kern="0" spc="61" dirty="0">
                <a:solidFill>
                  <a:srgbClr val="4F5347"/>
                </a:solidFill>
                <a:latin typeface="Calibri"/>
                <a:cs typeface="Calibri"/>
              </a:rPr>
              <a:t> </a:t>
            </a:r>
            <a:r>
              <a:rPr sz="513" kern="0" spc="-6" dirty="0">
                <a:solidFill>
                  <a:srgbClr val="4F5347"/>
                </a:solidFill>
                <a:latin typeface="Calibri"/>
                <a:cs typeface="Calibri"/>
              </a:rPr>
              <a:t>entré</a:t>
            </a:r>
            <a:endParaRPr sz="513" kern="0">
              <a:solidFill>
                <a:sysClr val="windowText" lastClr="000000"/>
              </a:solidFill>
              <a:latin typeface="Calibri"/>
              <a:cs typeface="Calibri"/>
            </a:endParaRPr>
          </a:p>
          <a:p>
            <a:pPr marL="8145" marR="53754" defTabSz="586405">
              <a:lnSpc>
                <a:spcPct val="104200"/>
              </a:lnSpc>
              <a:spcBef>
                <a:spcPts val="250"/>
              </a:spcBef>
            </a:pPr>
            <a:r>
              <a:rPr sz="513" kern="0" spc="13" dirty="0">
                <a:solidFill>
                  <a:srgbClr val="4F5347"/>
                </a:solidFill>
                <a:latin typeface="Calibri"/>
                <a:cs typeface="Calibri"/>
              </a:rPr>
              <a:t>Glaspartier</a:t>
            </a:r>
            <a:r>
              <a:rPr sz="513" kern="0" spc="6" dirty="0">
                <a:solidFill>
                  <a:srgbClr val="4F5347"/>
                </a:solidFill>
                <a:latin typeface="Calibri"/>
                <a:cs typeface="Calibri"/>
              </a:rPr>
              <a:t> </a:t>
            </a:r>
            <a:r>
              <a:rPr sz="513" kern="0" spc="13" dirty="0">
                <a:solidFill>
                  <a:srgbClr val="4F5347"/>
                </a:solidFill>
                <a:latin typeface="Calibri"/>
                <a:cs typeface="Calibri"/>
              </a:rPr>
              <a:t>går</a:t>
            </a:r>
            <a:r>
              <a:rPr sz="513" kern="0" spc="10" dirty="0">
                <a:solidFill>
                  <a:srgbClr val="4F5347"/>
                </a:solidFill>
                <a:latin typeface="Calibri"/>
                <a:cs typeface="Calibri"/>
              </a:rPr>
              <a:t> </a:t>
            </a:r>
            <a:r>
              <a:rPr sz="513" kern="0" spc="-16" dirty="0">
                <a:solidFill>
                  <a:srgbClr val="4F5347"/>
                </a:solidFill>
                <a:latin typeface="Calibri"/>
                <a:cs typeface="Calibri"/>
              </a:rPr>
              <a:t>att</a:t>
            </a:r>
            <a:r>
              <a:rPr sz="513" kern="0" spc="321" dirty="0">
                <a:solidFill>
                  <a:srgbClr val="4F5347"/>
                </a:solidFill>
                <a:latin typeface="Calibri"/>
                <a:cs typeface="Calibri"/>
              </a:rPr>
              <a:t> </a:t>
            </a:r>
            <a:r>
              <a:rPr sz="513" kern="0" spc="6" dirty="0">
                <a:solidFill>
                  <a:srgbClr val="4F5347"/>
                </a:solidFill>
                <a:latin typeface="Calibri"/>
                <a:cs typeface="Calibri"/>
              </a:rPr>
              <a:t>delas</a:t>
            </a:r>
            <a:r>
              <a:rPr sz="513" kern="0" spc="3" dirty="0">
                <a:solidFill>
                  <a:srgbClr val="4F5347"/>
                </a:solidFill>
                <a:latin typeface="Calibri"/>
                <a:cs typeface="Calibri"/>
              </a:rPr>
              <a:t> </a:t>
            </a:r>
            <a:r>
              <a:rPr sz="513" kern="0" spc="6" dirty="0">
                <a:solidFill>
                  <a:srgbClr val="4F5347"/>
                </a:solidFill>
                <a:latin typeface="Calibri"/>
                <a:cs typeface="Calibri"/>
              </a:rPr>
              <a:t>in</a:t>
            </a:r>
            <a:r>
              <a:rPr sz="513" kern="0" spc="3" dirty="0">
                <a:solidFill>
                  <a:srgbClr val="4F5347"/>
                </a:solidFill>
                <a:latin typeface="Calibri"/>
                <a:cs typeface="Calibri"/>
              </a:rPr>
              <a:t> </a:t>
            </a:r>
            <a:r>
              <a:rPr sz="513" kern="0" dirty="0">
                <a:solidFill>
                  <a:srgbClr val="4F5347"/>
                </a:solidFill>
                <a:latin typeface="Calibri"/>
                <a:cs typeface="Calibri"/>
              </a:rPr>
              <a:t>i</a:t>
            </a:r>
            <a:r>
              <a:rPr sz="513" kern="0" spc="3" dirty="0">
                <a:solidFill>
                  <a:srgbClr val="4F5347"/>
                </a:solidFill>
                <a:latin typeface="Calibri"/>
                <a:cs typeface="Calibri"/>
              </a:rPr>
              <a:t> </a:t>
            </a:r>
            <a:r>
              <a:rPr sz="513" kern="0" spc="6" dirty="0">
                <a:solidFill>
                  <a:srgbClr val="4F5347"/>
                </a:solidFill>
                <a:latin typeface="Calibri"/>
                <a:cs typeface="Calibri"/>
              </a:rPr>
              <a:t>mindre</a:t>
            </a:r>
            <a:r>
              <a:rPr sz="513" kern="0" spc="3" dirty="0">
                <a:solidFill>
                  <a:srgbClr val="4F5347"/>
                </a:solidFill>
                <a:latin typeface="Calibri"/>
                <a:cs typeface="Calibri"/>
              </a:rPr>
              <a:t> </a:t>
            </a:r>
            <a:r>
              <a:rPr sz="513" kern="0" spc="6" dirty="0">
                <a:solidFill>
                  <a:srgbClr val="4F5347"/>
                </a:solidFill>
                <a:latin typeface="Calibri"/>
                <a:cs typeface="Calibri"/>
              </a:rPr>
              <a:t>vid </a:t>
            </a:r>
            <a:r>
              <a:rPr sz="513" kern="0" spc="-16" dirty="0">
                <a:solidFill>
                  <a:srgbClr val="4F5347"/>
                </a:solidFill>
                <a:latin typeface="Calibri"/>
                <a:cs typeface="Calibri"/>
              </a:rPr>
              <a:t>ev</a:t>
            </a:r>
            <a:endParaRPr sz="513" kern="0">
              <a:solidFill>
                <a:sysClr val="windowText" lastClr="000000"/>
              </a:solidFill>
              <a:latin typeface="Calibri"/>
              <a:cs typeface="Calibri"/>
            </a:endParaRPr>
          </a:p>
          <a:p>
            <a:pPr marL="8145" defTabSz="586405">
              <a:spcBef>
                <a:spcPts val="26"/>
              </a:spcBef>
            </a:pPr>
            <a:r>
              <a:rPr sz="513" kern="0" spc="13" dirty="0">
                <a:solidFill>
                  <a:srgbClr val="4F5347"/>
                </a:solidFill>
                <a:latin typeface="Calibri"/>
                <a:cs typeface="Calibri"/>
              </a:rPr>
              <a:t>användning</a:t>
            </a:r>
            <a:r>
              <a:rPr sz="513" kern="0" spc="29" dirty="0">
                <a:solidFill>
                  <a:srgbClr val="4F5347"/>
                </a:solidFill>
                <a:latin typeface="Calibri"/>
                <a:cs typeface="Calibri"/>
              </a:rPr>
              <a:t> </a:t>
            </a:r>
            <a:r>
              <a:rPr sz="513" kern="0" spc="13" dirty="0">
                <a:solidFill>
                  <a:srgbClr val="4F5347"/>
                </a:solidFill>
                <a:latin typeface="Calibri"/>
                <a:cs typeface="Calibri"/>
              </a:rPr>
              <a:t>som</a:t>
            </a:r>
            <a:r>
              <a:rPr sz="513" kern="0" spc="29" dirty="0">
                <a:solidFill>
                  <a:srgbClr val="4F5347"/>
                </a:solidFill>
                <a:latin typeface="Calibri"/>
                <a:cs typeface="Calibri"/>
              </a:rPr>
              <a:t> </a:t>
            </a:r>
            <a:r>
              <a:rPr sz="513" kern="0" spc="-6" dirty="0">
                <a:solidFill>
                  <a:srgbClr val="4F5347"/>
                </a:solidFill>
                <a:latin typeface="Calibri"/>
                <a:cs typeface="Calibri"/>
              </a:rPr>
              <a:t>bostad</a:t>
            </a:r>
            <a:endParaRPr sz="513" kern="0">
              <a:solidFill>
                <a:sysClr val="windowText" lastClr="000000"/>
              </a:solidFill>
              <a:latin typeface="Calibri"/>
              <a:cs typeface="Calibri"/>
            </a:endParaRPr>
          </a:p>
          <a:p>
            <a:pPr marL="8145" defTabSz="586405">
              <a:spcBef>
                <a:spcPts val="350"/>
              </a:spcBef>
            </a:pPr>
            <a:r>
              <a:rPr sz="513" kern="0" spc="-6" dirty="0">
                <a:solidFill>
                  <a:srgbClr val="566459"/>
                </a:solidFill>
                <a:latin typeface="Calibri"/>
                <a:cs typeface="Calibri"/>
              </a:rPr>
              <a:t>Sittnisch</a:t>
            </a:r>
            <a:endParaRPr sz="513" kern="0">
              <a:solidFill>
                <a:sysClr val="windowText" lastClr="000000"/>
              </a:solidFill>
              <a:latin typeface="Calibri"/>
              <a:cs typeface="Calibri"/>
            </a:endParaRPr>
          </a:p>
        </p:txBody>
      </p:sp>
      <p:grpSp>
        <p:nvGrpSpPr>
          <p:cNvPr id="34" name="object 34"/>
          <p:cNvGrpSpPr/>
          <p:nvPr/>
        </p:nvGrpSpPr>
        <p:grpSpPr>
          <a:xfrm>
            <a:off x="7816805" y="875087"/>
            <a:ext cx="2641796" cy="2840124"/>
            <a:chOff x="10246031" y="1364488"/>
            <a:chExt cx="4119245" cy="4428490"/>
          </a:xfrm>
        </p:grpSpPr>
        <p:pic>
          <p:nvPicPr>
            <p:cNvPr id="35" name="object 35"/>
            <p:cNvPicPr/>
            <p:nvPr/>
          </p:nvPicPr>
          <p:blipFill>
            <a:blip r:embed="rId12" cstate="email">
              <a:extLst>
                <a:ext uri="{28A0092B-C50C-407E-A947-70E740481C1C}">
                  <a14:useLocalDpi xmlns:a14="http://schemas.microsoft.com/office/drawing/2010/main"/>
                </a:ext>
              </a:extLst>
            </a:blip>
            <a:stretch>
              <a:fillRect/>
            </a:stretch>
          </p:blipFill>
          <p:spPr>
            <a:xfrm>
              <a:off x="10692981" y="1364488"/>
              <a:ext cx="3672001" cy="4427994"/>
            </a:xfrm>
            <a:prstGeom prst="rect">
              <a:avLst/>
            </a:prstGeom>
          </p:spPr>
        </p:pic>
        <p:sp>
          <p:nvSpPr>
            <p:cNvPr id="36" name="object 36"/>
            <p:cNvSpPr/>
            <p:nvPr/>
          </p:nvSpPr>
          <p:spPr>
            <a:xfrm>
              <a:off x="10266671" y="3311033"/>
              <a:ext cx="1072515" cy="0"/>
            </a:xfrm>
            <a:custGeom>
              <a:avLst/>
              <a:gdLst/>
              <a:ahLst/>
              <a:cxnLst/>
              <a:rect l="l" t="t" r="r" b="b"/>
              <a:pathLst>
                <a:path w="1072515">
                  <a:moveTo>
                    <a:pt x="1071956" y="0"/>
                  </a:moveTo>
                  <a:lnTo>
                    <a:pt x="0" y="0"/>
                  </a:lnTo>
                </a:path>
              </a:pathLst>
            </a:custGeom>
            <a:ln w="9525">
              <a:solidFill>
                <a:srgbClr val="231F20"/>
              </a:solidFill>
              <a:prstDash val="dot"/>
            </a:ln>
          </p:spPr>
          <p:txBody>
            <a:bodyPr wrap="square" lIns="0" tIns="0" rIns="0" bIns="0" rtlCol="0"/>
            <a:lstStyle/>
            <a:p>
              <a:pPr defTabSz="586405"/>
              <a:endParaRPr sz="1154" kern="0">
                <a:solidFill>
                  <a:sysClr val="windowText" lastClr="000000"/>
                </a:solidFill>
              </a:endParaRPr>
            </a:p>
          </p:txBody>
        </p:sp>
        <p:sp>
          <p:nvSpPr>
            <p:cNvPr id="37" name="object 37"/>
            <p:cNvSpPr/>
            <p:nvPr/>
          </p:nvSpPr>
          <p:spPr>
            <a:xfrm>
              <a:off x="10247617" y="3306279"/>
              <a:ext cx="1124585" cy="9525"/>
            </a:xfrm>
            <a:custGeom>
              <a:avLst/>
              <a:gdLst/>
              <a:ahLst/>
              <a:cxnLst/>
              <a:rect l="l" t="t" r="r" b="b"/>
              <a:pathLst>
                <a:path w="1124584" h="9525">
                  <a:moveTo>
                    <a:pt x="9525" y="4762"/>
                  </a:moveTo>
                  <a:lnTo>
                    <a:pt x="8128" y="1397"/>
                  </a:lnTo>
                  <a:lnTo>
                    <a:pt x="4762" y="0"/>
                  </a:lnTo>
                  <a:lnTo>
                    <a:pt x="1384" y="1397"/>
                  </a:lnTo>
                  <a:lnTo>
                    <a:pt x="0" y="4762"/>
                  </a:lnTo>
                  <a:lnTo>
                    <a:pt x="1384" y="8128"/>
                  </a:lnTo>
                  <a:lnTo>
                    <a:pt x="4762" y="9525"/>
                  </a:lnTo>
                  <a:lnTo>
                    <a:pt x="8128" y="8128"/>
                  </a:lnTo>
                  <a:lnTo>
                    <a:pt x="9525" y="4762"/>
                  </a:lnTo>
                  <a:close/>
                </a:path>
                <a:path w="1124584" h="9525">
                  <a:moveTo>
                    <a:pt x="1124356" y="4762"/>
                  </a:moveTo>
                  <a:lnTo>
                    <a:pt x="1122959" y="1397"/>
                  </a:lnTo>
                  <a:lnTo>
                    <a:pt x="1119593" y="0"/>
                  </a:lnTo>
                  <a:lnTo>
                    <a:pt x="1116215" y="1397"/>
                  </a:lnTo>
                  <a:lnTo>
                    <a:pt x="1114831" y="4762"/>
                  </a:lnTo>
                  <a:lnTo>
                    <a:pt x="1116215" y="8128"/>
                  </a:lnTo>
                  <a:lnTo>
                    <a:pt x="1119593" y="9525"/>
                  </a:lnTo>
                  <a:lnTo>
                    <a:pt x="1122959" y="8128"/>
                  </a:lnTo>
                  <a:lnTo>
                    <a:pt x="1124356" y="4762"/>
                  </a:lnTo>
                  <a:close/>
                </a:path>
              </a:pathLst>
            </a:custGeom>
            <a:solidFill>
              <a:srgbClr val="231F20"/>
            </a:solidFill>
          </p:spPr>
          <p:txBody>
            <a:bodyPr wrap="square" lIns="0" tIns="0" rIns="0" bIns="0" rtlCol="0"/>
            <a:lstStyle/>
            <a:p>
              <a:pPr defTabSz="586405"/>
              <a:endParaRPr sz="1154" kern="0">
                <a:solidFill>
                  <a:sysClr val="windowText" lastClr="000000"/>
                </a:solidFill>
              </a:endParaRPr>
            </a:p>
          </p:txBody>
        </p:sp>
        <p:sp>
          <p:nvSpPr>
            <p:cNvPr id="38" name="object 38"/>
            <p:cNvSpPr/>
            <p:nvPr/>
          </p:nvSpPr>
          <p:spPr>
            <a:xfrm>
              <a:off x="10266694" y="2475047"/>
              <a:ext cx="1102995" cy="0"/>
            </a:xfrm>
            <a:custGeom>
              <a:avLst/>
              <a:gdLst/>
              <a:ahLst/>
              <a:cxnLst/>
              <a:rect l="l" t="t" r="r" b="b"/>
              <a:pathLst>
                <a:path w="1102995">
                  <a:moveTo>
                    <a:pt x="1102690" y="0"/>
                  </a:moveTo>
                  <a:lnTo>
                    <a:pt x="0" y="0"/>
                  </a:lnTo>
                </a:path>
              </a:pathLst>
            </a:custGeom>
            <a:ln w="9525">
              <a:solidFill>
                <a:srgbClr val="231F20"/>
              </a:solidFill>
              <a:prstDash val="dot"/>
            </a:ln>
          </p:spPr>
          <p:txBody>
            <a:bodyPr wrap="square" lIns="0" tIns="0" rIns="0" bIns="0" rtlCol="0"/>
            <a:lstStyle/>
            <a:p>
              <a:pPr defTabSz="586405"/>
              <a:endParaRPr sz="1154" kern="0">
                <a:solidFill>
                  <a:sysClr val="windowText" lastClr="000000"/>
                </a:solidFill>
              </a:endParaRPr>
            </a:p>
          </p:txBody>
        </p:sp>
        <p:sp>
          <p:nvSpPr>
            <p:cNvPr id="39" name="object 39"/>
            <p:cNvSpPr/>
            <p:nvPr/>
          </p:nvSpPr>
          <p:spPr>
            <a:xfrm>
              <a:off x="10247605" y="2470289"/>
              <a:ext cx="1155700" cy="9525"/>
            </a:xfrm>
            <a:custGeom>
              <a:avLst/>
              <a:gdLst/>
              <a:ahLst/>
              <a:cxnLst/>
              <a:rect l="l" t="t" r="r" b="b"/>
              <a:pathLst>
                <a:path w="1155700" h="9525">
                  <a:moveTo>
                    <a:pt x="9525" y="4762"/>
                  </a:moveTo>
                  <a:lnTo>
                    <a:pt x="8128" y="1397"/>
                  </a:lnTo>
                  <a:lnTo>
                    <a:pt x="4762" y="0"/>
                  </a:lnTo>
                  <a:lnTo>
                    <a:pt x="1397" y="1397"/>
                  </a:lnTo>
                  <a:lnTo>
                    <a:pt x="0" y="4762"/>
                  </a:lnTo>
                  <a:lnTo>
                    <a:pt x="1397" y="8128"/>
                  </a:lnTo>
                  <a:lnTo>
                    <a:pt x="4762" y="9525"/>
                  </a:lnTo>
                  <a:lnTo>
                    <a:pt x="8128" y="8128"/>
                  </a:lnTo>
                  <a:lnTo>
                    <a:pt x="9525" y="4762"/>
                  </a:lnTo>
                  <a:close/>
                </a:path>
                <a:path w="1155700" h="9525">
                  <a:moveTo>
                    <a:pt x="1155179" y="4762"/>
                  </a:moveTo>
                  <a:lnTo>
                    <a:pt x="1153782" y="1397"/>
                  </a:lnTo>
                  <a:lnTo>
                    <a:pt x="1150416" y="0"/>
                  </a:lnTo>
                  <a:lnTo>
                    <a:pt x="1147051" y="1397"/>
                  </a:lnTo>
                  <a:lnTo>
                    <a:pt x="1145654" y="4762"/>
                  </a:lnTo>
                  <a:lnTo>
                    <a:pt x="1147051" y="8128"/>
                  </a:lnTo>
                  <a:lnTo>
                    <a:pt x="1150416" y="9525"/>
                  </a:lnTo>
                  <a:lnTo>
                    <a:pt x="1153782" y="8128"/>
                  </a:lnTo>
                  <a:lnTo>
                    <a:pt x="1155179" y="4762"/>
                  </a:lnTo>
                  <a:close/>
                </a:path>
              </a:pathLst>
            </a:custGeom>
            <a:solidFill>
              <a:srgbClr val="231F20"/>
            </a:solidFill>
          </p:spPr>
          <p:txBody>
            <a:bodyPr wrap="square" lIns="0" tIns="0" rIns="0" bIns="0" rtlCol="0"/>
            <a:lstStyle/>
            <a:p>
              <a:pPr defTabSz="586405"/>
              <a:endParaRPr sz="1154" kern="0">
                <a:solidFill>
                  <a:sysClr val="windowText" lastClr="000000"/>
                </a:solidFill>
              </a:endParaRPr>
            </a:p>
          </p:txBody>
        </p:sp>
        <p:sp>
          <p:nvSpPr>
            <p:cNvPr id="40" name="object 40"/>
            <p:cNvSpPr/>
            <p:nvPr/>
          </p:nvSpPr>
          <p:spPr>
            <a:xfrm>
              <a:off x="10266851" y="2239638"/>
              <a:ext cx="825500" cy="0"/>
            </a:xfrm>
            <a:custGeom>
              <a:avLst/>
              <a:gdLst/>
              <a:ahLst/>
              <a:cxnLst/>
              <a:rect l="l" t="t" r="r" b="b"/>
              <a:pathLst>
                <a:path w="825500">
                  <a:moveTo>
                    <a:pt x="825373" y="0"/>
                  </a:moveTo>
                  <a:lnTo>
                    <a:pt x="0" y="0"/>
                  </a:lnTo>
                </a:path>
              </a:pathLst>
            </a:custGeom>
            <a:ln w="9525">
              <a:solidFill>
                <a:srgbClr val="231F20"/>
              </a:solidFill>
              <a:prstDash val="dot"/>
            </a:ln>
          </p:spPr>
          <p:txBody>
            <a:bodyPr wrap="square" lIns="0" tIns="0" rIns="0" bIns="0" rtlCol="0"/>
            <a:lstStyle/>
            <a:p>
              <a:pPr defTabSz="586405"/>
              <a:endParaRPr sz="1154" kern="0">
                <a:solidFill>
                  <a:sysClr val="windowText" lastClr="000000"/>
                </a:solidFill>
              </a:endParaRPr>
            </a:p>
          </p:txBody>
        </p:sp>
        <p:sp>
          <p:nvSpPr>
            <p:cNvPr id="41" name="object 41"/>
            <p:cNvSpPr/>
            <p:nvPr/>
          </p:nvSpPr>
          <p:spPr>
            <a:xfrm>
              <a:off x="10247605" y="2234882"/>
              <a:ext cx="878840" cy="9525"/>
            </a:xfrm>
            <a:custGeom>
              <a:avLst/>
              <a:gdLst/>
              <a:ahLst/>
              <a:cxnLst/>
              <a:rect l="l" t="t" r="r" b="b"/>
              <a:pathLst>
                <a:path w="878840" h="9525">
                  <a:moveTo>
                    <a:pt x="9525" y="4762"/>
                  </a:moveTo>
                  <a:lnTo>
                    <a:pt x="8128" y="1397"/>
                  </a:lnTo>
                  <a:lnTo>
                    <a:pt x="4762" y="0"/>
                  </a:lnTo>
                  <a:lnTo>
                    <a:pt x="1397" y="1397"/>
                  </a:lnTo>
                  <a:lnTo>
                    <a:pt x="0" y="4762"/>
                  </a:lnTo>
                  <a:lnTo>
                    <a:pt x="1397" y="8128"/>
                  </a:lnTo>
                  <a:lnTo>
                    <a:pt x="4762" y="9525"/>
                  </a:lnTo>
                  <a:lnTo>
                    <a:pt x="8128" y="8128"/>
                  </a:lnTo>
                  <a:lnTo>
                    <a:pt x="9525" y="4762"/>
                  </a:lnTo>
                  <a:close/>
                </a:path>
                <a:path w="878840" h="9525">
                  <a:moveTo>
                    <a:pt x="878332" y="4762"/>
                  </a:moveTo>
                  <a:lnTo>
                    <a:pt x="876935" y="1397"/>
                  </a:lnTo>
                  <a:lnTo>
                    <a:pt x="873569" y="0"/>
                  </a:lnTo>
                  <a:lnTo>
                    <a:pt x="870204" y="1397"/>
                  </a:lnTo>
                  <a:lnTo>
                    <a:pt x="868807" y="4762"/>
                  </a:lnTo>
                  <a:lnTo>
                    <a:pt x="870204" y="8128"/>
                  </a:lnTo>
                  <a:lnTo>
                    <a:pt x="873569" y="9525"/>
                  </a:lnTo>
                  <a:lnTo>
                    <a:pt x="876935" y="8128"/>
                  </a:lnTo>
                  <a:lnTo>
                    <a:pt x="878332" y="4762"/>
                  </a:lnTo>
                  <a:close/>
                </a:path>
              </a:pathLst>
            </a:custGeom>
            <a:solidFill>
              <a:srgbClr val="231F20"/>
            </a:solidFill>
          </p:spPr>
          <p:txBody>
            <a:bodyPr wrap="square" lIns="0" tIns="0" rIns="0" bIns="0" rtlCol="0"/>
            <a:lstStyle/>
            <a:p>
              <a:pPr defTabSz="586405"/>
              <a:endParaRPr sz="1154" kern="0">
                <a:solidFill>
                  <a:sysClr val="windowText" lastClr="000000"/>
                </a:solidFill>
              </a:endParaRPr>
            </a:p>
          </p:txBody>
        </p:sp>
        <p:sp>
          <p:nvSpPr>
            <p:cNvPr id="42" name="object 42"/>
            <p:cNvSpPr/>
            <p:nvPr/>
          </p:nvSpPr>
          <p:spPr>
            <a:xfrm>
              <a:off x="10266671" y="3825898"/>
              <a:ext cx="1072515" cy="0"/>
            </a:xfrm>
            <a:custGeom>
              <a:avLst/>
              <a:gdLst/>
              <a:ahLst/>
              <a:cxnLst/>
              <a:rect l="l" t="t" r="r" b="b"/>
              <a:pathLst>
                <a:path w="1072515">
                  <a:moveTo>
                    <a:pt x="1071956" y="0"/>
                  </a:moveTo>
                  <a:lnTo>
                    <a:pt x="0" y="0"/>
                  </a:lnTo>
                </a:path>
              </a:pathLst>
            </a:custGeom>
            <a:ln w="9525">
              <a:solidFill>
                <a:srgbClr val="231F20"/>
              </a:solidFill>
              <a:prstDash val="dot"/>
            </a:ln>
          </p:spPr>
          <p:txBody>
            <a:bodyPr wrap="square" lIns="0" tIns="0" rIns="0" bIns="0" rtlCol="0"/>
            <a:lstStyle/>
            <a:p>
              <a:pPr defTabSz="586405"/>
              <a:endParaRPr sz="1154" kern="0">
                <a:solidFill>
                  <a:sysClr val="windowText" lastClr="000000"/>
                </a:solidFill>
              </a:endParaRPr>
            </a:p>
          </p:txBody>
        </p:sp>
        <p:sp>
          <p:nvSpPr>
            <p:cNvPr id="43" name="object 43"/>
            <p:cNvSpPr/>
            <p:nvPr/>
          </p:nvSpPr>
          <p:spPr>
            <a:xfrm>
              <a:off x="10247617" y="3821137"/>
              <a:ext cx="1124585" cy="9525"/>
            </a:xfrm>
            <a:custGeom>
              <a:avLst/>
              <a:gdLst/>
              <a:ahLst/>
              <a:cxnLst/>
              <a:rect l="l" t="t" r="r" b="b"/>
              <a:pathLst>
                <a:path w="1124584" h="9525">
                  <a:moveTo>
                    <a:pt x="9525" y="4762"/>
                  </a:moveTo>
                  <a:lnTo>
                    <a:pt x="8128" y="1397"/>
                  </a:lnTo>
                  <a:lnTo>
                    <a:pt x="4762" y="0"/>
                  </a:lnTo>
                  <a:lnTo>
                    <a:pt x="1384" y="1397"/>
                  </a:lnTo>
                  <a:lnTo>
                    <a:pt x="0" y="4762"/>
                  </a:lnTo>
                  <a:lnTo>
                    <a:pt x="1384" y="8128"/>
                  </a:lnTo>
                  <a:lnTo>
                    <a:pt x="4762" y="9525"/>
                  </a:lnTo>
                  <a:lnTo>
                    <a:pt x="8128" y="8128"/>
                  </a:lnTo>
                  <a:lnTo>
                    <a:pt x="9525" y="4762"/>
                  </a:lnTo>
                  <a:close/>
                </a:path>
                <a:path w="1124584" h="9525">
                  <a:moveTo>
                    <a:pt x="1124356" y="4762"/>
                  </a:moveTo>
                  <a:lnTo>
                    <a:pt x="1122959" y="1397"/>
                  </a:lnTo>
                  <a:lnTo>
                    <a:pt x="1119593" y="0"/>
                  </a:lnTo>
                  <a:lnTo>
                    <a:pt x="1116215" y="1397"/>
                  </a:lnTo>
                  <a:lnTo>
                    <a:pt x="1114831" y="4762"/>
                  </a:lnTo>
                  <a:lnTo>
                    <a:pt x="1116215" y="8128"/>
                  </a:lnTo>
                  <a:lnTo>
                    <a:pt x="1119593" y="9525"/>
                  </a:lnTo>
                  <a:lnTo>
                    <a:pt x="1122959" y="8128"/>
                  </a:lnTo>
                  <a:lnTo>
                    <a:pt x="1124356" y="4762"/>
                  </a:lnTo>
                  <a:close/>
                </a:path>
              </a:pathLst>
            </a:custGeom>
            <a:solidFill>
              <a:srgbClr val="231F20"/>
            </a:solidFill>
          </p:spPr>
          <p:txBody>
            <a:bodyPr wrap="square" lIns="0" tIns="0" rIns="0" bIns="0" rtlCol="0"/>
            <a:lstStyle/>
            <a:p>
              <a:pPr defTabSz="586405"/>
              <a:endParaRPr sz="1154" kern="0">
                <a:solidFill>
                  <a:sysClr val="windowText" lastClr="000000"/>
                </a:solidFill>
              </a:endParaRPr>
            </a:p>
          </p:txBody>
        </p:sp>
        <p:sp>
          <p:nvSpPr>
            <p:cNvPr id="44" name="object 44"/>
            <p:cNvSpPr/>
            <p:nvPr/>
          </p:nvSpPr>
          <p:spPr>
            <a:xfrm>
              <a:off x="11367210" y="3175385"/>
              <a:ext cx="0" cy="102870"/>
            </a:xfrm>
            <a:custGeom>
              <a:avLst/>
              <a:gdLst/>
              <a:ahLst/>
              <a:cxnLst/>
              <a:rect l="l" t="t" r="r" b="b"/>
              <a:pathLst>
                <a:path h="102870">
                  <a:moveTo>
                    <a:pt x="0" y="0"/>
                  </a:moveTo>
                  <a:lnTo>
                    <a:pt x="0" y="102654"/>
                  </a:lnTo>
                </a:path>
              </a:pathLst>
            </a:custGeom>
            <a:ln w="9525">
              <a:solidFill>
                <a:srgbClr val="231F20"/>
              </a:solidFill>
              <a:prstDash val="dot"/>
            </a:ln>
          </p:spPr>
          <p:txBody>
            <a:bodyPr wrap="square" lIns="0" tIns="0" rIns="0" bIns="0" rtlCol="0"/>
            <a:lstStyle/>
            <a:p>
              <a:pPr defTabSz="586405"/>
              <a:endParaRPr sz="1154" kern="0">
                <a:solidFill>
                  <a:sysClr val="windowText" lastClr="000000"/>
                </a:solidFill>
              </a:endParaRPr>
            </a:p>
          </p:txBody>
        </p:sp>
        <p:sp>
          <p:nvSpPr>
            <p:cNvPr id="45" name="object 45"/>
            <p:cNvSpPr/>
            <p:nvPr/>
          </p:nvSpPr>
          <p:spPr>
            <a:xfrm>
              <a:off x="11362436" y="3141294"/>
              <a:ext cx="9525" cy="156210"/>
            </a:xfrm>
            <a:custGeom>
              <a:avLst/>
              <a:gdLst/>
              <a:ahLst/>
              <a:cxnLst/>
              <a:rect l="l" t="t" r="r" b="b"/>
              <a:pathLst>
                <a:path w="9525" h="156210">
                  <a:moveTo>
                    <a:pt x="9525" y="151409"/>
                  </a:moveTo>
                  <a:lnTo>
                    <a:pt x="8140" y="148043"/>
                  </a:lnTo>
                  <a:lnTo>
                    <a:pt x="4762" y="146646"/>
                  </a:lnTo>
                  <a:lnTo>
                    <a:pt x="1397" y="148043"/>
                  </a:lnTo>
                  <a:lnTo>
                    <a:pt x="0" y="151409"/>
                  </a:lnTo>
                  <a:lnTo>
                    <a:pt x="1397" y="154787"/>
                  </a:lnTo>
                  <a:lnTo>
                    <a:pt x="4762" y="156171"/>
                  </a:lnTo>
                  <a:lnTo>
                    <a:pt x="8140" y="154787"/>
                  </a:lnTo>
                  <a:lnTo>
                    <a:pt x="9525" y="151409"/>
                  </a:lnTo>
                  <a:close/>
                </a:path>
                <a:path w="9525" h="156210">
                  <a:moveTo>
                    <a:pt x="9525" y="4762"/>
                  </a:moveTo>
                  <a:lnTo>
                    <a:pt x="8140" y="1397"/>
                  </a:lnTo>
                  <a:lnTo>
                    <a:pt x="4762" y="0"/>
                  </a:lnTo>
                  <a:lnTo>
                    <a:pt x="1397" y="1397"/>
                  </a:lnTo>
                  <a:lnTo>
                    <a:pt x="0" y="4762"/>
                  </a:lnTo>
                  <a:lnTo>
                    <a:pt x="1397" y="8140"/>
                  </a:lnTo>
                  <a:lnTo>
                    <a:pt x="4762" y="9525"/>
                  </a:lnTo>
                  <a:lnTo>
                    <a:pt x="8140" y="8140"/>
                  </a:lnTo>
                  <a:lnTo>
                    <a:pt x="9525" y="4762"/>
                  </a:lnTo>
                  <a:close/>
                </a:path>
              </a:pathLst>
            </a:custGeom>
            <a:solidFill>
              <a:srgbClr val="231F20"/>
            </a:solidFill>
          </p:spPr>
          <p:txBody>
            <a:bodyPr wrap="square" lIns="0" tIns="0" rIns="0" bIns="0" rtlCol="0"/>
            <a:lstStyle/>
            <a:p>
              <a:pPr defTabSz="586405"/>
              <a:endParaRPr sz="1154" kern="0">
                <a:solidFill>
                  <a:sysClr val="windowText" lastClr="000000"/>
                </a:solidFill>
              </a:endParaRPr>
            </a:p>
          </p:txBody>
        </p:sp>
        <p:sp>
          <p:nvSpPr>
            <p:cNvPr id="46" name="object 46"/>
            <p:cNvSpPr/>
            <p:nvPr/>
          </p:nvSpPr>
          <p:spPr>
            <a:xfrm>
              <a:off x="13099718" y="3608185"/>
              <a:ext cx="0" cy="49530"/>
            </a:xfrm>
            <a:custGeom>
              <a:avLst/>
              <a:gdLst/>
              <a:ahLst/>
              <a:cxnLst/>
              <a:rect l="l" t="t" r="r" b="b"/>
              <a:pathLst>
                <a:path h="49529">
                  <a:moveTo>
                    <a:pt x="0" y="0"/>
                  </a:moveTo>
                  <a:lnTo>
                    <a:pt x="0" y="49314"/>
                  </a:lnTo>
                </a:path>
              </a:pathLst>
            </a:custGeom>
            <a:ln w="9525">
              <a:solidFill>
                <a:srgbClr val="231F20"/>
              </a:solidFill>
              <a:prstDash val="dot"/>
            </a:ln>
          </p:spPr>
          <p:txBody>
            <a:bodyPr wrap="square" lIns="0" tIns="0" rIns="0" bIns="0" rtlCol="0"/>
            <a:lstStyle/>
            <a:p>
              <a:pPr defTabSz="586405"/>
              <a:endParaRPr sz="1154" kern="0">
                <a:solidFill>
                  <a:sysClr val="windowText" lastClr="000000"/>
                </a:solidFill>
              </a:endParaRPr>
            </a:p>
          </p:txBody>
        </p:sp>
        <p:sp>
          <p:nvSpPr>
            <p:cNvPr id="47" name="object 47"/>
            <p:cNvSpPr/>
            <p:nvPr/>
          </p:nvSpPr>
          <p:spPr>
            <a:xfrm>
              <a:off x="13094945" y="3570554"/>
              <a:ext cx="9525" cy="108585"/>
            </a:xfrm>
            <a:custGeom>
              <a:avLst/>
              <a:gdLst/>
              <a:ahLst/>
              <a:cxnLst/>
              <a:rect l="l" t="t" r="r" b="b"/>
              <a:pathLst>
                <a:path w="9525" h="108585">
                  <a:moveTo>
                    <a:pt x="9525" y="103403"/>
                  </a:moveTo>
                  <a:lnTo>
                    <a:pt x="8140" y="100025"/>
                  </a:lnTo>
                  <a:lnTo>
                    <a:pt x="4762" y="98640"/>
                  </a:lnTo>
                  <a:lnTo>
                    <a:pt x="1397" y="100025"/>
                  </a:lnTo>
                  <a:lnTo>
                    <a:pt x="0" y="103403"/>
                  </a:lnTo>
                  <a:lnTo>
                    <a:pt x="1397" y="106768"/>
                  </a:lnTo>
                  <a:lnTo>
                    <a:pt x="4762" y="108165"/>
                  </a:lnTo>
                  <a:lnTo>
                    <a:pt x="8140" y="106768"/>
                  </a:lnTo>
                  <a:lnTo>
                    <a:pt x="9525" y="103403"/>
                  </a:lnTo>
                  <a:close/>
                </a:path>
                <a:path w="9525" h="108585">
                  <a:moveTo>
                    <a:pt x="9525" y="4762"/>
                  </a:moveTo>
                  <a:lnTo>
                    <a:pt x="8140" y="1384"/>
                  </a:lnTo>
                  <a:lnTo>
                    <a:pt x="4762" y="0"/>
                  </a:lnTo>
                  <a:lnTo>
                    <a:pt x="1397" y="1384"/>
                  </a:lnTo>
                  <a:lnTo>
                    <a:pt x="0" y="4762"/>
                  </a:lnTo>
                  <a:lnTo>
                    <a:pt x="1397" y="8128"/>
                  </a:lnTo>
                  <a:lnTo>
                    <a:pt x="4762" y="9525"/>
                  </a:lnTo>
                  <a:lnTo>
                    <a:pt x="8140" y="8128"/>
                  </a:lnTo>
                  <a:lnTo>
                    <a:pt x="9525" y="4762"/>
                  </a:lnTo>
                  <a:close/>
                </a:path>
              </a:pathLst>
            </a:custGeom>
            <a:solidFill>
              <a:srgbClr val="231F20"/>
            </a:solidFill>
          </p:spPr>
          <p:txBody>
            <a:bodyPr wrap="square" lIns="0" tIns="0" rIns="0" bIns="0" rtlCol="0"/>
            <a:lstStyle/>
            <a:p>
              <a:pPr defTabSz="586405"/>
              <a:endParaRPr sz="1154" kern="0">
                <a:solidFill>
                  <a:sysClr val="windowText" lastClr="000000"/>
                </a:solidFill>
              </a:endParaRPr>
            </a:p>
          </p:txBody>
        </p:sp>
        <p:sp>
          <p:nvSpPr>
            <p:cNvPr id="48" name="object 48"/>
            <p:cNvSpPr/>
            <p:nvPr/>
          </p:nvSpPr>
          <p:spPr>
            <a:xfrm>
              <a:off x="11367210" y="4595986"/>
              <a:ext cx="0" cy="280035"/>
            </a:xfrm>
            <a:custGeom>
              <a:avLst/>
              <a:gdLst/>
              <a:ahLst/>
              <a:cxnLst/>
              <a:rect l="l" t="t" r="r" b="b"/>
              <a:pathLst>
                <a:path h="280035">
                  <a:moveTo>
                    <a:pt x="0" y="0"/>
                  </a:moveTo>
                  <a:lnTo>
                    <a:pt x="0" y="279958"/>
                  </a:lnTo>
                </a:path>
              </a:pathLst>
            </a:custGeom>
            <a:ln w="9525">
              <a:solidFill>
                <a:srgbClr val="231F20"/>
              </a:solidFill>
              <a:prstDash val="dot"/>
            </a:ln>
          </p:spPr>
          <p:txBody>
            <a:bodyPr wrap="square" lIns="0" tIns="0" rIns="0" bIns="0" rtlCol="0"/>
            <a:lstStyle/>
            <a:p>
              <a:pPr defTabSz="586405"/>
              <a:endParaRPr sz="1154" kern="0">
                <a:solidFill>
                  <a:sysClr val="windowText" lastClr="000000"/>
                </a:solidFill>
              </a:endParaRPr>
            </a:p>
          </p:txBody>
        </p:sp>
        <p:sp>
          <p:nvSpPr>
            <p:cNvPr id="49" name="object 49"/>
            <p:cNvSpPr/>
            <p:nvPr/>
          </p:nvSpPr>
          <p:spPr>
            <a:xfrm>
              <a:off x="11362436" y="4561763"/>
              <a:ext cx="9525" cy="334010"/>
            </a:xfrm>
            <a:custGeom>
              <a:avLst/>
              <a:gdLst/>
              <a:ahLst/>
              <a:cxnLst/>
              <a:rect l="l" t="t" r="r" b="b"/>
              <a:pathLst>
                <a:path w="9525" h="334010">
                  <a:moveTo>
                    <a:pt x="9525" y="328930"/>
                  </a:moveTo>
                  <a:lnTo>
                    <a:pt x="8140" y="325564"/>
                  </a:lnTo>
                  <a:lnTo>
                    <a:pt x="4762" y="324167"/>
                  </a:lnTo>
                  <a:lnTo>
                    <a:pt x="1397" y="325564"/>
                  </a:lnTo>
                  <a:lnTo>
                    <a:pt x="0" y="328930"/>
                  </a:lnTo>
                  <a:lnTo>
                    <a:pt x="1397" y="332295"/>
                  </a:lnTo>
                  <a:lnTo>
                    <a:pt x="4762" y="333692"/>
                  </a:lnTo>
                  <a:lnTo>
                    <a:pt x="8140" y="332295"/>
                  </a:lnTo>
                  <a:lnTo>
                    <a:pt x="9525" y="328930"/>
                  </a:lnTo>
                  <a:close/>
                </a:path>
                <a:path w="9525" h="334010">
                  <a:moveTo>
                    <a:pt x="9525" y="4762"/>
                  </a:moveTo>
                  <a:lnTo>
                    <a:pt x="8140" y="1397"/>
                  </a:lnTo>
                  <a:lnTo>
                    <a:pt x="4762" y="0"/>
                  </a:lnTo>
                  <a:lnTo>
                    <a:pt x="1397" y="1397"/>
                  </a:lnTo>
                  <a:lnTo>
                    <a:pt x="0" y="4762"/>
                  </a:lnTo>
                  <a:lnTo>
                    <a:pt x="1397" y="8128"/>
                  </a:lnTo>
                  <a:lnTo>
                    <a:pt x="4762" y="9525"/>
                  </a:lnTo>
                  <a:lnTo>
                    <a:pt x="8140" y="8128"/>
                  </a:lnTo>
                  <a:lnTo>
                    <a:pt x="9525" y="4762"/>
                  </a:lnTo>
                  <a:close/>
                </a:path>
              </a:pathLst>
            </a:custGeom>
            <a:solidFill>
              <a:srgbClr val="231F20"/>
            </a:solidFill>
          </p:spPr>
          <p:txBody>
            <a:bodyPr wrap="square" lIns="0" tIns="0" rIns="0" bIns="0" rtlCol="0"/>
            <a:lstStyle/>
            <a:p>
              <a:pPr defTabSz="586405"/>
              <a:endParaRPr sz="1154" kern="0">
                <a:solidFill>
                  <a:sysClr val="windowText" lastClr="000000"/>
                </a:solidFill>
              </a:endParaRPr>
            </a:p>
          </p:txBody>
        </p:sp>
        <p:sp>
          <p:nvSpPr>
            <p:cNvPr id="50" name="object 50"/>
            <p:cNvSpPr/>
            <p:nvPr/>
          </p:nvSpPr>
          <p:spPr>
            <a:xfrm>
              <a:off x="13758040" y="4960291"/>
              <a:ext cx="0" cy="188595"/>
            </a:xfrm>
            <a:custGeom>
              <a:avLst/>
              <a:gdLst/>
              <a:ahLst/>
              <a:cxnLst/>
              <a:rect l="l" t="t" r="r" b="b"/>
              <a:pathLst>
                <a:path h="188595">
                  <a:moveTo>
                    <a:pt x="0" y="0"/>
                  </a:moveTo>
                  <a:lnTo>
                    <a:pt x="0" y="188264"/>
                  </a:lnTo>
                </a:path>
              </a:pathLst>
            </a:custGeom>
            <a:ln w="9525">
              <a:solidFill>
                <a:srgbClr val="231F20"/>
              </a:solidFill>
              <a:prstDash val="dot"/>
            </a:ln>
          </p:spPr>
          <p:txBody>
            <a:bodyPr wrap="square" lIns="0" tIns="0" rIns="0" bIns="0" rtlCol="0"/>
            <a:lstStyle/>
            <a:p>
              <a:pPr defTabSz="586405"/>
              <a:endParaRPr sz="1154" kern="0">
                <a:solidFill>
                  <a:sysClr val="windowText" lastClr="000000"/>
                </a:solidFill>
              </a:endParaRPr>
            </a:p>
          </p:txBody>
        </p:sp>
        <p:sp>
          <p:nvSpPr>
            <p:cNvPr id="51" name="object 51"/>
            <p:cNvSpPr/>
            <p:nvPr/>
          </p:nvSpPr>
          <p:spPr>
            <a:xfrm>
              <a:off x="13753275" y="4926571"/>
              <a:ext cx="9525" cy="241300"/>
            </a:xfrm>
            <a:custGeom>
              <a:avLst/>
              <a:gdLst/>
              <a:ahLst/>
              <a:cxnLst/>
              <a:rect l="l" t="t" r="r" b="b"/>
              <a:pathLst>
                <a:path w="9525" h="241300">
                  <a:moveTo>
                    <a:pt x="9525" y="236474"/>
                  </a:moveTo>
                  <a:lnTo>
                    <a:pt x="8128" y="233108"/>
                  </a:lnTo>
                  <a:lnTo>
                    <a:pt x="4762" y="231711"/>
                  </a:lnTo>
                  <a:lnTo>
                    <a:pt x="1397" y="233108"/>
                  </a:lnTo>
                  <a:lnTo>
                    <a:pt x="0" y="236474"/>
                  </a:lnTo>
                  <a:lnTo>
                    <a:pt x="1397" y="239839"/>
                  </a:lnTo>
                  <a:lnTo>
                    <a:pt x="4762" y="241236"/>
                  </a:lnTo>
                  <a:lnTo>
                    <a:pt x="8128" y="239839"/>
                  </a:lnTo>
                  <a:lnTo>
                    <a:pt x="9525" y="236474"/>
                  </a:lnTo>
                  <a:close/>
                </a:path>
                <a:path w="9525" h="241300">
                  <a:moveTo>
                    <a:pt x="9525" y="4762"/>
                  </a:moveTo>
                  <a:lnTo>
                    <a:pt x="8128" y="1397"/>
                  </a:lnTo>
                  <a:lnTo>
                    <a:pt x="4762" y="0"/>
                  </a:lnTo>
                  <a:lnTo>
                    <a:pt x="1397" y="1397"/>
                  </a:lnTo>
                  <a:lnTo>
                    <a:pt x="0" y="4762"/>
                  </a:lnTo>
                  <a:lnTo>
                    <a:pt x="1397" y="8128"/>
                  </a:lnTo>
                  <a:lnTo>
                    <a:pt x="4762" y="9525"/>
                  </a:lnTo>
                  <a:lnTo>
                    <a:pt x="8128" y="8128"/>
                  </a:lnTo>
                  <a:lnTo>
                    <a:pt x="9525" y="4762"/>
                  </a:lnTo>
                  <a:close/>
                </a:path>
              </a:pathLst>
            </a:custGeom>
            <a:solidFill>
              <a:srgbClr val="231F20"/>
            </a:solidFill>
          </p:spPr>
          <p:txBody>
            <a:bodyPr wrap="square" lIns="0" tIns="0" rIns="0" bIns="0" rtlCol="0"/>
            <a:lstStyle/>
            <a:p>
              <a:pPr defTabSz="586405"/>
              <a:endParaRPr sz="1154" kern="0">
                <a:solidFill>
                  <a:sysClr val="windowText" lastClr="000000"/>
                </a:solidFill>
              </a:endParaRPr>
            </a:p>
          </p:txBody>
        </p:sp>
        <p:sp>
          <p:nvSpPr>
            <p:cNvPr id="52" name="object 52"/>
            <p:cNvSpPr/>
            <p:nvPr/>
          </p:nvSpPr>
          <p:spPr>
            <a:xfrm>
              <a:off x="10266671" y="4556991"/>
              <a:ext cx="1072515" cy="0"/>
            </a:xfrm>
            <a:custGeom>
              <a:avLst/>
              <a:gdLst/>
              <a:ahLst/>
              <a:cxnLst/>
              <a:rect l="l" t="t" r="r" b="b"/>
              <a:pathLst>
                <a:path w="1072515">
                  <a:moveTo>
                    <a:pt x="1071956" y="0"/>
                  </a:moveTo>
                  <a:lnTo>
                    <a:pt x="0" y="0"/>
                  </a:lnTo>
                </a:path>
              </a:pathLst>
            </a:custGeom>
            <a:ln w="9525">
              <a:solidFill>
                <a:srgbClr val="231F20"/>
              </a:solidFill>
              <a:prstDash val="dot"/>
            </a:ln>
          </p:spPr>
          <p:txBody>
            <a:bodyPr wrap="square" lIns="0" tIns="0" rIns="0" bIns="0" rtlCol="0"/>
            <a:lstStyle/>
            <a:p>
              <a:pPr defTabSz="586405"/>
              <a:endParaRPr sz="1154" kern="0">
                <a:solidFill>
                  <a:sysClr val="windowText" lastClr="000000"/>
                </a:solidFill>
              </a:endParaRPr>
            </a:p>
          </p:txBody>
        </p:sp>
        <p:sp>
          <p:nvSpPr>
            <p:cNvPr id="53" name="object 53"/>
            <p:cNvSpPr/>
            <p:nvPr/>
          </p:nvSpPr>
          <p:spPr>
            <a:xfrm>
              <a:off x="10247617" y="4552238"/>
              <a:ext cx="1124585" cy="9525"/>
            </a:xfrm>
            <a:custGeom>
              <a:avLst/>
              <a:gdLst/>
              <a:ahLst/>
              <a:cxnLst/>
              <a:rect l="l" t="t" r="r" b="b"/>
              <a:pathLst>
                <a:path w="1124584" h="9525">
                  <a:moveTo>
                    <a:pt x="9525" y="4762"/>
                  </a:moveTo>
                  <a:lnTo>
                    <a:pt x="8128" y="1397"/>
                  </a:lnTo>
                  <a:lnTo>
                    <a:pt x="4762" y="0"/>
                  </a:lnTo>
                  <a:lnTo>
                    <a:pt x="1384" y="1397"/>
                  </a:lnTo>
                  <a:lnTo>
                    <a:pt x="0" y="4762"/>
                  </a:lnTo>
                  <a:lnTo>
                    <a:pt x="1384" y="8128"/>
                  </a:lnTo>
                  <a:lnTo>
                    <a:pt x="4762" y="9525"/>
                  </a:lnTo>
                  <a:lnTo>
                    <a:pt x="8128" y="8128"/>
                  </a:lnTo>
                  <a:lnTo>
                    <a:pt x="9525" y="4762"/>
                  </a:lnTo>
                  <a:close/>
                </a:path>
                <a:path w="1124584" h="9525">
                  <a:moveTo>
                    <a:pt x="1124356" y="4762"/>
                  </a:moveTo>
                  <a:lnTo>
                    <a:pt x="1122959" y="1397"/>
                  </a:lnTo>
                  <a:lnTo>
                    <a:pt x="1119593" y="0"/>
                  </a:lnTo>
                  <a:lnTo>
                    <a:pt x="1116215" y="1397"/>
                  </a:lnTo>
                  <a:lnTo>
                    <a:pt x="1114831" y="4762"/>
                  </a:lnTo>
                  <a:lnTo>
                    <a:pt x="1116215" y="8128"/>
                  </a:lnTo>
                  <a:lnTo>
                    <a:pt x="1119593" y="9525"/>
                  </a:lnTo>
                  <a:lnTo>
                    <a:pt x="1122959" y="8128"/>
                  </a:lnTo>
                  <a:lnTo>
                    <a:pt x="1124356" y="4762"/>
                  </a:lnTo>
                  <a:close/>
                </a:path>
              </a:pathLst>
            </a:custGeom>
            <a:solidFill>
              <a:srgbClr val="231F20"/>
            </a:solidFill>
          </p:spPr>
          <p:txBody>
            <a:bodyPr wrap="square" lIns="0" tIns="0" rIns="0" bIns="0" rtlCol="0"/>
            <a:lstStyle/>
            <a:p>
              <a:pPr defTabSz="586405"/>
              <a:endParaRPr sz="1154" kern="0">
                <a:solidFill>
                  <a:sysClr val="windowText" lastClr="000000"/>
                </a:solidFill>
              </a:endParaRPr>
            </a:p>
          </p:txBody>
        </p:sp>
        <p:sp>
          <p:nvSpPr>
            <p:cNvPr id="54" name="object 54"/>
            <p:cNvSpPr/>
            <p:nvPr/>
          </p:nvSpPr>
          <p:spPr>
            <a:xfrm>
              <a:off x="10266589" y="4078224"/>
              <a:ext cx="2460625" cy="0"/>
            </a:xfrm>
            <a:custGeom>
              <a:avLst/>
              <a:gdLst/>
              <a:ahLst/>
              <a:cxnLst/>
              <a:rect l="l" t="t" r="r" b="b"/>
              <a:pathLst>
                <a:path w="2460625">
                  <a:moveTo>
                    <a:pt x="2460193" y="0"/>
                  </a:moveTo>
                  <a:lnTo>
                    <a:pt x="0" y="0"/>
                  </a:lnTo>
                </a:path>
              </a:pathLst>
            </a:custGeom>
            <a:ln w="9525">
              <a:solidFill>
                <a:srgbClr val="231F20"/>
              </a:solidFill>
              <a:prstDash val="dot"/>
            </a:ln>
          </p:spPr>
          <p:txBody>
            <a:bodyPr wrap="square" lIns="0" tIns="0" rIns="0" bIns="0" rtlCol="0"/>
            <a:lstStyle/>
            <a:p>
              <a:pPr defTabSz="586405"/>
              <a:endParaRPr sz="1154" kern="0">
                <a:solidFill>
                  <a:sysClr val="windowText" lastClr="000000"/>
                </a:solidFill>
              </a:endParaRPr>
            </a:p>
          </p:txBody>
        </p:sp>
        <p:sp>
          <p:nvSpPr>
            <p:cNvPr id="55" name="object 55"/>
            <p:cNvSpPr/>
            <p:nvPr/>
          </p:nvSpPr>
          <p:spPr>
            <a:xfrm>
              <a:off x="10247605" y="4073461"/>
              <a:ext cx="2512695" cy="9525"/>
            </a:xfrm>
            <a:custGeom>
              <a:avLst/>
              <a:gdLst/>
              <a:ahLst/>
              <a:cxnLst/>
              <a:rect l="l" t="t" r="r" b="b"/>
              <a:pathLst>
                <a:path w="2512695" h="9525">
                  <a:moveTo>
                    <a:pt x="9525" y="4762"/>
                  </a:moveTo>
                  <a:lnTo>
                    <a:pt x="8128" y="1397"/>
                  </a:lnTo>
                  <a:lnTo>
                    <a:pt x="4762" y="0"/>
                  </a:lnTo>
                  <a:lnTo>
                    <a:pt x="1397" y="1397"/>
                  </a:lnTo>
                  <a:lnTo>
                    <a:pt x="0" y="4762"/>
                  </a:lnTo>
                  <a:lnTo>
                    <a:pt x="1397" y="8140"/>
                  </a:lnTo>
                  <a:lnTo>
                    <a:pt x="4762" y="9525"/>
                  </a:lnTo>
                  <a:lnTo>
                    <a:pt x="8128" y="8140"/>
                  </a:lnTo>
                  <a:lnTo>
                    <a:pt x="9525" y="4762"/>
                  </a:lnTo>
                  <a:close/>
                </a:path>
                <a:path w="2512695" h="9525">
                  <a:moveTo>
                    <a:pt x="2512377" y="4762"/>
                  </a:moveTo>
                  <a:lnTo>
                    <a:pt x="2510980" y="1397"/>
                  </a:lnTo>
                  <a:lnTo>
                    <a:pt x="2507615" y="0"/>
                  </a:lnTo>
                  <a:lnTo>
                    <a:pt x="2504249" y="1397"/>
                  </a:lnTo>
                  <a:lnTo>
                    <a:pt x="2502852" y="4762"/>
                  </a:lnTo>
                  <a:lnTo>
                    <a:pt x="2504249" y="8140"/>
                  </a:lnTo>
                  <a:lnTo>
                    <a:pt x="2507615" y="9525"/>
                  </a:lnTo>
                  <a:lnTo>
                    <a:pt x="2510980" y="8140"/>
                  </a:lnTo>
                  <a:lnTo>
                    <a:pt x="2512377" y="4762"/>
                  </a:lnTo>
                  <a:close/>
                </a:path>
              </a:pathLst>
            </a:custGeom>
            <a:solidFill>
              <a:srgbClr val="231F20"/>
            </a:solidFill>
          </p:spPr>
          <p:txBody>
            <a:bodyPr wrap="square" lIns="0" tIns="0" rIns="0" bIns="0" rtlCol="0"/>
            <a:lstStyle/>
            <a:p>
              <a:pPr defTabSz="586405"/>
              <a:endParaRPr sz="1154" kern="0">
                <a:solidFill>
                  <a:sysClr val="windowText" lastClr="000000"/>
                </a:solidFill>
              </a:endParaRPr>
            </a:p>
          </p:txBody>
        </p:sp>
        <p:sp>
          <p:nvSpPr>
            <p:cNvPr id="56" name="object 56"/>
            <p:cNvSpPr/>
            <p:nvPr/>
          </p:nvSpPr>
          <p:spPr>
            <a:xfrm>
              <a:off x="10266614" y="3575309"/>
              <a:ext cx="2804795" cy="0"/>
            </a:xfrm>
            <a:custGeom>
              <a:avLst/>
              <a:gdLst/>
              <a:ahLst/>
              <a:cxnLst/>
              <a:rect l="l" t="t" r="r" b="b"/>
              <a:pathLst>
                <a:path w="2804794">
                  <a:moveTo>
                    <a:pt x="2804629" y="0"/>
                  </a:moveTo>
                  <a:lnTo>
                    <a:pt x="0" y="0"/>
                  </a:lnTo>
                </a:path>
              </a:pathLst>
            </a:custGeom>
            <a:ln w="9525">
              <a:solidFill>
                <a:srgbClr val="231F20"/>
              </a:solidFill>
              <a:prstDash val="dot"/>
            </a:ln>
          </p:spPr>
          <p:txBody>
            <a:bodyPr wrap="square" lIns="0" tIns="0" rIns="0" bIns="0" rtlCol="0"/>
            <a:lstStyle/>
            <a:p>
              <a:pPr defTabSz="586405"/>
              <a:endParaRPr sz="1154" kern="0">
                <a:solidFill>
                  <a:sysClr val="windowText" lastClr="000000"/>
                </a:solidFill>
              </a:endParaRPr>
            </a:p>
          </p:txBody>
        </p:sp>
        <p:sp>
          <p:nvSpPr>
            <p:cNvPr id="57" name="object 57"/>
            <p:cNvSpPr/>
            <p:nvPr/>
          </p:nvSpPr>
          <p:spPr>
            <a:xfrm>
              <a:off x="10247605" y="3570554"/>
              <a:ext cx="2856865" cy="9525"/>
            </a:xfrm>
            <a:custGeom>
              <a:avLst/>
              <a:gdLst/>
              <a:ahLst/>
              <a:cxnLst/>
              <a:rect l="l" t="t" r="r" b="b"/>
              <a:pathLst>
                <a:path w="2856865" h="9525">
                  <a:moveTo>
                    <a:pt x="9525" y="4762"/>
                  </a:moveTo>
                  <a:lnTo>
                    <a:pt x="8140" y="1397"/>
                  </a:lnTo>
                  <a:lnTo>
                    <a:pt x="4762" y="0"/>
                  </a:lnTo>
                  <a:lnTo>
                    <a:pt x="1397" y="1397"/>
                  </a:lnTo>
                  <a:lnTo>
                    <a:pt x="0" y="4762"/>
                  </a:lnTo>
                  <a:lnTo>
                    <a:pt x="1397" y="8128"/>
                  </a:lnTo>
                  <a:lnTo>
                    <a:pt x="4762" y="9525"/>
                  </a:lnTo>
                  <a:lnTo>
                    <a:pt x="8140" y="8128"/>
                  </a:lnTo>
                  <a:lnTo>
                    <a:pt x="9525" y="4762"/>
                  </a:lnTo>
                  <a:close/>
                </a:path>
                <a:path w="2856865" h="9525">
                  <a:moveTo>
                    <a:pt x="2856865" y="4762"/>
                  </a:moveTo>
                  <a:lnTo>
                    <a:pt x="2855480" y="1397"/>
                  </a:lnTo>
                  <a:lnTo>
                    <a:pt x="2852102" y="0"/>
                  </a:lnTo>
                  <a:lnTo>
                    <a:pt x="2848737" y="1397"/>
                  </a:lnTo>
                  <a:lnTo>
                    <a:pt x="2847340" y="4762"/>
                  </a:lnTo>
                  <a:lnTo>
                    <a:pt x="2848737" y="8128"/>
                  </a:lnTo>
                  <a:lnTo>
                    <a:pt x="2852102" y="9525"/>
                  </a:lnTo>
                  <a:lnTo>
                    <a:pt x="2855480" y="8128"/>
                  </a:lnTo>
                  <a:lnTo>
                    <a:pt x="2856865" y="4762"/>
                  </a:lnTo>
                  <a:close/>
                </a:path>
              </a:pathLst>
            </a:custGeom>
            <a:solidFill>
              <a:srgbClr val="231F20"/>
            </a:solidFill>
          </p:spPr>
          <p:txBody>
            <a:bodyPr wrap="square" lIns="0" tIns="0" rIns="0" bIns="0" rtlCol="0"/>
            <a:lstStyle/>
            <a:p>
              <a:pPr defTabSz="586405"/>
              <a:endParaRPr sz="1154" kern="0">
                <a:solidFill>
                  <a:sysClr val="windowText" lastClr="000000"/>
                </a:solidFill>
              </a:endParaRPr>
            </a:p>
          </p:txBody>
        </p:sp>
        <p:sp>
          <p:nvSpPr>
            <p:cNvPr id="58" name="object 58"/>
            <p:cNvSpPr/>
            <p:nvPr/>
          </p:nvSpPr>
          <p:spPr>
            <a:xfrm>
              <a:off x="10266671" y="5547894"/>
              <a:ext cx="1072515" cy="0"/>
            </a:xfrm>
            <a:custGeom>
              <a:avLst/>
              <a:gdLst/>
              <a:ahLst/>
              <a:cxnLst/>
              <a:rect l="l" t="t" r="r" b="b"/>
              <a:pathLst>
                <a:path w="1072515">
                  <a:moveTo>
                    <a:pt x="1071956" y="0"/>
                  </a:moveTo>
                  <a:lnTo>
                    <a:pt x="0" y="0"/>
                  </a:lnTo>
                </a:path>
              </a:pathLst>
            </a:custGeom>
            <a:ln w="9525">
              <a:solidFill>
                <a:srgbClr val="231F20"/>
              </a:solidFill>
              <a:prstDash val="dot"/>
            </a:ln>
          </p:spPr>
          <p:txBody>
            <a:bodyPr wrap="square" lIns="0" tIns="0" rIns="0" bIns="0" rtlCol="0"/>
            <a:lstStyle/>
            <a:p>
              <a:pPr defTabSz="586405"/>
              <a:endParaRPr sz="1154" kern="0">
                <a:solidFill>
                  <a:sysClr val="windowText" lastClr="000000"/>
                </a:solidFill>
              </a:endParaRPr>
            </a:p>
          </p:txBody>
        </p:sp>
        <p:sp>
          <p:nvSpPr>
            <p:cNvPr id="59" name="object 59"/>
            <p:cNvSpPr/>
            <p:nvPr/>
          </p:nvSpPr>
          <p:spPr>
            <a:xfrm>
              <a:off x="10247617" y="5543143"/>
              <a:ext cx="1124585" cy="9525"/>
            </a:xfrm>
            <a:custGeom>
              <a:avLst/>
              <a:gdLst/>
              <a:ahLst/>
              <a:cxnLst/>
              <a:rect l="l" t="t" r="r" b="b"/>
              <a:pathLst>
                <a:path w="1124584" h="9525">
                  <a:moveTo>
                    <a:pt x="9525" y="4762"/>
                  </a:moveTo>
                  <a:lnTo>
                    <a:pt x="8128" y="1384"/>
                  </a:lnTo>
                  <a:lnTo>
                    <a:pt x="4762" y="0"/>
                  </a:lnTo>
                  <a:lnTo>
                    <a:pt x="1384" y="1384"/>
                  </a:lnTo>
                  <a:lnTo>
                    <a:pt x="0" y="4762"/>
                  </a:lnTo>
                  <a:lnTo>
                    <a:pt x="1384" y="8128"/>
                  </a:lnTo>
                  <a:lnTo>
                    <a:pt x="4762" y="9525"/>
                  </a:lnTo>
                  <a:lnTo>
                    <a:pt x="8128" y="8128"/>
                  </a:lnTo>
                  <a:lnTo>
                    <a:pt x="9525" y="4762"/>
                  </a:lnTo>
                  <a:close/>
                </a:path>
                <a:path w="1124584" h="9525">
                  <a:moveTo>
                    <a:pt x="1124356" y="4762"/>
                  </a:moveTo>
                  <a:lnTo>
                    <a:pt x="1122959" y="1384"/>
                  </a:lnTo>
                  <a:lnTo>
                    <a:pt x="1119593" y="0"/>
                  </a:lnTo>
                  <a:lnTo>
                    <a:pt x="1116215" y="1384"/>
                  </a:lnTo>
                  <a:lnTo>
                    <a:pt x="1114831" y="4762"/>
                  </a:lnTo>
                  <a:lnTo>
                    <a:pt x="1116215" y="8128"/>
                  </a:lnTo>
                  <a:lnTo>
                    <a:pt x="1119593" y="9525"/>
                  </a:lnTo>
                  <a:lnTo>
                    <a:pt x="1122959" y="8128"/>
                  </a:lnTo>
                  <a:lnTo>
                    <a:pt x="1124356" y="4762"/>
                  </a:lnTo>
                  <a:close/>
                </a:path>
              </a:pathLst>
            </a:custGeom>
            <a:solidFill>
              <a:srgbClr val="231F20"/>
            </a:solidFill>
          </p:spPr>
          <p:txBody>
            <a:bodyPr wrap="square" lIns="0" tIns="0" rIns="0" bIns="0" rtlCol="0"/>
            <a:lstStyle/>
            <a:p>
              <a:pPr defTabSz="586405"/>
              <a:endParaRPr sz="1154" kern="0">
                <a:solidFill>
                  <a:sysClr val="windowText" lastClr="000000"/>
                </a:solidFill>
              </a:endParaRPr>
            </a:p>
          </p:txBody>
        </p:sp>
        <p:sp>
          <p:nvSpPr>
            <p:cNvPr id="60" name="object 60"/>
            <p:cNvSpPr/>
            <p:nvPr/>
          </p:nvSpPr>
          <p:spPr>
            <a:xfrm>
              <a:off x="10266671" y="5086286"/>
              <a:ext cx="1072515" cy="0"/>
            </a:xfrm>
            <a:custGeom>
              <a:avLst/>
              <a:gdLst/>
              <a:ahLst/>
              <a:cxnLst/>
              <a:rect l="l" t="t" r="r" b="b"/>
              <a:pathLst>
                <a:path w="1072515">
                  <a:moveTo>
                    <a:pt x="1071956" y="0"/>
                  </a:moveTo>
                  <a:lnTo>
                    <a:pt x="0" y="0"/>
                  </a:lnTo>
                </a:path>
              </a:pathLst>
            </a:custGeom>
            <a:ln w="9525">
              <a:solidFill>
                <a:srgbClr val="231F20"/>
              </a:solidFill>
              <a:prstDash val="dot"/>
            </a:ln>
          </p:spPr>
          <p:txBody>
            <a:bodyPr wrap="square" lIns="0" tIns="0" rIns="0" bIns="0" rtlCol="0"/>
            <a:lstStyle/>
            <a:p>
              <a:pPr defTabSz="586405"/>
              <a:endParaRPr sz="1154" kern="0">
                <a:solidFill>
                  <a:sysClr val="windowText" lastClr="000000"/>
                </a:solidFill>
              </a:endParaRPr>
            </a:p>
          </p:txBody>
        </p:sp>
        <p:sp>
          <p:nvSpPr>
            <p:cNvPr id="61" name="object 61"/>
            <p:cNvSpPr/>
            <p:nvPr/>
          </p:nvSpPr>
          <p:spPr>
            <a:xfrm>
              <a:off x="10247617" y="5081524"/>
              <a:ext cx="1124585" cy="9525"/>
            </a:xfrm>
            <a:custGeom>
              <a:avLst/>
              <a:gdLst/>
              <a:ahLst/>
              <a:cxnLst/>
              <a:rect l="l" t="t" r="r" b="b"/>
              <a:pathLst>
                <a:path w="1124584" h="9525">
                  <a:moveTo>
                    <a:pt x="9525" y="4762"/>
                  </a:moveTo>
                  <a:lnTo>
                    <a:pt x="8128" y="1397"/>
                  </a:lnTo>
                  <a:lnTo>
                    <a:pt x="4762" y="0"/>
                  </a:lnTo>
                  <a:lnTo>
                    <a:pt x="1384" y="1397"/>
                  </a:lnTo>
                  <a:lnTo>
                    <a:pt x="0" y="4762"/>
                  </a:lnTo>
                  <a:lnTo>
                    <a:pt x="1384" y="8140"/>
                  </a:lnTo>
                  <a:lnTo>
                    <a:pt x="4762" y="9525"/>
                  </a:lnTo>
                  <a:lnTo>
                    <a:pt x="8128" y="8140"/>
                  </a:lnTo>
                  <a:lnTo>
                    <a:pt x="9525" y="4762"/>
                  </a:lnTo>
                  <a:close/>
                </a:path>
                <a:path w="1124584" h="9525">
                  <a:moveTo>
                    <a:pt x="1124356" y="4762"/>
                  </a:moveTo>
                  <a:lnTo>
                    <a:pt x="1122959" y="1397"/>
                  </a:lnTo>
                  <a:lnTo>
                    <a:pt x="1119593" y="0"/>
                  </a:lnTo>
                  <a:lnTo>
                    <a:pt x="1116215" y="1397"/>
                  </a:lnTo>
                  <a:lnTo>
                    <a:pt x="1114831" y="4762"/>
                  </a:lnTo>
                  <a:lnTo>
                    <a:pt x="1116215" y="8140"/>
                  </a:lnTo>
                  <a:lnTo>
                    <a:pt x="1119593" y="9525"/>
                  </a:lnTo>
                  <a:lnTo>
                    <a:pt x="1122959" y="8140"/>
                  </a:lnTo>
                  <a:lnTo>
                    <a:pt x="1124356" y="4762"/>
                  </a:lnTo>
                  <a:close/>
                </a:path>
              </a:pathLst>
            </a:custGeom>
            <a:solidFill>
              <a:srgbClr val="231F20"/>
            </a:solidFill>
          </p:spPr>
          <p:txBody>
            <a:bodyPr wrap="square" lIns="0" tIns="0" rIns="0" bIns="0" rtlCol="0"/>
            <a:lstStyle/>
            <a:p>
              <a:pPr defTabSz="586405"/>
              <a:endParaRPr sz="1154" kern="0">
                <a:solidFill>
                  <a:sysClr val="windowText" lastClr="000000"/>
                </a:solidFill>
              </a:endParaRPr>
            </a:p>
          </p:txBody>
        </p:sp>
        <p:sp>
          <p:nvSpPr>
            <p:cNvPr id="62" name="object 62"/>
            <p:cNvSpPr/>
            <p:nvPr/>
          </p:nvSpPr>
          <p:spPr>
            <a:xfrm>
              <a:off x="10265039" y="4931325"/>
              <a:ext cx="3464560" cy="0"/>
            </a:xfrm>
            <a:custGeom>
              <a:avLst/>
              <a:gdLst/>
              <a:ahLst/>
              <a:cxnLst/>
              <a:rect l="l" t="t" r="r" b="b"/>
              <a:pathLst>
                <a:path w="3464559">
                  <a:moveTo>
                    <a:pt x="3464483" y="0"/>
                  </a:moveTo>
                  <a:lnTo>
                    <a:pt x="0" y="0"/>
                  </a:lnTo>
                </a:path>
              </a:pathLst>
            </a:custGeom>
            <a:ln w="9525">
              <a:solidFill>
                <a:srgbClr val="231F20"/>
              </a:solidFill>
              <a:prstDash val="dot"/>
            </a:ln>
          </p:spPr>
          <p:txBody>
            <a:bodyPr wrap="square" lIns="0" tIns="0" rIns="0" bIns="0" rtlCol="0"/>
            <a:lstStyle/>
            <a:p>
              <a:pPr defTabSz="586405"/>
              <a:endParaRPr sz="1154" kern="0">
                <a:solidFill>
                  <a:sysClr val="windowText" lastClr="000000"/>
                </a:solidFill>
              </a:endParaRPr>
            </a:p>
          </p:txBody>
        </p:sp>
        <p:sp>
          <p:nvSpPr>
            <p:cNvPr id="63" name="object 63"/>
            <p:cNvSpPr/>
            <p:nvPr/>
          </p:nvSpPr>
          <p:spPr>
            <a:xfrm>
              <a:off x="10246030" y="4926571"/>
              <a:ext cx="3517265" cy="9525"/>
            </a:xfrm>
            <a:custGeom>
              <a:avLst/>
              <a:gdLst/>
              <a:ahLst/>
              <a:cxnLst/>
              <a:rect l="l" t="t" r="r" b="b"/>
              <a:pathLst>
                <a:path w="3517265" h="9525">
                  <a:moveTo>
                    <a:pt x="9525" y="4762"/>
                  </a:moveTo>
                  <a:lnTo>
                    <a:pt x="8128" y="1397"/>
                  </a:lnTo>
                  <a:lnTo>
                    <a:pt x="4762" y="0"/>
                  </a:lnTo>
                  <a:lnTo>
                    <a:pt x="1384" y="1397"/>
                  </a:lnTo>
                  <a:lnTo>
                    <a:pt x="0" y="4762"/>
                  </a:lnTo>
                  <a:lnTo>
                    <a:pt x="1384" y="8128"/>
                  </a:lnTo>
                  <a:lnTo>
                    <a:pt x="4762" y="9525"/>
                  </a:lnTo>
                  <a:lnTo>
                    <a:pt x="8128" y="8128"/>
                  </a:lnTo>
                  <a:lnTo>
                    <a:pt x="9525" y="4762"/>
                  </a:lnTo>
                  <a:close/>
                </a:path>
                <a:path w="3517265" h="9525">
                  <a:moveTo>
                    <a:pt x="3516769" y="4762"/>
                  </a:moveTo>
                  <a:lnTo>
                    <a:pt x="3515372" y="1397"/>
                  </a:lnTo>
                  <a:lnTo>
                    <a:pt x="3512007" y="0"/>
                  </a:lnTo>
                  <a:lnTo>
                    <a:pt x="3508629" y="1397"/>
                  </a:lnTo>
                  <a:lnTo>
                    <a:pt x="3507244" y="4762"/>
                  </a:lnTo>
                  <a:lnTo>
                    <a:pt x="3508629" y="8128"/>
                  </a:lnTo>
                  <a:lnTo>
                    <a:pt x="3512007" y="9525"/>
                  </a:lnTo>
                  <a:lnTo>
                    <a:pt x="3515372" y="8128"/>
                  </a:lnTo>
                  <a:lnTo>
                    <a:pt x="3516769" y="4762"/>
                  </a:lnTo>
                  <a:close/>
                </a:path>
              </a:pathLst>
            </a:custGeom>
            <a:solidFill>
              <a:srgbClr val="231F20"/>
            </a:solidFill>
          </p:spPr>
          <p:txBody>
            <a:bodyPr wrap="square" lIns="0" tIns="0" rIns="0" bIns="0" rtlCol="0"/>
            <a:lstStyle/>
            <a:p>
              <a:pPr defTabSz="586405"/>
              <a:endParaRPr sz="1154" kern="0">
                <a:solidFill>
                  <a:sysClr val="windowText" lastClr="000000"/>
                </a:solidFill>
              </a:endParaRPr>
            </a:p>
          </p:txBody>
        </p:sp>
        <p:sp>
          <p:nvSpPr>
            <p:cNvPr id="64" name="object 64"/>
            <p:cNvSpPr/>
            <p:nvPr/>
          </p:nvSpPr>
          <p:spPr>
            <a:xfrm>
              <a:off x="11105985" y="2221280"/>
              <a:ext cx="2670810" cy="3342004"/>
            </a:xfrm>
            <a:custGeom>
              <a:avLst/>
              <a:gdLst/>
              <a:ahLst/>
              <a:cxnLst/>
              <a:rect l="l" t="t" r="r" b="b"/>
              <a:pathLst>
                <a:path w="2670809" h="3342004">
                  <a:moveTo>
                    <a:pt x="36728" y="18364"/>
                  </a:moveTo>
                  <a:lnTo>
                    <a:pt x="35293" y="11214"/>
                  </a:lnTo>
                  <a:lnTo>
                    <a:pt x="31356" y="5384"/>
                  </a:lnTo>
                  <a:lnTo>
                    <a:pt x="25514" y="1447"/>
                  </a:lnTo>
                  <a:lnTo>
                    <a:pt x="18364" y="0"/>
                  </a:lnTo>
                  <a:lnTo>
                    <a:pt x="11226" y="1447"/>
                  </a:lnTo>
                  <a:lnTo>
                    <a:pt x="5384" y="5384"/>
                  </a:lnTo>
                  <a:lnTo>
                    <a:pt x="1447" y="11214"/>
                  </a:lnTo>
                  <a:lnTo>
                    <a:pt x="0" y="18364"/>
                  </a:lnTo>
                  <a:lnTo>
                    <a:pt x="1447" y="25514"/>
                  </a:lnTo>
                  <a:lnTo>
                    <a:pt x="5384" y="31343"/>
                  </a:lnTo>
                  <a:lnTo>
                    <a:pt x="11226" y="35280"/>
                  </a:lnTo>
                  <a:lnTo>
                    <a:pt x="18364" y="36728"/>
                  </a:lnTo>
                  <a:lnTo>
                    <a:pt x="25514" y="35280"/>
                  </a:lnTo>
                  <a:lnTo>
                    <a:pt x="31356" y="31343"/>
                  </a:lnTo>
                  <a:lnTo>
                    <a:pt x="35293" y="25514"/>
                  </a:lnTo>
                  <a:lnTo>
                    <a:pt x="36728" y="18364"/>
                  </a:lnTo>
                  <a:close/>
                </a:path>
                <a:path w="2670809" h="3342004">
                  <a:moveTo>
                    <a:pt x="282765" y="2868180"/>
                  </a:moveTo>
                  <a:lnTo>
                    <a:pt x="281317" y="2861043"/>
                  </a:lnTo>
                  <a:lnTo>
                    <a:pt x="277380" y="2855201"/>
                  </a:lnTo>
                  <a:lnTo>
                    <a:pt x="271538" y="2851264"/>
                  </a:lnTo>
                  <a:lnTo>
                    <a:pt x="264401" y="2849816"/>
                  </a:lnTo>
                  <a:lnTo>
                    <a:pt x="257251" y="2851264"/>
                  </a:lnTo>
                  <a:lnTo>
                    <a:pt x="251409" y="2855201"/>
                  </a:lnTo>
                  <a:lnTo>
                    <a:pt x="247472" y="2861043"/>
                  </a:lnTo>
                  <a:lnTo>
                    <a:pt x="246037" y="2868180"/>
                  </a:lnTo>
                  <a:lnTo>
                    <a:pt x="247472" y="2875330"/>
                  </a:lnTo>
                  <a:lnTo>
                    <a:pt x="251409" y="2881172"/>
                  </a:lnTo>
                  <a:lnTo>
                    <a:pt x="257251" y="2885109"/>
                  </a:lnTo>
                  <a:lnTo>
                    <a:pt x="264401" y="2886545"/>
                  </a:lnTo>
                  <a:lnTo>
                    <a:pt x="271538" y="2885109"/>
                  </a:lnTo>
                  <a:lnTo>
                    <a:pt x="277380" y="2881172"/>
                  </a:lnTo>
                  <a:lnTo>
                    <a:pt x="281317" y="2875330"/>
                  </a:lnTo>
                  <a:lnTo>
                    <a:pt x="282765" y="2868180"/>
                  </a:lnTo>
                  <a:close/>
                </a:path>
                <a:path w="2670809" h="3342004">
                  <a:moveTo>
                    <a:pt x="282765" y="1604619"/>
                  </a:moveTo>
                  <a:lnTo>
                    <a:pt x="281317" y="1597482"/>
                  </a:lnTo>
                  <a:lnTo>
                    <a:pt x="277380" y="1591640"/>
                  </a:lnTo>
                  <a:lnTo>
                    <a:pt x="271538" y="1587703"/>
                  </a:lnTo>
                  <a:lnTo>
                    <a:pt x="264401" y="1586255"/>
                  </a:lnTo>
                  <a:lnTo>
                    <a:pt x="257251" y="1587703"/>
                  </a:lnTo>
                  <a:lnTo>
                    <a:pt x="251409" y="1591640"/>
                  </a:lnTo>
                  <a:lnTo>
                    <a:pt x="247472" y="1597482"/>
                  </a:lnTo>
                  <a:lnTo>
                    <a:pt x="246037" y="1604619"/>
                  </a:lnTo>
                  <a:lnTo>
                    <a:pt x="247472" y="1611769"/>
                  </a:lnTo>
                  <a:lnTo>
                    <a:pt x="251409" y="1617611"/>
                  </a:lnTo>
                  <a:lnTo>
                    <a:pt x="257251" y="1621548"/>
                  </a:lnTo>
                  <a:lnTo>
                    <a:pt x="264401" y="1622983"/>
                  </a:lnTo>
                  <a:lnTo>
                    <a:pt x="271538" y="1621548"/>
                  </a:lnTo>
                  <a:lnTo>
                    <a:pt x="277380" y="1617611"/>
                  </a:lnTo>
                  <a:lnTo>
                    <a:pt x="281317" y="1611769"/>
                  </a:lnTo>
                  <a:lnTo>
                    <a:pt x="282765" y="1604619"/>
                  </a:lnTo>
                  <a:close/>
                </a:path>
                <a:path w="2670809" h="3342004">
                  <a:moveTo>
                    <a:pt x="282765" y="921600"/>
                  </a:moveTo>
                  <a:lnTo>
                    <a:pt x="281317" y="914463"/>
                  </a:lnTo>
                  <a:lnTo>
                    <a:pt x="277380" y="908621"/>
                  </a:lnTo>
                  <a:lnTo>
                    <a:pt x="271538" y="904684"/>
                  </a:lnTo>
                  <a:lnTo>
                    <a:pt x="264401" y="903236"/>
                  </a:lnTo>
                  <a:lnTo>
                    <a:pt x="257251" y="904684"/>
                  </a:lnTo>
                  <a:lnTo>
                    <a:pt x="251409" y="908621"/>
                  </a:lnTo>
                  <a:lnTo>
                    <a:pt x="247472" y="914463"/>
                  </a:lnTo>
                  <a:lnTo>
                    <a:pt x="246037" y="921600"/>
                  </a:lnTo>
                  <a:lnTo>
                    <a:pt x="247472" y="928751"/>
                  </a:lnTo>
                  <a:lnTo>
                    <a:pt x="251409" y="934593"/>
                  </a:lnTo>
                  <a:lnTo>
                    <a:pt x="257251" y="938530"/>
                  </a:lnTo>
                  <a:lnTo>
                    <a:pt x="264401" y="939965"/>
                  </a:lnTo>
                  <a:lnTo>
                    <a:pt x="271538" y="938530"/>
                  </a:lnTo>
                  <a:lnTo>
                    <a:pt x="277380" y="934593"/>
                  </a:lnTo>
                  <a:lnTo>
                    <a:pt x="281317" y="928751"/>
                  </a:lnTo>
                  <a:lnTo>
                    <a:pt x="282765" y="921600"/>
                  </a:lnTo>
                  <a:close/>
                </a:path>
                <a:path w="2670809" h="3342004">
                  <a:moveTo>
                    <a:pt x="284353" y="2674162"/>
                  </a:moveTo>
                  <a:lnTo>
                    <a:pt x="282905" y="2667025"/>
                  </a:lnTo>
                  <a:lnTo>
                    <a:pt x="278968" y="2661183"/>
                  </a:lnTo>
                  <a:lnTo>
                    <a:pt x="273126" y="2657246"/>
                  </a:lnTo>
                  <a:lnTo>
                    <a:pt x="265988" y="2655798"/>
                  </a:lnTo>
                  <a:lnTo>
                    <a:pt x="258838" y="2657246"/>
                  </a:lnTo>
                  <a:lnTo>
                    <a:pt x="252996" y="2661183"/>
                  </a:lnTo>
                  <a:lnTo>
                    <a:pt x="249059" y="2667025"/>
                  </a:lnTo>
                  <a:lnTo>
                    <a:pt x="247624" y="2674162"/>
                  </a:lnTo>
                  <a:lnTo>
                    <a:pt x="249059" y="2681313"/>
                  </a:lnTo>
                  <a:lnTo>
                    <a:pt x="252996" y="2687155"/>
                  </a:lnTo>
                  <a:lnTo>
                    <a:pt x="258838" y="2691092"/>
                  </a:lnTo>
                  <a:lnTo>
                    <a:pt x="265988" y="2692527"/>
                  </a:lnTo>
                  <a:lnTo>
                    <a:pt x="273126" y="2691092"/>
                  </a:lnTo>
                  <a:lnTo>
                    <a:pt x="278968" y="2687155"/>
                  </a:lnTo>
                  <a:lnTo>
                    <a:pt x="282905" y="2681313"/>
                  </a:lnTo>
                  <a:lnTo>
                    <a:pt x="284353" y="2674162"/>
                  </a:lnTo>
                  <a:close/>
                </a:path>
                <a:path w="2670809" h="3342004">
                  <a:moveTo>
                    <a:pt x="288886" y="3323437"/>
                  </a:moveTo>
                  <a:lnTo>
                    <a:pt x="287439" y="3316300"/>
                  </a:lnTo>
                  <a:lnTo>
                    <a:pt x="283502" y="3310458"/>
                  </a:lnTo>
                  <a:lnTo>
                    <a:pt x="277660" y="3306521"/>
                  </a:lnTo>
                  <a:lnTo>
                    <a:pt x="270522" y="3305073"/>
                  </a:lnTo>
                  <a:lnTo>
                    <a:pt x="263372" y="3306521"/>
                  </a:lnTo>
                  <a:lnTo>
                    <a:pt x="257530" y="3310458"/>
                  </a:lnTo>
                  <a:lnTo>
                    <a:pt x="253593" y="3316300"/>
                  </a:lnTo>
                  <a:lnTo>
                    <a:pt x="252158" y="3323437"/>
                  </a:lnTo>
                  <a:lnTo>
                    <a:pt x="253593" y="3330587"/>
                  </a:lnTo>
                  <a:lnTo>
                    <a:pt x="257530" y="3336429"/>
                  </a:lnTo>
                  <a:lnTo>
                    <a:pt x="263372" y="3340366"/>
                  </a:lnTo>
                  <a:lnTo>
                    <a:pt x="270522" y="3341801"/>
                  </a:lnTo>
                  <a:lnTo>
                    <a:pt x="277660" y="3340366"/>
                  </a:lnTo>
                  <a:lnTo>
                    <a:pt x="283502" y="3336429"/>
                  </a:lnTo>
                  <a:lnTo>
                    <a:pt x="287439" y="3330587"/>
                  </a:lnTo>
                  <a:lnTo>
                    <a:pt x="288886" y="3323437"/>
                  </a:lnTo>
                  <a:close/>
                </a:path>
                <a:path w="2670809" h="3342004">
                  <a:moveTo>
                    <a:pt x="304571" y="253771"/>
                  </a:moveTo>
                  <a:lnTo>
                    <a:pt x="303123" y="246621"/>
                  </a:lnTo>
                  <a:lnTo>
                    <a:pt x="299186" y="240792"/>
                  </a:lnTo>
                  <a:lnTo>
                    <a:pt x="293357" y="236855"/>
                  </a:lnTo>
                  <a:lnTo>
                    <a:pt x="286207" y="235407"/>
                  </a:lnTo>
                  <a:lnTo>
                    <a:pt x="279069" y="236855"/>
                  </a:lnTo>
                  <a:lnTo>
                    <a:pt x="273227" y="240792"/>
                  </a:lnTo>
                  <a:lnTo>
                    <a:pt x="269290" y="246621"/>
                  </a:lnTo>
                  <a:lnTo>
                    <a:pt x="267843" y="253771"/>
                  </a:lnTo>
                  <a:lnTo>
                    <a:pt x="269290" y="260921"/>
                  </a:lnTo>
                  <a:lnTo>
                    <a:pt x="273227" y="266763"/>
                  </a:lnTo>
                  <a:lnTo>
                    <a:pt x="279069" y="270687"/>
                  </a:lnTo>
                  <a:lnTo>
                    <a:pt x="286207" y="272135"/>
                  </a:lnTo>
                  <a:lnTo>
                    <a:pt x="293357" y="270687"/>
                  </a:lnTo>
                  <a:lnTo>
                    <a:pt x="299186" y="266763"/>
                  </a:lnTo>
                  <a:lnTo>
                    <a:pt x="303123" y="260921"/>
                  </a:lnTo>
                  <a:lnTo>
                    <a:pt x="304571" y="253771"/>
                  </a:lnTo>
                  <a:close/>
                </a:path>
                <a:path w="2670809" h="3342004">
                  <a:moveTo>
                    <a:pt x="1670773" y="1853768"/>
                  </a:moveTo>
                  <a:lnTo>
                    <a:pt x="1669326" y="1846630"/>
                  </a:lnTo>
                  <a:lnTo>
                    <a:pt x="1665389" y="1840788"/>
                  </a:lnTo>
                  <a:lnTo>
                    <a:pt x="1659547" y="1836851"/>
                  </a:lnTo>
                  <a:lnTo>
                    <a:pt x="1652409" y="1835404"/>
                  </a:lnTo>
                  <a:lnTo>
                    <a:pt x="1645259" y="1836851"/>
                  </a:lnTo>
                  <a:lnTo>
                    <a:pt x="1639430" y="1840788"/>
                  </a:lnTo>
                  <a:lnTo>
                    <a:pt x="1635493" y="1846630"/>
                  </a:lnTo>
                  <a:lnTo>
                    <a:pt x="1634045" y="1853768"/>
                  </a:lnTo>
                  <a:lnTo>
                    <a:pt x="1635493" y="1860918"/>
                  </a:lnTo>
                  <a:lnTo>
                    <a:pt x="1639430" y="1866760"/>
                  </a:lnTo>
                  <a:lnTo>
                    <a:pt x="1645259" y="1870697"/>
                  </a:lnTo>
                  <a:lnTo>
                    <a:pt x="1652409" y="1872132"/>
                  </a:lnTo>
                  <a:lnTo>
                    <a:pt x="1659547" y="1870697"/>
                  </a:lnTo>
                  <a:lnTo>
                    <a:pt x="1665389" y="1866760"/>
                  </a:lnTo>
                  <a:lnTo>
                    <a:pt x="1669326" y="1860918"/>
                  </a:lnTo>
                  <a:lnTo>
                    <a:pt x="1670773" y="1853768"/>
                  </a:lnTo>
                  <a:close/>
                </a:path>
                <a:path w="2670809" h="3342004">
                  <a:moveTo>
                    <a:pt x="2012086" y="1459801"/>
                  </a:moveTo>
                  <a:lnTo>
                    <a:pt x="2010651" y="1452664"/>
                  </a:lnTo>
                  <a:lnTo>
                    <a:pt x="2006714" y="1446822"/>
                  </a:lnTo>
                  <a:lnTo>
                    <a:pt x="2000872" y="1442885"/>
                  </a:lnTo>
                  <a:lnTo>
                    <a:pt x="1993722" y="1441437"/>
                  </a:lnTo>
                  <a:lnTo>
                    <a:pt x="1986584" y="1442885"/>
                  </a:lnTo>
                  <a:lnTo>
                    <a:pt x="1980742" y="1446822"/>
                  </a:lnTo>
                  <a:lnTo>
                    <a:pt x="1976805" y="1452664"/>
                  </a:lnTo>
                  <a:lnTo>
                    <a:pt x="1975358" y="1459801"/>
                  </a:lnTo>
                  <a:lnTo>
                    <a:pt x="1976805" y="1466951"/>
                  </a:lnTo>
                  <a:lnTo>
                    <a:pt x="1980742" y="1472793"/>
                  </a:lnTo>
                  <a:lnTo>
                    <a:pt x="1986584" y="1476730"/>
                  </a:lnTo>
                  <a:lnTo>
                    <a:pt x="1993722" y="1478165"/>
                  </a:lnTo>
                  <a:lnTo>
                    <a:pt x="2000872" y="1476730"/>
                  </a:lnTo>
                  <a:lnTo>
                    <a:pt x="2006714" y="1472793"/>
                  </a:lnTo>
                  <a:lnTo>
                    <a:pt x="2010651" y="1466951"/>
                  </a:lnTo>
                  <a:lnTo>
                    <a:pt x="2012086" y="1459801"/>
                  </a:lnTo>
                  <a:close/>
                </a:path>
                <a:path w="2670809" h="3342004">
                  <a:moveTo>
                    <a:pt x="2670416" y="2951569"/>
                  </a:moveTo>
                  <a:lnTo>
                    <a:pt x="2668968" y="2944418"/>
                  </a:lnTo>
                  <a:lnTo>
                    <a:pt x="2665031" y="2938576"/>
                  </a:lnTo>
                  <a:lnTo>
                    <a:pt x="2659189" y="2934639"/>
                  </a:lnTo>
                  <a:lnTo>
                    <a:pt x="2652052" y="2933204"/>
                  </a:lnTo>
                  <a:lnTo>
                    <a:pt x="2644902" y="2934639"/>
                  </a:lnTo>
                  <a:lnTo>
                    <a:pt x="2639060" y="2938576"/>
                  </a:lnTo>
                  <a:lnTo>
                    <a:pt x="2635123" y="2944418"/>
                  </a:lnTo>
                  <a:lnTo>
                    <a:pt x="2633688" y="2951569"/>
                  </a:lnTo>
                  <a:lnTo>
                    <a:pt x="2635123" y="2958719"/>
                  </a:lnTo>
                  <a:lnTo>
                    <a:pt x="2639060" y="2964548"/>
                  </a:lnTo>
                  <a:lnTo>
                    <a:pt x="2644902" y="2968485"/>
                  </a:lnTo>
                  <a:lnTo>
                    <a:pt x="2652052" y="2969933"/>
                  </a:lnTo>
                  <a:lnTo>
                    <a:pt x="2659189" y="2968485"/>
                  </a:lnTo>
                  <a:lnTo>
                    <a:pt x="2665031" y="2964548"/>
                  </a:lnTo>
                  <a:lnTo>
                    <a:pt x="2668968" y="2958719"/>
                  </a:lnTo>
                  <a:lnTo>
                    <a:pt x="2670416" y="2951569"/>
                  </a:lnTo>
                  <a:close/>
                </a:path>
              </a:pathLst>
            </a:custGeom>
            <a:solidFill>
              <a:srgbClr val="231F20"/>
            </a:solidFill>
          </p:spPr>
          <p:txBody>
            <a:bodyPr wrap="square" lIns="0" tIns="0" rIns="0" bIns="0" rtlCol="0"/>
            <a:lstStyle/>
            <a:p>
              <a:pPr defTabSz="586405"/>
              <a:endParaRPr sz="1154" kern="0">
                <a:solidFill>
                  <a:sysClr val="windowText" lastClr="000000"/>
                </a:solidFill>
              </a:endParaRPr>
            </a:p>
          </p:txBody>
        </p:sp>
      </p:grpSp>
      <p:sp>
        <p:nvSpPr>
          <p:cNvPr id="65" name="object 65"/>
          <p:cNvSpPr txBox="1"/>
          <p:nvPr/>
        </p:nvSpPr>
        <p:spPr>
          <a:xfrm>
            <a:off x="8172261" y="3607615"/>
            <a:ext cx="790462" cy="97031"/>
          </a:xfrm>
          <a:prstGeom prst="rect">
            <a:avLst/>
          </a:prstGeom>
        </p:spPr>
        <p:txBody>
          <a:bodyPr vert="horz" wrap="square" lIns="0" tIns="8145" rIns="0" bIns="0" rtlCol="0">
            <a:spAutoFit/>
          </a:bodyPr>
          <a:lstStyle/>
          <a:p>
            <a:pPr marL="8145" defTabSz="586405">
              <a:spcBef>
                <a:spcPts val="64"/>
              </a:spcBef>
            </a:pPr>
            <a:r>
              <a:rPr sz="577" kern="0" spc="13" dirty="0">
                <a:solidFill>
                  <a:srgbClr val="566459"/>
                </a:solidFill>
                <a:latin typeface="Calibri"/>
                <a:cs typeface="Calibri"/>
              </a:rPr>
              <a:t>Principelevationer</a:t>
            </a:r>
            <a:r>
              <a:rPr sz="577" kern="0" spc="-3" dirty="0">
                <a:solidFill>
                  <a:srgbClr val="566459"/>
                </a:solidFill>
                <a:latin typeface="Calibri"/>
                <a:cs typeface="Calibri"/>
              </a:rPr>
              <a:t> </a:t>
            </a:r>
            <a:r>
              <a:rPr sz="577" kern="0" spc="-13" dirty="0">
                <a:solidFill>
                  <a:srgbClr val="566459"/>
                </a:solidFill>
                <a:latin typeface="Calibri"/>
                <a:cs typeface="Calibri"/>
              </a:rPr>
              <a:t>1:200</a:t>
            </a:r>
            <a:endParaRPr sz="577" kern="0">
              <a:solidFill>
                <a:sysClr val="windowText" lastClr="000000"/>
              </a:solidFill>
              <a:latin typeface="Calibri"/>
              <a:cs typeface="Calibri"/>
            </a:endParaRPr>
          </a:p>
        </p:txBody>
      </p:sp>
      <p:pic>
        <p:nvPicPr>
          <p:cNvPr id="66" name="object 66"/>
          <p:cNvPicPr/>
          <p:nvPr/>
        </p:nvPicPr>
        <p:blipFill>
          <a:blip r:embed="rId13" cstate="email">
            <a:extLst>
              <a:ext uri="{28A0092B-C50C-407E-A947-70E740481C1C}">
                <a14:useLocalDpi xmlns:a14="http://schemas.microsoft.com/office/drawing/2010/main"/>
              </a:ext>
            </a:extLst>
          </a:blip>
          <a:stretch>
            <a:fillRect/>
          </a:stretch>
        </p:blipFill>
        <p:spPr>
          <a:xfrm>
            <a:off x="6929956" y="4089225"/>
            <a:ext cx="3923786" cy="1871737"/>
          </a:xfrm>
          <a:prstGeom prst="rect">
            <a:avLst/>
          </a:prstGeom>
        </p:spPr>
      </p:pic>
      <p:sp>
        <p:nvSpPr>
          <p:cNvPr id="67" name="object 67"/>
          <p:cNvSpPr/>
          <p:nvPr/>
        </p:nvSpPr>
        <p:spPr>
          <a:xfrm>
            <a:off x="4629903" y="207793"/>
            <a:ext cx="0" cy="104255"/>
          </a:xfrm>
          <a:custGeom>
            <a:avLst/>
            <a:gdLst/>
            <a:ahLst/>
            <a:cxnLst/>
            <a:rect l="l" t="t" r="r" b="b"/>
            <a:pathLst>
              <a:path h="162559">
                <a:moveTo>
                  <a:pt x="0" y="0"/>
                </a:moveTo>
                <a:lnTo>
                  <a:pt x="0" y="162001"/>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sp>
        <p:nvSpPr>
          <p:cNvPr id="68" name="object 68"/>
          <p:cNvSpPr/>
          <p:nvPr/>
        </p:nvSpPr>
        <p:spPr>
          <a:xfrm>
            <a:off x="7554368" y="211623"/>
            <a:ext cx="0" cy="104255"/>
          </a:xfrm>
          <a:custGeom>
            <a:avLst/>
            <a:gdLst/>
            <a:ahLst/>
            <a:cxnLst/>
            <a:rect l="l" t="t" r="r" b="b"/>
            <a:pathLst>
              <a:path h="162559">
                <a:moveTo>
                  <a:pt x="0" y="0"/>
                </a:moveTo>
                <a:lnTo>
                  <a:pt x="0" y="162001"/>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grpSp>
        <p:nvGrpSpPr>
          <p:cNvPr id="69" name="object 69"/>
          <p:cNvGrpSpPr/>
          <p:nvPr/>
        </p:nvGrpSpPr>
        <p:grpSpPr>
          <a:xfrm>
            <a:off x="1522770" y="6472082"/>
            <a:ext cx="9143050" cy="224799"/>
            <a:chOff x="431999" y="10091653"/>
            <a:chExt cx="14256385" cy="350520"/>
          </a:xfrm>
        </p:grpSpPr>
        <p:sp>
          <p:nvSpPr>
            <p:cNvPr id="70" name="object 70"/>
            <p:cNvSpPr/>
            <p:nvPr/>
          </p:nvSpPr>
          <p:spPr>
            <a:xfrm>
              <a:off x="431999" y="10094828"/>
              <a:ext cx="14256385" cy="0"/>
            </a:xfrm>
            <a:custGeom>
              <a:avLst/>
              <a:gdLst/>
              <a:ahLst/>
              <a:cxnLst/>
              <a:rect l="l" t="t" r="r" b="b"/>
              <a:pathLst>
                <a:path w="14256385">
                  <a:moveTo>
                    <a:pt x="0" y="0"/>
                  </a:moveTo>
                  <a:lnTo>
                    <a:pt x="14256004" y="0"/>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pic>
          <p:nvPicPr>
            <p:cNvPr id="71" name="object 71"/>
            <p:cNvPicPr/>
            <p:nvPr/>
          </p:nvPicPr>
          <p:blipFill>
            <a:blip r:embed="rId14" cstate="email">
              <a:extLst>
                <a:ext uri="{28A0092B-C50C-407E-A947-70E740481C1C}">
                  <a14:useLocalDpi xmlns:a14="http://schemas.microsoft.com/office/drawing/2010/main"/>
                </a:ext>
              </a:extLst>
            </a:blip>
            <a:stretch>
              <a:fillRect/>
            </a:stretch>
          </p:blipFill>
          <p:spPr>
            <a:xfrm>
              <a:off x="1271999" y="10129207"/>
              <a:ext cx="312414" cy="312414"/>
            </a:xfrm>
            <a:prstGeom prst="rect">
              <a:avLst/>
            </a:prstGeom>
          </p:spPr>
        </p:pic>
      </p:grpSp>
      <p:sp>
        <p:nvSpPr>
          <p:cNvPr id="72" name="object 72"/>
          <p:cNvSpPr txBox="1"/>
          <p:nvPr/>
        </p:nvSpPr>
        <p:spPr>
          <a:xfrm>
            <a:off x="5437128" y="199674"/>
            <a:ext cx="1310106" cy="106841"/>
          </a:xfrm>
          <a:prstGeom prst="rect">
            <a:avLst/>
          </a:prstGeom>
        </p:spPr>
        <p:txBody>
          <a:bodyPr vert="horz" wrap="square" lIns="0" tIns="8145" rIns="0" bIns="0" rtlCol="0">
            <a:spAutoFit/>
          </a:bodyPr>
          <a:lstStyle/>
          <a:p>
            <a:pPr marL="8145" defTabSz="586405">
              <a:spcBef>
                <a:spcPts val="64"/>
              </a:spcBef>
            </a:pPr>
            <a:r>
              <a:rPr sz="641" kern="0" spc="109" dirty="0">
                <a:solidFill>
                  <a:srgbClr val="4F5347"/>
                </a:solidFill>
                <a:latin typeface="Calibri"/>
                <a:cs typeface="Calibri"/>
              </a:rPr>
              <a:t>ÖSTRA</a:t>
            </a:r>
            <a:r>
              <a:rPr sz="641" kern="0" spc="106" dirty="0">
                <a:solidFill>
                  <a:srgbClr val="4F5347"/>
                </a:solidFill>
                <a:latin typeface="Calibri"/>
                <a:cs typeface="Calibri"/>
              </a:rPr>
              <a:t> SALA BACKE</a:t>
            </a:r>
            <a:r>
              <a:rPr sz="641" kern="0" spc="122" dirty="0">
                <a:solidFill>
                  <a:srgbClr val="4F5347"/>
                </a:solidFill>
                <a:latin typeface="Calibri"/>
                <a:cs typeface="Calibri"/>
              </a:rPr>
              <a:t> </a:t>
            </a:r>
            <a:r>
              <a:rPr sz="641" kern="0" dirty="0">
                <a:solidFill>
                  <a:srgbClr val="4F5347"/>
                </a:solidFill>
                <a:latin typeface="Calibri"/>
                <a:cs typeface="Calibri"/>
              </a:rPr>
              <a:t>-</a:t>
            </a:r>
            <a:r>
              <a:rPr sz="641" kern="0" spc="119" dirty="0">
                <a:solidFill>
                  <a:srgbClr val="4F5347"/>
                </a:solidFill>
                <a:latin typeface="Calibri"/>
                <a:cs typeface="Calibri"/>
              </a:rPr>
              <a:t> </a:t>
            </a:r>
            <a:r>
              <a:rPr sz="641" kern="0" spc="77" dirty="0">
                <a:solidFill>
                  <a:srgbClr val="4F5347"/>
                </a:solidFill>
                <a:latin typeface="Calibri"/>
                <a:cs typeface="Calibri"/>
              </a:rPr>
              <a:t>ETAPP</a:t>
            </a:r>
            <a:r>
              <a:rPr sz="641" kern="0" spc="99" dirty="0">
                <a:solidFill>
                  <a:srgbClr val="4F5347"/>
                </a:solidFill>
                <a:latin typeface="Calibri"/>
                <a:cs typeface="Calibri"/>
              </a:rPr>
              <a:t> </a:t>
            </a:r>
            <a:r>
              <a:rPr sz="641" kern="0" dirty="0">
                <a:solidFill>
                  <a:srgbClr val="4F5347"/>
                </a:solidFill>
                <a:latin typeface="Calibri"/>
                <a:cs typeface="Calibri"/>
              </a:rPr>
              <a:t>3</a:t>
            </a:r>
            <a:endParaRPr sz="641" kern="0">
              <a:solidFill>
                <a:sysClr val="windowText" lastClr="000000"/>
              </a:solidFill>
              <a:latin typeface="Calibri"/>
              <a:cs typeface="Calibri"/>
            </a:endParaRPr>
          </a:p>
        </p:txBody>
      </p:sp>
      <p:sp>
        <p:nvSpPr>
          <p:cNvPr id="73" name="object 73"/>
          <p:cNvSpPr/>
          <p:nvPr/>
        </p:nvSpPr>
        <p:spPr>
          <a:xfrm>
            <a:off x="1522770" y="380951"/>
            <a:ext cx="9143050" cy="0"/>
          </a:xfrm>
          <a:custGeom>
            <a:avLst/>
            <a:gdLst/>
            <a:ahLst/>
            <a:cxnLst/>
            <a:rect l="l" t="t" r="r" b="b"/>
            <a:pathLst>
              <a:path w="14256385">
                <a:moveTo>
                  <a:pt x="0" y="0"/>
                </a:moveTo>
                <a:lnTo>
                  <a:pt x="14256004" y="0"/>
                </a:lnTo>
              </a:path>
            </a:pathLst>
          </a:custGeom>
          <a:ln w="6350">
            <a:solidFill>
              <a:srgbClr val="4F5347"/>
            </a:solidFill>
          </a:ln>
        </p:spPr>
        <p:txBody>
          <a:bodyPr wrap="square" lIns="0" tIns="0" rIns="0" bIns="0" rtlCol="0"/>
          <a:lstStyle/>
          <a:p>
            <a:pPr defTabSz="586405"/>
            <a:endParaRPr sz="1154" kern="0">
              <a:solidFill>
                <a:sysClr val="windowText" lastClr="000000"/>
              </a:solidFill>
            </a:endParaRPr>
          </a:p>
        </p:txBody>
      </p:sp>
      <p:sp>
        <p:nvSpPr>
          <p:cNvPr id="74" name="object 74"/>
          <p:cNvSpPr txBox="1">
            <a:spLocks noGrp="1"/>
          </p:cNvSpPr>
          <p:nvPr>
            <p:ph type="title"/>
          </p:nvPr>
        </p:nvSpPr>
        <p:spPr>
          <a:xfrm>
            <a:off x="1685785" y="403296"/>
            <a:ext cx="1803119" cy="501565"/>
          </a:xfrm>
          <a:prstGeom prst="rect">
            <a:avLst/>
          </a:prstGeom>
        </p:spPr>
        <p:txBody>
          <a:bodyPr vert="horz" wrap="square" lIns="0" tIns="8145" rIns="0" bIns="0" rtlCol="0">
            <a:spAutoFit/>
          </a:bodyPr>
          <a:lstStyle/>
          <a:p>
            <a:pPr marL="8145">
              <a:spcBef>
                <a:spcPts val="64"/>
              </a:spcBef>
            </a:pPr>
            <a:r>
              <a:rPr dirty="0"/>
              <a:t>Rätt</a:t>
            </a:r>
            <a:r>
              <a:rPr spc="-199" dirty="0"/>
              <a:t> </a:t>
            </a:r>
            <a:r>
              <a:rPr spc="-19" dirty="0"/>
              <a:t>material</a:t>
            </a:r>
            <a:r>
              <a:rPr spc="-196" dirty="0"/>
              <a:t> </a:t>
            </a:r>
            <a:r>
              <a:rPr dirty="0"/>
              <a:t>på</a:t>
            </a:r>
            <a:r>
              <a:rPr spc="-196" dirty="0"/>
              <a:t> </a:t>
            </a:r>
            <a:r>
              <a:rPr spc="-6" dirty="0"/>
              <a:t>rätt</a:t>
            </a:r>
            <a:r>
              <a:rPr spc="-196" dirty="0"/>
              <a:t> </a:t>
            </a:r>
            <a:r>
              <a:rPr spc="-6" dirty="0"/>
              <a:t>plats</a:t>
            </a:r>
          </a:p>
        </p:txBody>
      </p:sp>
      <p:sp>
        <p:nvSpPr>
          <p:cNvPr id="75" name="object 75"/>
          <p:cNvSpPr txBox="1"/>
          <p:nvPr/>
        </p:nvSpPr>
        <p:spPr>
          <a:xfrm>
            <a:off x="1791676" y="990297"/>
            <a:ext cx="2717136" cy="1795618"/>
          </a:xfrm>
          <a:prstGeom prst="rect">
            <a:avLst/>
          </a:prstGeom>
        </p:spPr>
        <p:txBody>
          <a:bodyPr vert="horz" wrap="square" lIns="0" tIns="4887" rIns="0" bIns="0" rtlCol="0">
            <a:spAutoFit/>
          </a:bodyPr>
          <a:lstStyle/>
          <a:p>
            <a:pPr marL="8145" marR="3258" defTabSz="586405">
              <a:lnSpc>
                <a:spcPct val="102600"/>
              </a:lnSpc>
              <a:spcBef>
                <a:spcPts val="38"/>
              </a:spcBef>
            </a:pPr>
            <a:r>
              <a:rPr sz="834" kern="0" spc="6" dirty="0">
                <a:solidFill>
                  <a:srgbClr val="4F5347"/>
                </a:solidFill>
                <a:latin typeface="Tahoma"/>
                <a:cs typeface="Tahoma"/>
              </a:rPr>
              <a:t>Kvarteret</a:t>
            </a:r>
            <a:r>
              <a:rPr sz="834" kern="0" spc="19" dirty="0">
                <a:solidFill>
                  <a:srgbClr val="4F5347"/>
                </a:solidFill>
                <a:latin typeface="Tahoma"/>
                <a:cs typeface="Tahoma"/>
              </a:rPr>
              <a:t> </a:t>
            </a:r>
            <a:r>
              <a:rPr sz="834" kern="0" spc="6" dirty="0">
                <a:solidFill>
                  <a:srgbClr val="4F5347"/>
                </a:solidFill>
                <a:latin typeface="Tahoma"/>
                <a:cs typeface="Tahoma"/>
              </a:rPr>
              <a:t>Strå</a:t>
            </a:r>
            <a:r>
              <a:rPr sz="834" kern="0" spc="22" dirty="0">
                <a:solidFill>
                  <a:srgbClr val="4F5347"/>
                </a:solidFill>
                <a:latin typeface="Tahoma"/>
                <a:cs typeface="Tahoma"/>
              </a:rPr>
              <a:t> </a:t>
            </a:r>
            <a:r>
              <a:rPr sz="834" kern="0" spc="6" dirty="0">
                <a:solidFill>
                  <a:srgbClr val="4F5347"/>
                </a:solidFill>
                <a:latin typeface="Tahoma"/>
                <a:cs typeface="Tahoma"/>
              </a:rPr>
              <a:t>till</a:t>
            </a:r>
            <a:r>
              <a:rPr sz="834" kern="0" spc="19" dirty="0">
                <a:solidFill>
                  <a:srgbClr val="4F5347"/>
                </a:solidFill>
                <a:latin typeface="Tahoma"/>
                <a:cs typeface="Tahoma"/>
              </a:rPr>
              <a:t> </a:t>
            </a:r>
            <a:r>
              <a:rPr sz="834" kern="0" spc="6" dirty="0">
                <a:solidFill>
                  <a:srgbClr val="4F5347"/>
                </a:solidFill>
                <a:latin typeface="Tahoma"/>
                <a:cs typeface="Tahoma"/>
              </a:rPr>
              <a:t>stacken</a:t>
            </a:r>
            <a:r>
              <a:rPr sz="834" kern="0" spc="22" dirty="0">
                <a:solidFill>
                  <a:srgbClr val="4F5347"/>
                </a:solidFill>
                <a:latin typeface="Tahoma"/>
                <a:cs typeface="Tahoma"/>
              </a:rPr>
              <a:t> </a:t>
            </a:r>
            <a:r>
              <a:rPr sz="834" kern="0" dirty="0">
                <a:solidFill>
                  <a:srgbClr val="4F5347"/>
                </a:solidFill>
                <a:latin typeface="Tahoma"/>
                <a:cs typeface="Tahoma"/>
              </a:rPr>
              <a:t>når</a:t>
            </a:r>
            <a:r>
              <a:rPr sz="834" kern="0" spc="22" dirty="0">
                <a:solidFill>
                  <a:srgbClr val="4F5347"/>
                </a:solidFill>
                <a:latin typeface="Tahoma"/>
                <a:cs typeface="Tahoma"/>
              </a:rPr>
              <a:t> </a:t>
            </a:r>
            <a:r>
              <a:rPr sz="834" kern="0" spc="6" dirty="0">
                <a:solidFill>
                  <a:srgbClr val="4F5347"/>
                </a:solidFill>
                <a:latin typeface="Tahoma"/>
                <a:cs typeface="Tahoma"/>
              </a:rPr>
              <a:t>ett</a:t>
            </a:r>
            <a:r>
              <a:rPr sz="834" kern="0" spc="19" dirty="0">
                <a:solidFill>
                  <a:srgbClr val="4F5347"/>
                </a:solidFill>
                <a:latin typeface="Tahoma"/>
                <a:cs typeface="Tahoma"/>
              </a:rPr>
              <a:t> </a:t>
            </a:r>
            <a:r>
              <a:rPr sz="834" kern="0" spc="6" dirty="0">
                <a:solidFill>
                  <a:srgbClr val="4F5347"/>
                </a:solidFill>
                <a:latin typeface="Tahoma"/>
                <a:cs typeface="Tahoma"/>
              </a:rPr>
              <a:t>viktat</a:t>
            </a:r>
            <a:r>
              <a:rPr sz="834" kern="0" spc="22" dirty="0">
                <a:solidFill>
                  <a:srgbClr val="4F5347"/>
                </a:solidFill>
                <a:latin typeface="Tahoma"/>
                <a:cs typeface="Tahoma"/>
              </a:rPr>
              <a:t> </a:t>
            </a:r>
            <a:r>
              <a:rPr sz="834" kern="0" spc="6" dirty="0">
                <a:solidFill>
                  <a:srgbClr val="4F5347"/>
                </a:solidFill>
                <a:latin typeface="Tahoma"/>
                <a:cs typeface="Tahoma"/>
              </a:rPr>
              <a:t>klimatavtryck</a:t>
            </a:r>
            <a:r>
              <a:rPr sz="834" kern="0" spc="19" dirty="0">
                <a:solidFill>
                  <a:srgbClr val="4F5347"/>
                </a:solidFill>
                <a:latin typeface="Tahoma"/>
                <a:cs typeface="Tahoma"/>
              </a:rPr>
              <a:t> </a:t>
            </a:r>
            <a:r>
              <a:rPr sz="834" kern="0" spc="-16" dirty="0">
                <a:solidFill>
                  <a:srgbClr val="4F5347"/>
                </a:solidFill>
                <a:latin typeface="Tahoma"/>
                <a:cs typeface="Tahoma"/>
              </a:rPr>
              <a:t>på </a:t>
            </a:r>
            <a:r>
              <a:rPr sz="834" kern="0" spc="-83" dirty="0">
                <a:solidFill>
                  <a:srgbClr val="4F5347"/>
                </a:solidFill>
                <a:latin typeface="Tahoma"/>
                <a:cs typeface="Tahoma"/>
              </a:rPr>
              <a:t>131</a:t>
            </a:r>
            <a:r>
              <a:rPr sz="834" kern="0" spc="-26" dirty="0">
                <a:solidFill>
                  <a:srgbClr val="4F5347"/>
                </a:solidFill>
                <a:latin typeface="Tahoma"/>
                <a:cs typeface="Tahoma"/>
              </a:rPr>
              <a:t> </a:t>
            </a:r>
            <a:r>
              <a:rPr sz="834" kern="0" dirty="0">
                <a:solidFill>
                  <a:srgbClr val="4F5347"/>
                </a:solidFill>
                <a:latin typeface="Tahoma"/>
                <a:cs typeface="Tahoma"/>
              </a:rPr>
              <a:t>kg</a:t>
            </a:r>
            <a:r>
              <a:rPr sz="834" kern="0" spc="-26" dirty="0">
                <a:solidFill>
                  <a:srgbClr val="4F5347"/>
                </a:solidFill>
                <a:latin typeface="Tahoma"/>
                <a:cs typeface="Tahoma"/>
              </a:rPr>
              <a:t> </a:t>
            </a:r>
            <a:r>
              <a:rPr sz="834" kern="0" spc="32" dirty="0">
                <a:solidFill>
                  <a:srgbClr val="4F5347"/>
                </a:solidFill>
                <a:latin typeface="Tahoma"/>
                <a:cs typeface="Tahoma"/>
              </a:rPr>
              <a:t>CO2e/m2</a:t>
            </a:r>
            <a:r>
              <a:rPr sz="834" kern="0" spc="-26" dirty="0">
                <a:solidFill>
                  <a:srgbClr val="4F5347"/>
                </a:solidFill>
                <a:latin typeface="Tahoma"/>
                <a:cs typeface="Tahoma"/>
              </a:rPr>
              <a:t> </a:t>
            </a:r>
            <a:r>
              <a:rPr sz="834" kern="0" dirty="0">
                <a:solidFill>
                  <a:srgbClr val="4F5347"/>
                </a:solidFill>
                <a:latin typeface="Tahoma"/>
                <a:cs typeface="Tahoma"/>
              </a:rPr>
              <a:t>BTA.</a:t>
            </a:r>
            <a:r>
              <a:rPr sz="834" kern="0" spc="-22" dirty="0">
                <a:solidFill>
                  <a:srgbClr val="4F5347"/>
                </a:solidFill>
                <a:latin typeface="Tahoma"/>
                <a:cs typeface="Tahoma"/>
              </a:rPr>
              <a:t> </a:t>
            </a:r>
            <a:r>
              <a:rPr sz="834" kern="0" dirty="0">
                <a:solidFill>
                  <a:srgbClr val="4F5347"/>
                </a:solidFill>
                <a:latin typeface="Tahoma"/>
                <a:cs typeface="Tahoma"/>
              </a:rPr>
              <a:t>Dit</a:t>
            </a:r>
            <a:r>
              <a:rPr sz="834" kern="0" spc="-26" dirty="0">
                <a:solidFill>
                  <a:srgbClr val="4F5347"/>
                </a:solidFill>
                <a:latin typeface="Tahoma"/>
                <a:cs typeface="Tahoma"/>
              </a:rPr>
              <a:t> </a:t>
            </a:r>
            <a:r>
              <a:rPr sz="834" kern="0" dirty="0">
                <a:solidFill>
                  <a:srgbClr val="4F5347"/>
                </a:solidFill>
                <a:latin typeface="Tahoma"/>
                <a:cs typeface="Tahoma"/>
              </a:rPr>
              <a:t>når</a:t>
            </a:r>
            <a:r>
              <a:rPr sz="834" kern="0" spc="-26" dirty="0">
                <a:solidFill>
                  <a:srgbClr val="4F5347"/>
                </a:solidFill>
                <a:latin typeface="Tahoma"/>
                <a:cs typeface="Tahoma"/>
              </a:rPr>
              <a:t> </a:t>
            </a:r>
            <a:r>
              <a:rPr sz="834" kern="0" dirty="0">
                <a:solidFill>
                  <a:srgbClr val="4F5347"/>
                </a:solidFill>
                <a:latin typeface="Tahoma"/>
                <a:cs typeface="Tahoma"/>
              </a:rPr>
              <a:t>vi</a:t>
            </a:r>
            <a:r>
              <a:rPr sz="834" kern="0" spc="-26" dirty="0">
                <a:solidFill>
                  <a:srgbClr val="4F5347"/>
                </a:solidFill>
                <a:latin typeface="Tahoma"/>
                <a:cs typeface="Tahoma"/>
              </a:rPr>
              <a:t> </a:t>
            </a:r>
            <a:r>
              <a:rPr sz="834" kern="0" dirty="0">
                <a:solidFill>
                  <a:srgbClr val="4F5347"/>
                </a:solidFill>
                <a:latin typeface="Tahoma"/>
                <a:cs typeface="Tahoma"/>
              </a:rPr>
              <a:t>genom</a:t>
            </a:r>
            <a:r>
              <a:rPr sz="834" kern="0" spc="-22" dirty="0">
                <a:solidFill>
                  <a:srgbClr val="4F5347"/>
                </a:solidFill>
                <a:latin typeface="Tahoma"/>
                <a:cs typeface="Tahoma"/>
              </a:rPr>
              <a:t> </a:t>
            </a:r>
            <a:r>
              <a:rPr sz="834" kern="0" dirty="0">
                <a:solidFill>
                  <a:srgbClr val="4F5347"/>
                </a:solidFill>
                <a:latin typeface="Tahoma"/>
                <a:cs typeface="Tahoma"/>
              </a:rPr>
              <a:t>att</a:t>
            </a:r>
            <a:r>
              <a:rPr sz="834" kern="0" spc="-26" dirty="0">
                <a:solidFill>
                  <a:srgbClr val="4F5347"/>
                </a:solidFill>
                <a:latin typeface="Tahoma"/>
                <a:cs typeface="Tahoma"/>
              </a:rPr>
              <a:t> </a:t>
            </a:r>
            <a:r>
              <a:rPr sz="834" kern="0" dirty="0">
                <a:solidFill>
                  <a:srgbClr val="4F5347"/>
                </a:solidFill>
                <a:latin typeface="Tahoma"/>
                <a:cs typeface="Tahoma"/>
              </a:rPr>
              <a:t>helt</a:t>
            </a:r>
            <a:r>
              <a:rPr sz="834" kern="0" spc="-26" dirty="0">
                <a:solidFill>
                  <a:srgbClr val="4F5347"/>
                </a:solidFill>
                <a:latin typeface="Tahoma"/>
                <a:cs typeface="Tahoma"/>
              </a:rPr>
              <a:t> </a:t>
            </a:r>
            <a:r>
              <a:rPr sz="834" kern="0" spc="-6" dirty="0">
                <a:solidFill>
                  <a:srgbClr val="4F5347"/>
                </a:solidFill>
                <a:latin typeface="Tahoma"/>
                <a:cs typeface="Tahoma"/>
              </a:rPr>
              <a:t>undvika </a:t>
            </a:r>
            <a:r>
              <a:rPr sz="834" kern="0" dirty="0">
                <a:solidFill>
                  <a:srgbClr val="4F5347"/>
                </a:solidFill>
                <a:latin typeface="Tahoma"/>
                <a:cs typeface="Tahoma"/>
              </a:rPr>
              <a:t>stål </a:t>
            </a:r>
            <a:r>
              <a:rPr sz="834" kern="0" spc="38" dirty="0">
                <a:solidFill>
                  <a:srgbClr val="4F5347"/>
                </a:solidFill>
                <a:latin typeface="Tahoma"/>
                <a:cs typeface="Tahoma"/>
              </a:rPr>
              <a:t>och</a:t>
            </a:r>
            <a:r>
              <a:rPr sz="834" kern="0" dirty="0">
                <a:solidFill>
                  <a:srgbClr val="4F5347"/>
                </a:solidFill>
                <a:latin typeface="Tahoma"/>
                <a:cs typeface="Tahoma"/>
              </a:rPr>
              <a:t> gips, minimera mängden betong, </a:t>
            </a:r>
            <a:r>
              <a:rPr sz="834" kern="0" spc="38" dirty="0">
                <a:solidFill>
                  <a:srgbClr val="4F5347"/>
                </a:solidFill>
                <a:latin typeface="Tahoma"/>
                <a:cs typeface="Tahoma"/>
              </a:rPr>
              <a:t>och</a:t>
            </a:r>
            <a:r>
              <a:rPr sz="834" kern="0" dirty="0">
                <a:solidFill>
                  <a:srgbClr val="4F5347"/>
                </a:solidFill>
                <a:latin typeface="Tahoma"/>
                <a:cs typeface="Tahoma"/>
              </a:rPr>
              <a:t> i </a:t>
            </a:r>
            <a:r>
              <a:rPr sz="834" kern="0" spc="-6" dirty="0">
                <a:solidFill>
                  <a:srgbClr val="4F5347"/>
                </a:solidFill>
                <a:latin typeface="Tahoma"/>
                <a:cs typeface="Tahoma"/>
              </a:rPr>
              <a:t>stället </a:t>
            </a:r>
            <a:r>
              <a:rPr sz="834" kern="0" dirty="0">
                <a:solidFill>
                  <a:srgbClr val="4F5347"/>
                </a:solidFill>
                <a:latin typeface="Tahoma"/>
                <a:cs typeface="Tahoma"/>
              </a:rPr>
              <a:t>arbeta</a:t>
            </a:r>
            <a:r>
              <a:rPr sz="834" kern="0" spc="-29" dirty="0">
                <a:solidFill>
                  <a:srgbClr val="4F5347"/>
                </a:solidFill>
                <a:latin typeface="Tahoma"/>
                <a:cs typeface="Tahoma"/>
              </a:rPr>
              <a:t> </a:t>
            </a:r>
            <a:r>
              <a:rPr sz="834" kern="0" dirty="0">
                <a:solidFill>
                  <a:srgbClr val="4F5347"/>
                </a:solidFill>
                <a:latin typeface="Tahoma"/>
                <a:cs typeface="Tahoma"/>
              </a:rPr>
              <a:t>med</a:t>
            </a:r>
            <a:r>
              <a:rPr sz="834" kern="0" spc="-29" dirty="0">
                <a:solidFill>
                  <a:srgbClr val="4F5347"/>
                </a:solidFill>
                <a:latin typeface="Tahoma"/>
                <a:cs typeface="Tahoma"/>
              </a:rPr>
              <a:t> </a:t>
            </a:r>
            <a:r>
              <a:rPr sz="834" kern="0" spc="-6" dirty="0">
                <a:solidFill>
                  <a:srgbClr val="4F5347"/>
                </a:solidFill>
                <a:latin typeface="Tahoma"/>
                <a:cs typeface="Tahoma"/>
              </a:rPr>
              <a:t>trä,</a:t>
            </a:r>
            <a:r>
              <a:rPr sz="834" kern="0" spc="-26" dirty="0">
                <a:solidFill>
                  <a:srgbClr val="4F5347"/>
                </a:solidFill>
                <a:latin typeface="Tahoma"/>
                <a:cs typeface="Tahoma"/>
              </a:rPr>
              <a:t> </a:t>
            </a:r>
            <a:r>
              <a:rPr sz="834" kern="0" dirty="0">
                <a:solidFill>
                  <a:srgbClr val="4F5347"/>
                </a:solidFill>
                <a:latin typeface="Tahoma"/>
                <a:cs typeface="Tahoma"/>
              </a:rPr>
              <a:t>lera</a:t>
            </a:r>
            <a:r>
              <a:rPr sz="834" kern="0" spc="-29" dirty="0">
                <a:solidFill>
                  <a:srgbClr val="4F5347"/>
                </a:solidFill>
                <a:latin typeface="Tahoma"/>
                <a:cs typeface="Tahoma"/>
              </a:rPr>
              <a:t> </a:t>
            </a:r>
            <a:r>
              <a:rPr sz="834" kern="0" spc="35" dirty="0">
                <a:solidFill>
                  <a:srgbClr val="4F5347"/>
                </a:solidFill>
                <a:latin typeface="Tahoma"/>
                <a:cs typeface="Tahoma"/>
              </a:rPr>
              <a:t>och</a:t>
            </a:r>
            <a:r>
              <a:rPr sz="834" kern="0" spc="-26" dirty="0">
                <a:solidFill>
                  <a:srgbClr val="4F5347"/>
                </a:solidFill>
                <a:latin typeface="Tahoma"/>
                <a:cs typeface="Tahoma"/>
              </a:rPr>
              <a:t> </a:t>
            </a:r>
            <a:r>
              <a:rPr sz="834" kern="0" spc="-6" dirty="0">
                <a:solidFill>
                  <a:srgbClr val="4F5347"/>
                </a:solidFill>
                <a:latin typeface="Tahoma"/>
                <a:cs typeface="Tahoma"/>
              </a:rPr>
              <a:t>halm.</a:t>
            </a:r>
            <a:endParaRPr sz="834" kern="0">
              <a:solidFill>
                <a:sysClr val="windowText" lastClr="000000"/>
              </a:solidFill>
              <a:latin typeface="Tahoma"/>
              <a:cs typeface="Tahoma"/>
            </a:endParaRPr>
          </a:p>
          <a:p>
            <a:pPr marL="8145" marR="126240" defTabSz="586405">
              <a:lnSpc>
                <a:spcPct val="125000"/>
              </a:lnSpc>
              <a:spcBef>
                <a:spcPts val="442"/>
              </a:spcBef>
            </a:pPr>
            <a:r>
              <a:rPr sz="705" kern="0" spc="13" dirty="0">
                <a:solidFill>
                  <a:srgbClr val="4F5347"/>
                </a:solidFill>
                <a:latin typeface="Calibri"/>
                <a:cs typeface="Calibri"/>
              </a:rPr>
              <a:t>Ytterväggarna</a:t>
            </a:r>
            <a:r>
              <a:rPr sz="705" kern="0" spc="22" dirty="0">
                <a:solidFill>
                  <a:srgbClr val="4F5347"/>
                </a:solidFill>
                <a:latin typeface="Calibri"/>
                <a:cs typeface="Calibri"/>
              </a:rPr>
              <a:t> </a:t>
            </a:r>
            <a:r>
              <a:rPr sz="705" kern="0" spc="13" dirty="0">
                <a:solidFill>
                  <a:srgbClr val="4F5347"/>
                </a:solidFill>
                <a:latin typeface="Calibri"/>
                <a:cs typeface="Calibri"/>
              </a:rPr>
              <a:t>består</a:t>
            </a:r>
            <a:r>
              <a:rPr sz="705" kern="0" spc="22" dirty="0">
                <a:solidFill>
                  <a:srgbClr val="4F5347"/>
                </a:solidFill>
                <a:latin typeface="Calibri"/>
                <a:cs typeface="Calibri"/>
              </a:rPr>
              <a:t> </a:t>
            </a:r>
            <a:r>
              <a:rPr sz="705" kern="0" spc="13" dirty="0">
                <a:solidFill>
                  <a:srgbClr val="4F5347"/>
                </a:solidFill>
                <a:latin typeface="Calibri"/>
                <a:cs typeface="Calibri"/>
              </a:rPr>
              <a:t>av</a:t>
            </a:r>
            <a:r>
              <a:rPr sz="705" kern="0" spc="22" dirty="0">
                <a:solidFill>
                  <a:srgbClr val="4F5347"/>
                </a:solidFill>
                <a:latin typeface="Calibri"/>
                <a:cs typeface="Calibri"/>
              </a:rPr>
              <a:t> </a:t>
            </a:r>
            <a:r>
              <a:rPr sz="705" kern="0" spc="13" dirty="0">
                <a:solidFill>
                  <a:srgbClr val="4F5347"/>
                </a:solidFill>
                <a:latin typeface="Calibri"/>
                <a:cs typeface="Calibri"/>
              </a:rPr>
              <a:t>prefabricerade</a:t>
            </a:r>
            <a:r>
              <a:rPr sz="705" kern="0" spc="22" dirty="0">
                <a:solidFill>
                  <a:srgbClr val="4F5347"/>
                </a:solidFill>
                <a:latin typeface="Calibri"/>
                <a:cs typeface="Calibri"/>
              </a:rPr>
              <a:t> </a:t>
            </a:r>
            <a:r>
              <a:rPr sz="705" kern="0" spc="6" dirty="0">
                <a:solidFill>
                  <a:srgbClr val="4F5347"/>
                </a:solidFill>
                <a:latin typeface="Calibri"/>
                <a:cs typeface="Calibri"/>
              </a:rPr>
              <a:t>träregelelement</a:t>
            </a:r>
            <a:r>
              <a:rPr sz="705" kern="0" spc="26" dirty="0">
                <a:solidFill>
                  <a:srgbClr val="4F5347"/>
                </a:solidFill>
                <a:latin typeface="Calibri"/>
                <a:cs typeface="Calibri"/>
              </a:rPr>
              <a:t> </a:t>
            </a:r>
            <a:r>
              <a:rPr sz="705" kern="0" spc="-16" dirty="0">
                <a:solidFill>
                  <a:srgbClr val="4F5347"/>
                </a:solidFill>
                <a:latin typeface="Calibri"/>
                <a:cs typeface="Calibri"/>
              </a:rPr>
              <a:t>med </a:t>
            </a:r>
            <a:r>
              <a:rPr sz="705" kern="0" spc="6" dirty="0">
                <a:solidFill>
                  <a:srgbClr val="4F5347"/>
                </a:solidFill>
                <a:latin typeface="Calibri"/>
                <a:cs typeface="Calibri"/>
              </a:rPr>
              <a:t>halmisolering</a:t>
            </a:r>
            <a:r>
              <a:rPr sz="705" kern="0" spc="-6" dirty="0">
                <a:solidFill>
                  <a:srgbClr val="4F5347"/>
                </a:solidFill>
                <a:latin typeface="Calibri"/>
                <a:cs typeface="Calibri"/>
              </a:rPr>
              <a:t> </a:t>
            </a:r>
            <a:r>
              <a:rPr sz="705" kern="0" spc="35" dirty="0">
                <a:solidFill>
                  <a:srgbClr val="4F5347"/>
                </a:solidFill>
                <a:latin typeface="Calibri"/>
                <a:cs typeface="Calibri"/>
              </a:rPr>
              <a:t>och</a:t>
            </a:r>
            <a:r>
              <a:rPr sz="705" kern="0" spc="-6" dirty="0">
                <a:solidFill>
                  <a:srgbClr val="4F5347"/>
                </a:solidFill>
                <a:latin typeface="Calibri"/>
                <a:cs typeface="Calibri"/>
              </a:rPr>
              <a:t> </a:t>
            </a:r>
            <a:r>
              <a:rPr sz="705" kern="0" spc="6" dirty="0">
                <a:solidFill>
                  <a:srgbClr val="4F5347"/>
                </a:solidFill>
                <a:latin typeface="Calibri"/>
                <a:cs typeface="Calibri"/>
              </a:rPr>
              <a:t>träfiberskivor.</a:t>
            </a:r>
            <a:r>
              <a:rPr sz="705" kern="0" spc="-6" dirty="0">
                <a:solidFill>
                  <a:srgbClr val="4F5347"/>
                </a:solidFill>
                <a:latin typeface="Calibri"/>
                <a:cs typeface="Calibri"/>
              </a:rPr>
              <a:t> </a:t>
            </a:r>
            <a:r>
              <a:rPr sz="705" kern="0" spc="6" dirty="0">
                <a:solidFill>
                  <a:srgbClr val="4F5347"/>
                </a:solidFill>
                <a:latin typeface="Calibri"/>
                <a:cs typeface="Calibri"/>
              </a:rPr>
              <a:t>Det</a:t>
            </a:r>
            <a:r>
              <a:rPr sz="705" kern="0" spc="-6" dirty="0">
                <a:solidFill>
                  <a:srgbClr val="4F5347"/>
                </a:solidFill>
                <a:latin typeface="Calibri"/>
                <a:cs typeface="Calibri"/>
              </a:rPr>
              <a:t> </a:t>
            </a:r>
            <a:r>
              <a:rPr sz="705" kern="0" spc="6" dirty="0">
                <a:solidFill>
                  <a:srgbClr val="4F5347"/>
                </a:solidFill>
                <a:latin typeface="Calibri"/>
                <a:cs typeface="Calibri"/>
              </a:rPr>
              <a:t>här</a:t>
            </a:r>
            <a:r>
              <a:rPr sz="705" kern="0" spc="-6" dirty="0">
                <a:solidFill>
                  <a:srgbClr val="4F5347"/>
                </a:solidFill>
                <a:latin typeface="Calibri"/>
                <a:cs typeface="Calibri"/>
              </a:rPr>
              <a:t> </a:t>
            </a:r>
            <a:r>
              <a:rPr sz="705" kern="0" spc="6" dirty="0">
                <a:solidFill>
                  <a:srgbClr val="4F5347"/>
                </a:solidFill>
                <a:latin typeface="Calibri"/>
                <a:cs typeface="Calibri"/>
              </a:rPr>
              <a:t>är</a:t>
            </a:r>
            <a:r>
              <a:rPr sz="705" kern="0" spc="-6" dirty="0">
                <a:solidFill>
                  <a:srgbClr val="4F5347"/>
                </a:solidFill>
                <a:latin typeface="Calibri"/>
                <a:cs typeface="Calibri"/>
              </a:rPr>
              <a:t> </a:t>
            </a:r>
            <a:r>
              <a:rPr sz="705" kern="0" spc="6" dirty="0">
                <a:solidFill>
                  <a:srgbClr val="4F5347"/>
                </a:solidFill>
                <a:latin typeface="Calibri"/>
                <a:cs typeface="Calibri"/>
              </a:rPr>
              <a:t>en</a:t>
            </a:r>
            <a:r>
              <a:rPr sz="705" kern="0" spc="-6" dirty="0">
                <a:solidFill>
                  <a:srgbClr val="4F5347"/>
                </a:solidFill>
                <a:latin typeface="Calibri"/>
                <a:cs typeface="Calibri"/>
              </a:rPr>
              <a:t> diffusionsöppen </a:t>
            </a:r>
            <a:r>
              <a:rPr sz="705" kern="0" dirty="0">
                <a:solidFill>
                  <a:srgbClr val="4F5347"/>
                </a:solidFill>
                <a:latin typeface="Calibri"/>
                <a:cs typeface="Calibri"/>
              </a:rPr>
              <a:t>konstruktion</a:t>
            </a:r>
            <a:r>
              <a:rPr sz="705" kern="0" spc="35" dirty="0">
                <a:solidFill>
                  <a:srgbClr val="4F5347"/>
                </a:solidFill>
                <a:latin typeface="Calibri"/>
                <a:cs typeface="Calibri"/>
              </a:rPr>
              <a:t> </a:t>
            </a:r>
            <a:r>
              <a:rPr sz="705" kern="0" dirty="0">
                <a:solidFill>
                  <a:srgbClr val="4F5347"/>
                </a:solidFill>
                <a:latin typeface="Calibri"/>
                <a:cs typeface="Calibri"/>
              </a:rPr>
              <a:t>som</a:t>
            </a:r>
            <a:r>
              <a:rPr sz="705" kern="0" spc="35" dirty="0">
                <a:solidFill>
                  <a:srgbClr val="4F5347"/>
                </a:solidFill>
                <a:latin typeface="Calibri"/>
                <a:cs typeface="Calibri"/>
              </a:rPr>
              <a:t> </a:t>
            </a:r>
            <a:r>
              <a:rPr sz="705" kern="0" dirty="0">
                <a:solidFill>
                  <a:srgbClr val="4F5347"/>
                </a:solidFill>
                <a:latin typeface="Calibri"/>
                <a:cs typeface="Calibri"/>
              </a:rPr>
              <a:t>bidrar</a:t>
            </a:r>
            <a:r>
              <a:rPr sz="705" kern="0" spc="38" dirty="0">
                <a:solidFill>
                  <a:srgbClr val="4F5347"/>
                </a:solidFill>
                <a:latin typeface="Calibri"/>
                <a:cs typeface="Calibri"/>
              </a:rPr>
              <a:t> </a:t>
            </a:r>
            <a:r>
              <a:rPr sz="705" kern="0" spc="-13" dirty="0">
                <a:solidFill>
                  <a:srgbClr val="4F5347"/>
                </a:solidFill>
                <a:latin typeface="Calibri"/>
                <a:cs typeface="Calibri"/>
              </a:rPr>
              <a:t>till</a:t>
            </a:r>
            <a:r>
              <a:rPr sz="705" kern="0" spc="35" dirty="0">
                <a:solidFill>
                  <a:srgbClr val="4F5347"/>
                </a:solidFill>
                <a:latin typeface="Calibri"/>
                <a:cs typeface="Calibri"/>
              </a:rPr>
              <a:t> </a:t>
            </a:r>
            <a:r>
              <a:rPr sz="705" kern="0" dirty="0">
                <a:solidFill>
                  <a:srgbClr val="4F5347"/>
                </a:solidFill>
                <a:latin typeface="Calibri"/>
                <a:cs typeface="Calibri"/>
              </a:rPr>
              <a:t>bättre</a:t>
            </a:r>
            <a:r>
              <a:rPr sz="705" kern="0" spc="38" dirty="0">
                <a:solidFill>
                  <a:srgbClr val="4F5347"/>
                </a:solidFill>
                <a:latin typeface="Calibri"/>
                <a:cs typeface="Calibri"/>
              </a:rPr>
              <a:t> </a:t>
            </a:r>
            <a:r>
              <a:rPr sz="705" kern="0" dirty="0">
                <a:solidFill>
                  <a:srgbClr val="4F5347"/>
                </a:solidFill>
                <a:latin typeface="Calibri"/>
                <a:cs typeface="Calibri"/>
              </a:rPr>
              <a:t>fukt-</a:t>
            </a:r>
            <a:r>
              <a:rPr sz="705" kern="0" spc="35" dirty="0">
                <a:solidFill>
                  <a:srgbClr val="4F5347"/>
                </a:solidFill>
                <a:latin typeface="Calibri"/>
                <a:cs typeface="Calibri"/>
              </a:rPr>
              <a:t> och</a:t>
            </a:r>
            <a:r>
              <a:rPr sz="705" kern="0" spc="38" dirty="0">
                <a:solidFill>
                  <a:srgbClr val="4F5347"/>
                </a:solidFill>
                <a:latin typeface="Calibri"/>
                <a:cs typeface="Calibri"/>
              </a:rPr>
              <a:t> </a:t>
            </a:r>
            <a:r>
              <a:rPr sz="705" kern="0" dirty="0">
                <a:solidFill>
                  <a:srgbClr val="4F5347"/>
                </a:solidFill>
                <a:latin typeface="Calibri"/>
                <a:cs typeface="Calibri"/>
              </a:rPr>
              <a:t>temperaturreglering</a:t>
            </a:r>
            <a:r>
              <a:rPr sz="705" kern="0" spc="35" dirty="0">
                <a:solidFill>
                  <a:srgbClr val="4F5347"/>
                </a:solidFill>
                <a:latin typeface="Calibri"/>
                <a:cs typeface="Calibri"/>
              </a:rPr>
              <a:t> </a:t>
            </a:r>
            <a:r>
              <a:rPr sz="705" kern="0" spc="19" dirty="0">
                <a:solidFill>
                  <a:srgbClr val="4F5347"/>
                </a:solidFill>
                <a:latin typeface="Calibri"/>
                <a:cs typeface="Calibri"/>
              </a:rPr>
              <a:t>och </a:t>
            </a:r>
            <a:r>
              <a:rPr sz="705" kern="0" dirty="0">
                <a:solidFill>
                  <a:srgbClr val="4F5347"/>
                </a:solidFill>
                <a:latin typeface="Calibri"/>
                <a:cs typeface="Calibri"/>
              </a:rPr>
              <a:t>därmed</a:t>
            </a:r>
            <a:r>
              <a:rPr sz="705" kern="0" spc="51" dirty="0">
                <a:solidFill>
                  <a:srgbClr val="4F5347"/>
                </a:solidFill>
                <a:latin typeface="Calibri"/>
                <a:cs typeface="Calibri"/>
              </a:rPr>
              <a:t> </a:t>
            </a:r>
            <a:r>
              <a:rPr sz="705" kern="0" dirty="0">
                <a:solidFill>
                  <a:srgbClr val="4F5347"/>
                </a:solidFill>
                <a:latin typeface="Calibri"/>
                <a:cs typeface="Calibri"/>
              </a:rPr>
              <a:t>ett</a:t>
            </a:r>
            <a:r>
              <a:rPr sz="705" kern="0" spc="55" dirty="0">
                <a:solidFill>
                  <a:srgbClr val="4F5347"/>
                </a:solidFill>
                <a:latin typeface="Calibri"/>
                <a:cs typeface="Calibri"/>
              </a:rPr>
              <a:t> </a:t>
            </a:r>
            <a:r>
              <a:rPr sz="705" kern="0" dirty="0">
                <a:solidFill>
                  <a:srgbClr val="4F5347"/>
                </a:solidFill>
                <a:latin typeface="Calibri"/>
                <a:cs typeface="Calibri"/>
              </a:rPr>
              <a:t>bättre</a:t>
            </a:r>
            <a:r>
              <a:rPr sz="705" kern="0" spc="55" dirty="0">
                <a:solidFill>
                  <a:srgbClr val="4F5347"/>
                </a:solidFill>
                <a:latin typeface="Calibri"/>
                <a:cs typeface="Calibri"/>
              </a:rPr>
              <a:t> </a:t>
            </a:r>
            <a:r>
              <a:rPr sz="705" kern="0" dirty="0">
                <a:solidFill>
                  <a:srgbClr val="4F5347"/>
                </a:solidFill>
                <a:latin typeface="Calibri"/>
                <a:cs typeface="Calibri"/>
              </a:rPr>
              <a:t>inomhusklimat</a:t>
            </a:r>
            <a:r>
              <a:rPr sz="705" kern="0" spc="55" dirty="0">
                <a:solidFill>
                  <a:srgbClr val="4F5347"/>
                </a:solidFill>
                <a:latin typeface="Calibri"/>
                <a:cs typeface="Calibri"/>
              </a:rPr>
              <a:t> </a:t>
            </a:r>
            <a:r>
              <a:rPr sz="705" kern="0" spc="38" dirty="0">
                <a:solidFill>
                  <a:srgbClr val="4F5347"/>
                </a:solidFill>
                <a:latin typeface="Calibri"/>
                <a:cs typeface="Calibri"/>
              </a:rPr>
              <a:t>–</a:t>
            </a:r>
            <a:r>
              <a:rPr sz="705" kern="0" spc="55" dirty="0">
                <a:solidFill>
                  <a:srgbClr val="4F5347"/>
                </a:solidFill>
                <a:latin typeface="Calibri"/>
                <a:cs typeface="Calibri"/>
              </a:rPr>
              <a:t> </a:t>
            </a:r>
            <a:r>
              <a:rPr sz="705" kern="0" dirty="0">
                <a:solidFill>
                  <a:srgbClr val="4F5347"/>
                </a:solidFill>
                <a:latin typeface="Calibri"/>
                <a:cs typeface="Calibri"/>
              </a:rPr>
              <a:t>hus</a:t>
            </a:r>
            <a:r>
              <a:rPr sz="705" kern="0" spc="55" dirty="0">
                <a:solidFill>
                  <a:srgbClr val="4F5347"/>
                </a:solidFill>
                <a:latin typeface="Calibri"/>
                <a:cs typeface="Calibri"/>
              </a:rPr>
              <a:t> </a:t>
            </a:r>
            <a:r>
              <a:rPr sz="705" kern="0" dirty="0">
                <a:solidFill>
                  <a:srgbClr val="4F5347"/>
                </a:solidFill>
                <a:latin typeface="Calibri"/>
                <a:cs typeface="Calibri"/>
              </a:rPr>
              <a:t>som</a:t>
            </a:r>
            <a:r>
              <a:rPr sz="705" kern="0" spc="55" dirty="0">
                <a:solidFill>
                  <a:srgbClr val="4F5347"/>
                </a:solidFill>
                <a:latin typeface="Calibri"/>
                <a:cs typeface="Calibri"/>
              </a:rPr>
              <a:t> </a:t>
            </a:r>
            <a:r>
              <a:rPr sz="705" kern="0" dirty="0">
                <a:solidFill>
                  <a:srgbClr val="4F5347"/>
                </a:solidFill>
                <a:latin typeface="Calibri"/>
                <a:cs typeface="Calibri"/>
              </a:rPr>
              <a:t>andas.</a:t>
            </a:r>
            <a:r>
              <a:rPr sz="705" kern="0" spc="55" dirty="0">
                <a:solidFill>
                  <a:srgbClr val="4F5347"/>
                </a:solidFill>
                <a:latin typeface="Calibri"/>
                <a:cs typeface="Calibri"/>
              </a:rPr>
              <a:t> </a:t>
            </a:r>
            <a:r>
              <a:rPr sz="705" kern="0" dirty="0">
                <a:solidFill>
                  <a:srgbClr val="4F5347"/>
                </a:solidFill>
                <a:latin typeface="Calibri"/>
                <a:cs typeface="Calibri"/>
              </a:rPr>
              <a:t>Balkongerna</a:t>
            </a:r>
            <a:r>
              <a:rPr sz="705" kern="0" spc="55" dirty="0">
                <a:solidFill>
                  <a:srgbClr val="4F5347"/>
                </a:solidFill>
                <a:latin typeface="Calibri"/>
                <a:cs typeface="Calibri"/>
              </a:rPr>
              <a:t> </a:t>
            </a:r>
            <a:r>
              <a:rPr sz="705" kern="0" spc="-16" dirty="0">
                <a:solidFill>
                  <a:srgbClr val="4F5347"/>
                </a:solidFill>
                <a:latin typeface="Calibri"/>
                <a:cs typeface="Calibri"/>
              </a:rPr>
              <a:t>kan </a:t>
            </a:r>
            <a:r>
              <a:rPr sz="705" kern="0" spc="13" dirty="0">
                <a:solidFill>
                  <a:srgbClr val="4F5347"/>
                </a:solidFill>
                <a:latin typeface="Calibri"/>
                <a:cs typeface="Calibri"/>
              </a:rPr>
              <a:t>användas</a:t>
            </a:r>
            <a:r>
              <a:rPr sz="705" kern="0" spc="3" dirty="0">
                <a:solidFill>
                  <a:srgbClr val="4F5347"/>
                </a:solidFill>
                <a:latin typeface="Calibri"/>
                <a:cs typeface="Calibri"/>
              </a:rPr>
              <a:t> </a:t>
            </a:r>
            <a:r>
              <a:rPr sz="705" kern="0" spc="13" dirty="0">
                <a:solidFill>
                  <a:srgbClr val="4F5347"/>
                </a:solidFill>
                <a:latin typeface="Calibri"/>
                <a:cs typeface="Calibri"/>
              </a:rPr>
              <a:t>för</a:t>
            </a:r>
            <a:r>
              <a:rPr sz="705" kern="0" spc="3" dirty="0">
                <a:solidFill>
                  <a:srgbClr val="4F5347"/>
                </a:solidFill>
                <a:latin typeface="Calibri"/>
                <a:cs typeface="Calibri"/>
              </a:rPr>
              <a:t> </a:t>
            </a:r>
            <a:r>
              <a:rPr sz="705" kern="0" spc="6" dirty="0">
                <a:solidFill>
                  <a:srgbClr val="4F5347"/>
                </a:solidFill>
                <a:latin typeface="Calibri"/>
                <a:cs typeface="Calibri"/>
              </a:rPr>
              <a:t>ytterligare</a:t>
            </a:r>
            <a:r>
              <a:rPr sz="705" kern="0" spc="3" dirty="0">
                <a:solidFill>
                  <a:srgbClr val="4F5347"/>
                </a:solidFill>
                <a:latin typeface="Calibri"/>
                <a:cs typeface="Calibri"/>
              </a:rPr>
              <a:t> </a:t>
            </a:r>
            <a:r>
              <a:rPr sz="705" kern="0" spc="13" dirty="0">
                <a:solidFill>
                  <a:srgbClr val="4F5347"/>
                </a:solidFill>
                <a:latin typeface="Calibri"/>
                <a:cs typeface="Calibri"/>
              </a:rPr>
              <a:t>vädring</a:t>
            </a:r>
            <a:r>
              <a:rPr sz="705" kern="0" spc="6" dirty="0">
                <a:solidFill>
                  <a:srgbClr val="4F5347"/>
                </a:solidFill>
                <a:latin typeface="Calibri"/>
                <a:cs typeface="Calibri"/>
              </a:rPr>
              <a:t> </a:t>
            </a:r>
            <a:r>
              <a:rPr sz="705" kern="0" spc="35" dirty="0">
                <a:solidFill>
                  <a:srgbClr val="4F5347"/>
                </a:solidFill>
                <a:latin typeface="Calibri"/>
                <a:cs typeface="Calibri"/>
              </a:rPr>
              <a:t>och</a:t>
            </a:r>
            <a:r>
              <a:rPr sz="705" kern="0" spc="3" dirty="0">
                <a:solidFill>
                  <a:srgbClr val="4F5347"/>
                </a:solidFill>
                <a:latin typeface="Calibri"/>
                <a:cs typeface="Calibri"/>
              </a:rPr>
              <a:t> </a:t>
            </a:r>
            <a:r>
              <a:rPr sz="705" kern="0" spc="6" dirty="0">
                <a:solidFill>
                  <a:srgbClr val="4F5347"/>
                </a:solidFill>
                <a:latin typeface="Calibri"/>
                <a:cs typeface="Calibri"/>
              </a:rPr>
              <a:t>temperaturreglering,</a:t>
            </a:r>
            <a:r>
              <a:rPr sz="705" kern="0" spc="3" dirty="0">
                <a:solidFill>
                  <a:srgbClr val="4F5347"/>
                </a:solidFill>
                <a:latin typeface="Calibri"/>
                <a:cs typeface="Calibri"/>
              </a:rPr>
              <a:t> </a:t>
            </a:r>
            <a:r>
              <a:rPr sz="705" kern="0" spc="19" dirty="0">
                <a:solidFill>
                  <a:srgbClr val="4F5347"/>
                </a:solidFill>
                <a:latin typeface="Calibri"/>
                <a:cs typeface="Calibri"/>
              </a:rPr>
              <a:t>och</a:t>
            </a:r>
            <a:endParaRPr sz="705" kern="0">
              <a:solidFill>
                <a:sysClr val="windowText" lastClr="000000"/>
              </a:solidFill>
              <a:latin typeface="Calibri"/>
              <a:cs typeface="Calibri"/>
            </a:endParaRPr>
          </a:p>
          <a:p>
            <a:pPr marL="8145" marR="46831" defTabSz="586405">
              <a:lnSpc>
                <a:spcPct val="125000"/>
              </a:lnSpc>
            </a:pPr>
            <a:r>
              <a:rPr sz="705" kern="0" dirty="0">
                <a:solidFill>
                  <a:srgbClr val="4F5347"/>
                </a:solidFill>
                <a:latin typeface="Calibri"/>
                <a:cs typeface="Calibri"/>
              </a:rPr>
              <a:t>ger</a:t>
            </a:r>
            <a:r>
              <a:rPr sz="705" kern="0" spc="90" dirty="0">
                <a:solidFill>
                  <a:srgbClr val="4F5347"/>
                </a:solidFill>
                <a:latin typeface="Calibri"/>
                <a:cs typeface="Calibri"/>
              </a:rPr>
              <a:t> </a:t>
            </a:r>
            <a:r>
              <a:rPr sz="705" kern="0" spc="35" dirty="0">
                <a:solidFill>
                  <a:srgbClr val="4F5347"/>
                </a:solidFill>
                <a:latin typeface="Calibri"/>
                <a:cs typeface="Calibri"/>
              </a:rPr>
              <a:t>skugga</a:t>
            </a:r>
            <a:r>
              <a:rPr sz="705" kern="0" spc="93" dirty="0">
                <a:solidFill>
                  <a:srgbClr val="4F5347"/>
                </a:solidFill>
                <a:latin typeface="Calibri"/>
                <a:cs typeface="Calibri"/>
              </a:rPr>
              <a:t> </a:t>
            </a:r>
            <a:r>
              <a:rPr sz="705" kern="0" spc="-13" dirty="0">
                <a:solidFill>
                  <a:srgbClr val="4F5347"/>
                </a:solidFill>
                <a:latin typeface="Calibri"/>
                <a:cs typeface="Calibri"/>
              </a:rPr>
              <a:t>till</a:t>
            </a:r>
            <a:r>
              <a:rPr sz="705" kern="0" spc="93" dirty="0">
                <a:solidFill>
                  <a:srgbClr val="4F5347"/>
                </a:solidFill>
                <a:latin typeface="Calibri"/>
                <a:cs typeface="Calibri"/>
              </a:rPr>
              <a:t> </a:t>
            </a:r>
            <a:r>
              <a:rPr sz="705" kern="0" dirty="0">
                <a:solidFill>
                  <a:srgbClr val="4F5347"/>
                </a:solidFill>
                <a:latin typeface="Calibri"/>
                <a:cs typeface="Calibri"/>
              </a:rPr>
              <a:t>underliggande</a:t>
            </a:r>
            <a:r>
              <a:rPr sz="705" kern="0" spc="93" dirty="0">
                <a:solidFill>
                  <a:srgbClr val="4F5347"/>
                </a:solidFill>
                <a:latin typeface="Calibri"/>
                <a:cs typeface="Calibri"/>
              </a:rPr>
              <a:t> </a:t>
            </a:r>
            <a:r>
              <a:rPr sz="705" kern="0" dirty="0">
                <a:solidFill>
                  <a:srgbClr val="4F5347"/>
                </a:solidFill>
                <a:latin typeface="Calibri"/>
                <a:cs typeface="Calibri"/>
              </a:rPr>
              <a:t>lägenheter.</a:t>
            </a:r>
            <a:r>
              <a:rPr sz="705" kern="0" spc="93" dirty="0">
                <a:solidFill>
                  <a:srgbClr val="4F5347"/>
                </a:solidFill>
                <a:latin typeface="Calibri"/>
                <a:cs typeface="Calibri"/>
              </a:rPr>
              <a:t> </a:t>
            </a:r>
            <a:r>
              <a:rPr sz="705" kern="0" spc="-26" dirty="0">
                <a:solidFill>
                  <a:srgbClr val="4F5347"/>
                </a:solidFill>
                <a:latin typeface="Calibri"/>
                <a:cs typeface="Calibri"/>
              </a:rPr>
              <a:t>I</a:t>
            </a:r>
            <a:r>
              <a:rPr sz="705" kern="0" spc="93" dirty="0">
                <a:solidFill>
                  <a:srgbClr val="4F5347"/>
                </a:solidFill>
                <a:latin typeface="Calibri"/>
                <a:cs typeface="Calibri"/>
              </a:rPr>
              <a:t> </a:t>
            </a:r>
            <a:r>
              <a:rPr sz="705" kern="0" dirty="0">
                <a:solidFill>
                  <a:srgbClr val="4F5347"/>
                </a:solidFill>
                <a:latin typeface="Calibri"/>
                <a:cs typeface="Calibri"/>
              </a:rPr>
              <a:t>vidare</a:t>
            </a:r>
            <a:r>
              <a:rPr sz="705" kern="0" spc="93" dirty="0">
                <a:solidFill>
                  <a:srgbClr val="4F5347"/>
                </a:solidFill>
                <a:latin typeface="Calibri"/>
                <a:cs typeface="Calibri"/>
              </a:rPr>
              <a:t> </a:t>
            </a:r>
            <a:r>
              <a:rPr sz="705" kern="0" dirty="0">
                <a:solidFill>
                  <a:srgbClr val="4F5347"/>
                </a:solidFill>
                <a:latin typeface="Calibri"/>
                <a:cs typeface="Calibri"/>
              </a:rPr>
              <a:t>utvecklingsskede</a:t>
            </a:r>
            <a:r>
              <a:rPr sz="705" kern="0" spc="93" dirty="0">
                <a:solidFill>
                  <a:srgbClr val="4F5347"/>
                </a:solidFill>
                <a:latin typeface="Calibri"/>
                <a:cs typeface="Calibri"/>
              </a:rPr>
              <a:t> </a:t>
            </a:r>
            <a:r>
              <a:rPr sz="705" kern="0" spc="-13" dirty="0">
                <a:solidFill>
                  <a:srgbClr val="4F5347"/>
                </a:solidFill>
                <a:latin typeface="Calibri"/>
                <a:cs typeface="Calibri"/>
              </a:rPr>
              <a:t>vill </a:t>
            </a:r>
            <a:r>
              <a:rPr sz="705" kern="0" spc="6" dirty="0">
                <a:solidFill>
                  <a:srgbClr val="4F5347"/>
                </a:solidFill>
                <a:latin typeface="Calibri"/>
                <a:cs typeface="Calibri"/>
              </a:rPr>
              <a:t>vi göra en</a:t>
            </a:r>
            <a:r>
              <a:rPr sz="705" kern="0" spc="10" dirty="0">
                <a:solidFill>
                  <a:srgbClr val="4F5347"/>
                </a:solidFill>
                <a:latin typeface="Calibri"/>
                <a:cs typeface="Calibri"/>
              </a:rPr>
              <a:t> </a:t>
            </a:r>
            <a:r>
              <a:rPr sz="705" kern="0" spc="6" dirty="0">
                <a:solidFill>
                  <a:srgbClr val="4F5347"/>
                </a:solidFill>
                <a:latin typeface="Calibri"/>
                <a:cs typeface="Calibri"/>
              </a:rPr>
              <a:t>simulering av</a:t>
            </a:r>
            <a:r>
              <a:rPr sz="705" kern="0" spc="10" dirty="0">
                <a:solidFill>
                  <a:srgbClr val="4F5347"/>
                </a:solidFill>
                <a:latin typeface="Calibri"/>
                <a:cs typeface="Calibri"/>
              </a:rPr>
              <a:t> </a:t>
            </a:r>
            <a:r>
              <a:rPr sz="705" kern="0" spc="6" dirty="0">
                <a:solidFill>
                  <a:srgbClr val="4F5347"/>
                </a:solidFill>
                <a:latin typeface="Calibri"/>
                <a:cs typeface="Calibri"/>
              </a:rPr>
              <a:t>solvärmelaster för</a:t>
            </a:r>
            <a:r>
              <a:rPr sz="705" kern="0" spc="10" dirty="0">
                <a:solidFill>
                  <a:srgbClr val="4F5347"/>
                </a:solidFill>
                <a:latin typeface="Calibri"/>
                <a:cs typeface="Calibri"/>
              </a:rPr>
              <a:t> </a:t>
            </a:r>
            <a:r>
              <a:rPr sz="705" kern="0" dirty="0">
                <a:solidFill>
                  <a:srgbClr val="4F5347"/>
                </a:solidFill>
                <a:latin typeface="Calibri"/>
                <a:cs typeface="Calibri"/>
              </a:rPr>
              <a:t>att</a:t>
            </a:r>
            <a:r>
              <a:rPr sz="705" kern="0" spc="6" dirty="0">
                <a:solidFill>
                  <a:srgbClr val="4F5347"/>
                </a:solidFill>
                <a:latin typeface="Calibri"/>
                <a:cs typeface="Calibri"/>
              </a:rPr>
              <a:t> </a:t>
            </a:r>
            <a:r>
              <a:rPr sz="705" kern="0" spc="-6" dirty="0">
                <a:solidFill>
                  <a:srgbClr val="4F5347"/>
                </a:solidFill>
                <a:latin typeface="Calibri"/>
                <a:cs typeface="Calibri"/>
              </a:rPr>
              <a:t>optimera</a:t>
            </a:r>
            <a:r>
              <a:rPr sz="705" kern="0" spc="6" dirty="0">
                <a:solidFill>
                  <a:srgbClr val="4F5347"/>
                </a:solidFill>
                <a:latin typeface="Calibri"/>
                <a:cs typeface="Calibri"/>
              </a:rPr>
              <a:t> fönsterstorlekar</a:t>
            </a:r>
            <a:r>
              <a:rPr sz="705" kern="0" spc="35" dirty="0">
                <a:solidFill>
                  <a:srgbClr val="4F5347"/>
                </a:solidFill>
                <a:latin typeface="Calibri"/>
                <a:cs typeface="Calibri"/>
              </a:rPr>
              <a:t> och </a:t>
            </a:r>
            <a:r>
              <a:rPr sz="705" kern="0" spc="6" dirty="0">
                <a:solidFill>
                  <a:srgbClr val="4F5347"/>
                </a:solidFill>
                <a:latin typeface="Calibri"/>
                <a:cs typeface="Calibri"/>
              </a:rPr>
              <a:t>göra</a:t>
            </a:r>
            <a:r>
              <a:rPr sz="705" kern="0" spc="35" dirty="0">
                <a:solidFill>
                  <a:srgbClr val="4F5347"/>
                </a:solidFill>
                <a:latin typeface="Calibri"/>
                <a:cs typeface="Calibri"/>
              </a:rPr>
              <a:t> </a:t>
            </a:r>
            <a:r>
              <a:rPr sz="705" kern="0" spc="6" dirty="0">
                <a:solidFill>
                  <a:srgbClr val="4F5347"/>
                </a:solidFill>
                <a:latin typeface="Calibri"/>
                <a:cs typeface="Calibri"/>
              </a:rPr>
              <a:t>eventuella</a:t>
            </a:r>
            <a:r>
              <a:rPr sz="705" kern="0" spc="35" dirty="0">
                <a:solidFill>
                  <a:srgbClr val="4F5347"/>
                </a:solidFill>
                <a:latin typeface="Calibri"/>
                <a:cs typeface="Calibri"/>
              </a:rPr>
              <a:t> </a:t>
            </a:r>
            <a:r>
              <a:rPr sz="705" kern="0" spc="6" dirty="0">
                <a:solidFill>
                  <a:srgbClr val="4F5347"/>
                </a:solidFill>
                <a:latin typeface="Calibri"/>
                <a:cs typeface="Calibri"/>
              </a:rPr>
              <a:t>behov</a:t>
            </a:r>
            <a:r>
              <a:rPr sz="705" kern="0" spc="38" dirty="0">
                <a:solidFill>
                  <a:srgbClr val="4F5347"/>
                </a:solidFill>
                <a:latin typeface="Calibri"/>
                <a:cs typeface="Calibri"/>
              </a:rPr>
              <a:t> </a:t>
            </a:r>
            <a:r>
              <a:rPr sz="705" kern="0" spc="6" dirty="0">
                <a:solidFill>
                  <a:srgbClr val="4F5347"/>
                </a:solidFill>
                <a:latin typeface="Calibri"/>
                <a:cs typeface="Calibri"/>
              </a:rPr>
              <a:t>av</a:t>
            </a:r>
            <a:r>
              <a:rPr sz="705" kern="0" spc="35" dirty="0">
                <a:solidFill>
                  <a:srgbClr val="4F5347"/>
                </a:solidFill>
                <a:latin typeface="Calibri"/>
                <a:cs typeface="Calibri"/>
              </a:rPr>
              <a:t> </a:t>
            </a:r>
            <a:r>
              <a:rPr sz="705" kern="0" spc="-6" dirty="0">
                <a:solidFill>
                  <a:srgbClr val="4F5347"/>
                </a:solidFill>
                <a:latin typeface="Calibri"/>
                <a:cs typeface="Calibri"/>
              </a:rPr>
              <a:t>utvändig </a:t>
            </a:r>
            <a:r>
              <a:rPr sz="705" kern="0" spc="13" dirty="0">
                <a:solidFill>
                  <a:srgbClr val="4F5347"/>
                </a:solidFill>
                <a:latin typeface="Calibri"/>
                <a:cs typeface="Calibri"/>
              </a:rPr>
              <a:t>solavskärmning</a:t>
            </a:r>
            <a:r>
              <a:rPr sz="705" kern="0" spc="10" dirty="0">
                <a:solidFill>
                  <a:srgbClr val="4F5347"/>
                </a:solidFill>
                <a:latin typeface="Calibri"/>
                <a:cs typeface="Calibri"/>
              </a:rPr>
              <a:t> </a:t>
            </a:r>
            <a:r>
              <a:rPr sz="705" kern="0" spc="13" dirty="0">
                <a:solidFill>
                  <a:srgbClr val="4F5347"/>
                </a:solidFill>
                <a:latin typeface="Calibri"/>
                <a:cs typeface="Calibri"/>
              </a:rPr>
              <a:t>en</a:t>
            </a:r>
            <a:r>
              <a:rPr sz="705" kern="0" spc="10" dirty="0">
                <a:solidFill>
                  <a:srgbClr val="4F5347"/>
                </a:solidFill>
                <a:latin typeface="Calibri"/>
                <a:cs typeface="Calibri"/>
              </a:rPr>
              <a:t> </a:t>
            </a:r>
            <a:r>
              <a:rPr sz="705" kern="0" spc="13" dirty="0">
                <a:solidFill>
                  <a:srgbClr val="4F5347"/>
                </a:solidFill>
                <a:latin typeface="Calibri"/>
                <a:cs typeface="Calibri"/>
              </a:rPr>
              <a:t>del</a:t>
            </a:r>
            <a:r>
              <a:rPr sz="705" kern="0" spc="10" dirty="0">
                <a:solidFill>
                  <a:srgbClr val="4F5347"/>
                </a:solidFill>
                <a:latin typeface="Calibri"/>
                <a:cs typeface="Calibri"/>
              </a:rPr>
              <a:t> </a:t>
            </a:r>
            <a:r>
              <a:rPr sz="705" kern="0" spc="13" dirty="0">
                <a:solidFill>
                  <a:srgbClr val="4F5347"/>
                </a:solidFill>
                <a:latin typeface="Calibri"/>
                <a:cs typeface="Calibri"/>
              </a:rPr>
              <a:t>av </a:t>
            </a:r>
            <a:r>
              <a:rPr sz="705" kern="0" spc="-6" dirty="0">
                <a:solidFill>
                  <a:srgbClr val="4F5347"/>
                </a:solidFill>
                <a:latin typeface="Calibri"/>
                <a:cs typeface="Calibri"/>
              </a:rPr>
              <a:t>designen.</a:t>
            </a:r>
            <a:endParaRPr sz="705" kern="0">
              <a:solidFill>
                <a:sysClr val="windowText" lastClr="000000"/>
              </a:solidFill>
              <a:latin typeface="Calibri"/>
              <a:cs typeface="Calibri"/>
            </a:endParaRPr>
          </a:p>
        </p:txBody>
      </p:sp>
      <p:sp>
        <p:nvSpPr>
          <p:cNvPr id="76" name="object 76"/>
          <p:cNvSpPr txBox="1"/>
          <p:nvPr/>
        </p:nvSpPr>
        <p:spPr>
          <a:xfrm>
            <a:off x="1791676" y="2884098"/>
            <a:ext cx="2696774" cy="811906"/>
          </a:xfrm>
          <a:prstGeom prst="rect">
            <a:avLst/>
          </a:prstGeom>
        </p:spPr>
        <p:txBody>
          <a:bodyPr vert="horz" wrap="square" lIns="0" tIns="8145" rIns="0" bIns="0" rtlCol="0">
            <a:spAutoFit/>
          </a:bodyPr>
          <a:lstStyle/>
          <a:p>
            <a:pPr marL="8145" marR="69636" defTabSz="586405">
              <a:lnSpc>
                <a:spcPct val="125000"/>
              </a:lnSpc>
              <a:spcBef>
                <a:spcPts val="64"/>
              </a:spcBef>
            </a:pPr>
            <a:r>
              <a:rPr sz="705" kern="0" spc="6" dirty="0">
                <a:solidFill>
                  <a:srgbClr val="4F5347"/>
                </a:solidFill>
                <a:latin typeface="Calibri"/>
                <a:cs typeface="Calibri"/>
              </a:rPr>
              <a:t>Innerväggarna,</a:t>
            </a:r>
            <a:r>
              <a:rPr sz="705" kern="0" spc="61" dirty="0">
                <a:solidFill>
                  <a:srgbClr val="4F5347"/>
                </a:solidFill>
                <a:latin typeface="Calibri"/>
                <a:cs typeface="Calibri"/>
              </a:rPr>
              <a:t> </a:t>
            </a:r>
            <a:r>
              <a:rPr sz="705" kern="0" spc="6" dirty="0">
                <a:solidFill>
                  <a:srgbClr val="4F5347"/>
                </a:solidFill>
                <a:latin typeface="Calibri"/>
                <a:cs typeface="Calibri"/>
              </a:rPr>
              <a:t>såväl</a:t>
            </a:r>
            <a:r>
              <a:rPr sz="705" kern="0" spc="61" dirty="0">
                <a:solidFill>
                  <a:srgbClr val="4F5347"/>
                </a:solidFill>
                <a:latin typeface="Calibri"/>
                <a:cs typeface="Calibri"/>
              </a:rPr>
              <a:t> </a:t>
            </a:r>
            <a:r>
              <a:rPr sz="705" kern="0" spc="6" dirty="0">
                <a:solidFill>
                  <a:srgbClr val="4F5347"/>
                </a:solidFill>
                <a:latin typeface="Calibri"/>
                <a:cs typeface="Calibri"/>
              </a:rPr>
              <a:t>bärande</a:t>
            </a:r>
            <a:r>
              <a:rPr sz="705" kern="0" spc="64" dirty="0">
                <a:solidFill>
                  <a:srgbClr val="4F5347"/>
                </a:solidFill>
                <a:latin typeface="Calibri"/>
                <a:cs typeface="Calibri"/>
              </a:rPr>
              <a:t> </a:t>
            </a:r>
            <a:r>
              <a:rPr sz="705" kern="0" spc="6" dirty="0">
                <a:solidFill>
                  <a:srgbClr val="4F5347"/>
                </a:solidFill>
                <a:latin typeface="Calibri"/>
                <a:cs typeface="Calibri"/>
              </a:rPr>
              <a:t>som</a:t>
            </a:r>
            <a:r>
              <a:rPr sz="705" kern="0" spc="61" dirty="0">
                <a:solidFill>
                  <a:srgbClr val="4F5347"/>
                </a:solidFill>
                <a:latin typeface="Calibri"/>
                <a:cs typeface="Calibri"/>
              </a:rPr>
              <a:t> </a:t>
            </a:r>
            <a:r>
              <a:rPr sz="705" kern="0" spc="6" dirty="0">
                <a:solidFill>
                  <a:srgbClr val="4F5347"/>
                </a:solidFill>
                <a:latin typeface="Calibri"/>
                <a:cs typeface="Calibri"/>
              </a:rPr>
              <a:t>icke-bärande,</a:t>
            </a:r>
            <a:r>
              <a:rPr sz="705" kern="0" spc="64" dirty="0">
                <a:solidFill>
                  <a:srgbClr val="4F5347"/>
                </a:solidFill>
                <a:latin typeface="Calibri"/>
                <a:cs typeface="Calibri"/>
              </a:rPr>
              <a:t> </a:t>
            </a:r>
            <a:r>
              <a:rPr sz="705" kern="0" spc="6" dirty="0">
                <a:solidFill>
                  <a:srgbClr val="4F5347"/>
                </a:solidFill>
                <a:latin typeface="Calibri"/>
                <a:cs typeface="Calibri"/>
              </a:rPr>
              <a:t>består</a:t>
            </a:r>
            <a:r>
              <a:rPr sz="705" kern="0" spc="61" dirty="0">
                <a:solidFill>
                  <a:srgbClr val="4F5347"/>
                </a:solidFill>
                <a:latin typeface="Calibri"/>
                <a:cs typeface="Calibri"/>
              </a:rPr>
              <a:t> </a:t>
            </a:r>
            <a:r>
              <a:rPr sz="705" kern="0" spc="-16" dirty="0">
                <a:solidFill>
                  <a:srgbClr val="4F5347"/>
                </a:solidFill>
                <a:latin typeface="Calibri"/>
                <a:cs typeface="Calibri"/>
              </a:rPr>
              <a:t>av </a:t>
            </a:r>
            <a:r>
              <a:rPr sz="705" kern="0" dirty="0">
                <a:solidFill>
                  <a:srgbClr val="4F5347"/>
                </a:solidFill>
                <a:latin typeface="Calibri"/>
                <a:cs typeface="Calibri"/>
              </a:rPr>
              <a:t>träregelväggar</a:t>
            </a:r>
            <a:r>
              <a:rPr sz="705" kern="0" spc="90" dirty="0">
                <a:solidFill>
                  <a:srgbClr val="4F5347"/>
                </a:solidFill>
                <a:latin typeface="Calibri"/>
                <a:cs typeface="Calibri"/>
              </a:rPr>
              <a:t> </a:t>
            </a:r>
            <a:r>
              <a:rPr sz="705" kern="0" dirty="0">
                <a:solidFill>
                  <a:srgbClr val="4F5347"/>
                </a:solidFill>
                <a:latin typeface="Calibri"/>
                <a:cs typeface="Calibri"/>
              </a:rPr>
              <a:t>med</a:t>
            </a:r>
            <a:r>
              <a:rPr sz="705" kern="0" spc="93" dirty="0">
                <a:solidFill>
                  <a:srgbClr val="4F5347"/>
                </a:solidFill>
                <a:latin typeface="Calibri"/>
                <a:cs typeface="Calibri"/>
              </a:rPr>
              <a:t> </a:t>
            </a:r>
            <a:r>
              <a:rPr sz="705" kern="0" dirty="0">
                <a:solidFill>
                  <a:srgbClr val="4F5347"/>
                </a:solidFill>
                <a:latin typeface="Calibri"/>
                <a:cs typeface="Calibri"/>
              </a:rPr>
              <a:t>träfiberisolering.</a:t>
            </a:r>
            <a:r>
              <a:rPr sz="705" kern="0" spc="90" dirty="0">
                <a:solidFill>
                  <a:srgbClr val="4F5347"/>
                </a:solidFill>
                <a:latin typeface="Calibri"/>
                <a:cs typeface="Calibri"/>
              </a:rPr>
              <a:t> </a:t>
            </a:r>
            <a:r>
              <a:rPr sz="705" kern="0" dirty="0">
                <a:solidFill>
                  <a:srgbClr val="4F5347"/>
                </a:solidFill>
                <a:latin typeface="Calibri"/>
                <a:cs typeface="Calibri"/>
              </a:rPr>
              <a:t>Samtliga</a:t>
            </a:r>
            <a:r>
              <a:rPr sz="705" kern="0" spc="93" dirty="0">
                <a:solidFill>
                  <a:srgbClr val="4F5347"/>
                </a:solidFill>
                <a:latin typeface="Calibri"/>
                <a:cs typeface="Calibri"/>
              </a:rPr>
              <a:t> </a:t>
            </a:r>
            <a:r>
              <a:rPr sz="705" kern="0" dirty="0">
                <a:solidFill>
                  <a:srgbClr val="4F5347"/>
                </a:solidFill>
                <a:latin typeface="Calibri"/>
                <a:cs typeface="Calibri"/>
              </a:rPr>
              <a:t>interiöra</a:t>
            </a:r>
            <a:r>
              <a:rPr sz="705" kern="0" spc="93" dirty="0">
                <a:solidFill>
                  <a:srgbClr val="4F5347"/>
                </a:solidFill>
                <a:latin typeface="Calibri"/>
                <a:cs typeface="Calibri"/>
              </a:rPr>
              <a:t> </a:t>
            </a:r>
            <a:r>
              <a:rPr sz="705" kern="0" dirty="0">
                <a:solidFill>
                  <a:srgbClr val="4F5347"/>
                </a:solidFill>
                <a:latin typeface="Calibri"/>
                <a:cs typeface="Calibri"/>
              </a:rPr>
              <a:t>ytskikt</a:t>
            </a:r>
            <a:r>
              <a:rPr sz="705" kern="0" spc="90" dirty="0">
                <a:solidFill>
                  <a:srgbClr val="4F5347"/>
                </a:solidFill>
                <a:latin typeface="Calibri"/>
                <a:cs typeface="Calibri"/>
              </a:rPr>
              <a:t> </a:t>
            </a:r>
            <a:r>
              <a:rPr sz="705" kern="0" spc="-6" dirty="0">
                <a:solidFill>
                  <a:srgbClr val="4F5347"/>
                </a:solidFill>
                <a:latin typeface="Calibri"/>
                <a:cs typeface="Calibri"/>
              </a:rPr>
              <a:t>består </a:t>
            </a:r>
            <a:r>
              <a:rPr sz="705" kern="0" dirty="0">
                <a:solidFill>
                  <a:srgbClr val="4F5347"/>
                </a:solidFill>
                <a:latin typeface="Calibri"/>
                <a:cs typeface="Calibri"/>
              </a:rPr>
              <a:t>av</a:t>
            </a:r>
            <a:r>
              <a:rPr sz="705" kern="0" spc="58" dirty="0">
                <a:solidFill>
                  <a:srgbClr val="4F5347"/>
                </a:solidFill>
                <a:latin typeface="Calibri"/>
                <a:cs typeface="Calibri"/>
              </a:rPr>
              <a:t> </a:t>
            </a:r>
            <a:r>
              <a:rPr sz="705" kern="0" dirty="0">
                <a:solidFill>
                  <a:srgbClr val="4F5347"/>
                </a:solidFill>
                <a:latin typeface="Calibri"/>
                <a:cs typeface="Calibri"/>
              </a:rPr>
              <a:t>lerskivor</a:t>
            </a:r>
            <a:r>
              <a:rPr sz="705" kern="0" spc="58" dirty="0">
                <a:solidFill>
                  <a:srgbClr val="4F5347"/>
                </a:solidFill>
                <a:latin typeface="Calibri"/>
                <a:cs typeface="Calibri"/>
              </a:rPr>
              <a:t> </a:t>
            </a:r>
            <a:r>
              <a:rPr sz="705" kern="0" dirty="0">
                <a:solidFill>
                  <a:srgbClr val="4F5347"/>
                </a:solidFill>
                <a:latin typeface="Calibri"/>
                <a:cs typeface="Calibri"/>
              </a:rPr>
              <a:t>som</a:t>
            </a:r>
            <a:r>
              <a:rPr sz="705" kern="0" spc="58" dirty="0">
                <a:solidFill>
                  <a:srgbClr val="4F5347"/>
                </a:solidFill>
                <a:latin typeface="Calibri"/>
                <a:cs typeface="Calibri"/>
              </a:rPr>
              <a:t> </a:t>
            </a:r>
            <a:r>
              <a:rPr sz="705" kern="0" dirty="0">
                <a:solidFill>
                  <a:srgbClr val="4F5347"/>
                </a:solidFill>
                <a:latin typeface="Calibri"/>
                <a:cs typeface="Calibri"/>
              </a:rPr>
              <a:t>armeras</a:t>
            </a:r>
            <a:r>
              <a:rPr sz="705" kern="0" spc="58" dirty="0">
                <a:solidFill>
                  <a:srgbClr val="4F5347"/>
                </a:solidFill>
                <a:latin typeface="Calibri"/>
                <a:cs typeface="Calibri"/>
              </a:rPr>
              <a:t> </a:t>
            </a:r>
            <a:r>
              <a:rPr sz="705" kern="0" spc="-16" dirty="0">
                <a:solidFill>
                  <a:srgbClr val="4F5347"/>
                </a:solidFill>
                <a:latin typeface="Calibri"/>
                <a:cs typeface="Calibri"/>
              </a:rPr>
              <a:t>med</a:t>
            </a:r>
            <a:endParaRPr sz="705" kern="0">
              <a:solidFill>
                <a:sysClr val="windowText" lastClr="000000"/>
              </a:solidFill>
              <a:latin typeface="Calibri"/>
              <a:cs typeface="Calibri"/>
            </a:endParaRPr>
          </a:p>
          <a:p>
            <a:pPr marL="8145" marR="3258" defTabSz="586405">
              <a:lnSpc>
                <a:spcPct val="125000"/>
              </a:lnSpc>
            </a:pPr>
            <a:r>
              <a:rPr sz="705" kern="0" dirty="0">
                <a:solidFill>
                  <a:srgbClr val="4F5347"/>
                </a:solidFill>
                <a:latin typeface="Calibri"/>
                <a:cs typeface="Calibri"/>
              </a:rPr>
              <a:t>lin</a:t>
            </a:r>
            <a:r>
              <a:rPr sz="705" kern="0" spc="10" dirty="0">
                <a:solidFill>
                  <a:srgbClr val="4F5347"/>
                </a:solidFill>
                <a:latin typeface="Calibri"/>
                <a:cs typeface="Calibri"/>
              </a:rPr>
              <a:t> </a:t>
            </a:r>
            <a:r>
              <a:rPr sz="705" kern="0" spc="35" dirty="0">
                <a:solidFill>
                  <a:srgbClr val="4F5347"/>
                </a:solidFill>
                <a:latin typeface="Calibri"/>
                <a:cs typeface="Calibri"/>
              </a:rPr>
              <a:t>och</a:t>
            </a:r>
            <a:r>
              <a:rPr sz="705" kern="0" spc="10" dirty="0">
                <a:solidFill>
                  <a:srgbClr val="4F5347"/>
                </a:solidFill>
                <a:latin typeface="Calibri"/>
                <a:cs typeface="Calibri"/>
              </a:rPr>
              <a:t> </a:t>
            </a:r>
            <a:r>
              <a:rPr sz="705" kern="0" dirty="0">
                <a:solidFill>
                  <a:srgbClr val="4F5347"/>
                </a:solidFill>
                <a:latin typeface="Calibri"/>
                <a:cs typeface="Calibri"/>
              </a:rPr>
              <a:t>får</a:t>
            </a:r>
            <a:r>
              <a:rPr sz="705" kern="0" spc="10" dirty="0">
                <a:solidFill>
                  <a:srgbClr val="4F5347"/>
                </a:solidFill>
                <a:latin typeface="Calibri"/>
                <a:cs typeface="Calibri"/>
              </a:rPr>
              <a:t> </a:t>
            </a:r>
            <a:r>
              <a:rPr sz="705" kern="0" dirty="0">
                <a:solidFill>
                  <a:srgbClr val="4F5347"/>
                </a:solidFill>
                <a:latin typeface="Calibri"/>
                <a:cs typeface="Calibri"/>
              </a:rPr>
              <a:t>en</a:t>
            </a:r>
            <a:r>
              <a:rPr sz="705" kern="0" spc="10" dirty="0">
                <a:solidFill>
                  <a:srgbClr val="4F5347"/>
                </a:solidFill>
                <a:latin typeface="Calibri"/>
                <a:cs typeface="Calibri"/>
              </a:rPr>
              <a:t> </a:t>
            </a:r>
            <a:r>
              <a:rPr sz="705" kern="0" dirty="0">
                <a:solidFill>
                  <a:srgbClr val="4F5347"/>
                </a:solidFill>
                <a:latin typeface="Calibri"/>
                <a:cs typeface="Calibri"/>
              </a:rPr>
              <a:t>finish</a:t>
            </a:r>
            <a:r>
              <a:rPr sz="705" kern="0" spc="10" dirty="0">
                <a:solidFill>
                  <a:srgbClr val="4F5347"/>
                </a:solidFill>
                <a:latin typeface="Calibri"/>
                <a:cs typeface="Calibri"/>
              </a:rPr>
              <a:t> </a:t>
            </a:r>
            <a:r>
              <a:rPr sz="705" kern="0" dirty="0">
                <a:solidFill>
                  <a:srgbClr val="4F5347"/>
                </a:solidFill>
                <a:latin typeface="Calibri"/>
                <a:cs typeface="Calibri"/>
              </a:rPr>
              <a:t>av</a:t>
            </a:r>
            <a:r>
              <a:rPr sz="705" kern="0" spc="10" dirty="0">
                <a:solidFill>
                  <a:srgbClr val="4F5347"/>
                </a:solidFill>
                <a:latin typeface="Calibri"/>
                <a:cs typeface="Calibri"/>
              </a:rPr>
              <a:t> </a:t>
            </a:r>
            <a:r>
              <a:rPr sz="705" kern="0" dirty="0">
                <a:solidFill>
                  <a:srgbClr val="4F5347"/>
                </a:solidFill>
                <a:latin typeface="Calibri"/>
                <a:cs typeface="Calibri"/>
              </a:rPr>
              <a:t>lerputs.</a:t>
            </a:r>
            <a:r>
              <a:rPr sz="705" kern="0" spc="10" dirty="0">
                <a:solidFill>
                  <a:srgbClr val="4F5347"/>
                </a:solidFill>
                <a:latin typeface="Calibri"/>
                <a:cs typeface="Calibri"/>
              </a:rPr>
              <a:t> </a:t>
            </a:r>
            <a:r>
              <a:rPr sz="705" kern="0" dirty="0">
                <a:solidFill>
                  <a:srgbClr val="4F5347"/>
                </a:solidFill>
                <a:latin typeface="Calibri"/>
                <a:cs typeface="Calibri"/>
              </a:rPr>
              <a:t>Lera</a:t>
            </a:r>
            <a:r>
              <a:rPr sz="705" kern="0" spc="13" dirty="0">
                <a:solidFill>
                  <a:srgbClr val="4F5347"/>
                </a:solidFill>
                <a:latin typeface="Calibri"/>
                <a:cs typeface="Calibri"/>
              </a:rPr>
              <a:t> </a:t>
            </a:r>
            <a:r>
              <a:rPr sz="705" kern="0" dirty="0">
                <a:solidFill>
                  <a:srgbClr val="4F5347"/>
                </a:solidFill>
                <a:latin typeface="Calibri"/>
                <a:cs typeface="Calibri"/>
              </a:rPr>
              <a:t>har</a:t>
            </a:r>
            <a:r>
              <a:rPr sz="705" kern="0" spc="10" dirty="0">
                <a:solidFill>
                  <a:srgbClr val="4F5347"/>
                </a:solidFill>
                <a:latin typeface="Calibri"/>
                <a:cs typeface="Calibri"/>
              </a:rPr>
              <a:t> </a:t>
            </a:r>
            <a:r>
              <a:rPr sz="705" kern="0" spc="-6" dirty="0">
                <a:solidFill>
                  <a:srgbClr val="4F5347"/>
                </a:solidFill>
                <a:latin typeface="Calibri"/>
                <a:cs typeface="Calibri"/>
              </a:rPr>
              <a:t>likt</a:t>
            </a:r>
            <a:r>
              <a:rPr sz="705" kern="0" spc="10" dirty="0">
                <a:solidFill>
                  <a:srgbClr val="4F5347"/>
                </a:solidFill>
                <a:latin typeface="Calibri"/>
                <a:cs typeface="Calibri"/>
              </a:rPr>
              <a:t> </a:t>
            </a:r>
            <a:r>
              <a:rPr sz="705" kern="0" dirty="0">
                <a:solidFill>
                  <a:srgbClr val="4F5347"/>
                </a:solidFill>
                <a:latin typeface="Calibri"/>
                <a:cs typeface="Calibri"/>
              </a:rPr>
              <a:t>halm</a:t>
            </a:r>
            <a:r>
              <a:rPr sz="705" kern="0" spc="10" dirty="0">
                <a:solidFill>
                  <a:srgbClr val="4F5347"/>
                </a:solidFill>
                <a:latin typeface="Calibri"/>
                <a:cs typeface="Calibri"/>
              </a:rPr>
              <a:t> </a:t>
            </a:r>
            <a:r>
              <a:rPr sz="705" kern="0" spc="-6" dirty="0">
                <a:solidFill>
                  <a:srgbClr val="4F5347"/>
                </a:solidFill>
                <a:latin typeface="Calibri"/>
                <a:cs typeface="Calibri"/>
              </a:rPr>
              <a:t>fuktreglerande </a:t>
            </a:r>
            <a:r>
              <a:rPr sz="705" kern="0" dirty="0">
                <a:solidFill>
                  <a:srgbClr val="4F5347"/>
                </a:solidFill>
                <a:latin typeface="Calibri"/>
                <a:cs typeface="Calibri"/>
              </a:rPr>
              <a:t>egenskaper,</a:t>
            </a:r>
            <a:r>
              <a:rPr sz="705" kern="0" spc="58" dirty="0">
                <a:solidFill>
                  <a:srgbClr val="4F5347"/>
                </a:solidFill>
                <a:latin typeface="Calibri"/>
                <a:cs typeface="Calibri"/>
              </a:rPr>
              <a:t> </a:t>
            </a:r>
            <a:r>
              <a:rPr sz="705" kern="0" spc="35" dirty="0">
                <a:solidFill>
                  <a:srgbClr val="4F5347"/>
                </a:solidFill>
                <a:latin typeface="Calibri"/>
                <a:cs typeface="Calibri"/>
              </a:rPr>
              <a:t>och</a:t>
            </a:r>
            <a:r>
              <a:rPr sz="705" kern="0" spc="61" dirty="0">
                <a:solidFill>
                  <a:srgbClr val="4F5347"/>
                </a:solidFill>
                <a:latin typeface="Calibri"/>
                <a:cs typeface="Calibri"/>
              </a:rPr>
              <a:t> </a:t>
            </a:r>
            <a:r>
              <a:rPr sz="705" kern="0" dirty="0">
                <a:solidFill>
                  <a:srgbClr val="4F5347"/>
                </a:solidFill>
                <a:latin typeface="Calibri"/>
                <a:cs typeface="Calibri"/>
              </a:rPr>
              <a:t>klarar</a:t>
            </a:r>
            <a:r>
              <a:rPr sz="705" kern="0" spc="61" dirty="0">
                <a:solidFill>
                  <a:srgbClr val="4F5347"/>
                </a:solidFill>
                <a:latin typeface="Calibri"/>
                <a:cs typeface="Calibri"/>
              </a:rPr>
              <a:t> </a:t>
            </a:r>
            <a:r>
              <a:rPr sz="705" kern="0" dirty="0">
                <a:solidFill>
                  <a:srgbClr val="4F5347"/>
                </a:solidFill>
                <a:latin typeface="Calibri"/>
                <a:cs typeface="Calibri"/>
              </a:rPr>
              <a:t>samtidigt</a:t>
            </a:r>
            <a:r>
              <a:rPr sz="705" kern="0" spc="58" dirty="0">
                <a:solidFill>
                  <a:srgbClr val="4F5347"/>
                </a:solidFill>
                <a:latin typeface="Calibri"/>
                <a:cs typeface="Calibri"/>
              </a:rPr>
              <a:t> </a:t>
            </a:r>
            <a:r>
              <a:rPr sz="705" kern="0" dirty="0">
                <a:solidFill>
                  <a:srgbClr val="4F5347"/>
                </a:solidFill>
                <a:latin typeface="Calibri"/>
                <a:cs typeface="Calibri"/>
              </a:rPr>
              <a:t>alla</a:t>
            </a:r>
            <a:r>
              <a:rPr sz="705" kern="0" spc="61" dirty="0">
                <a:solidFill>
                  <a:srgbClr val="4F5347"/>
                </a:solidFill>
                <a:latin typeface="Calibri"/>
                <a:cs typeface="Calibri"/>
              </a:rPr>
              <a:t> </a:t>
            </a:r>
            <a:r>
              <a:rPr sz="705" kern="0" dirty="0">
                <a:solidFill>
                  <a:srgbClr val="4F5347"/>
                </a:solidFill>
                <a:latin typeface="Calibri"/>
                <a:cs typeface="Calibri"/>
              </a:rPr>
              <a:t>brandkrav.</a:t>
            </a:r>
            <a:r>
              <a:rPr sz="705" kern="0" spc="61" dirty="0">
                <a:solidFill>
                  <a:srgbClr val="4F5347"/>
                </a:solidFill>
                <a:latin typeface="Calibri"/>
                <a:cs typeface="Calibri"/>
              </a:rPr>
              <a:t> </a:t>
            </a:r>
            <a:r>
              <a:rPr sz="705" kern="0" dirty="0">
                <a:solidFill>
                  <a:srgbClr val="4F5347"/>
                </a:solidFill>
                <a:latin typeface="Calibri"/>
                <a:cs typeface="Calibri"/>
              </a:rPr>
              <a:t>Lerskivor</a:t>
            </a:r>
            <a:r>
              <a:rPr sz="705" kern="0" spc="61" dirty="0">
                <a:solidFill>
                  <a:srgbClr val="4F5347"/>
                </a:solidFill>
                <a:latin typeface="Calibri"/>
                <a:cs typeface="Calibri"/>
              </a:rPr>
              <a:t> </a:t>
            </a:r>
            <a:r>
              <a:rPr sz="705" kern="0" dirty="0">
                <a:solidFill>
                  <a:srgbClr val="4F5347"/>
                </a:solidFill>
                <a:latin typeface="Calibri"/>
                <a:cs typeface="Calibri"/>
              </a:rPr>
              <a:t>är</a:t>
            </a:r>
            <a:r>
              <a:rPr sz="705" kern="0" spc="58" dirty="0">
                <a:solidFill>
                  <a:srgbClr val="4F5347"/>
                </a:solidFill>
                <a:latin typeface="Calibri"/>
                <a:cs typeface="Calibri"/>
              </a:rPr>
              <a:t> </a:t>
            </a:r>
            <a:r>
              <a:rPr sz="705" kern="0" spc="-6" dirty="0">
                <a:solidFill>
                  <a:srgbClr val="4F5347"/>
                </a:solidFill>
                <a:latin typeface="Calibri"/>
                <a:cs typeface="Calibri"/>
              </a:rPr>
              <a:t>dessutom </a:t>
            </a:r>
            <a:r>
              <a:rPr sz="705" kern="0" dirty="0">
                <a:solidFill>
                  <a:srgbClr val="4F5347"/>
                </a:solidFill>
                <a:latin typeface="Calibri"/>
                <a:cs typeface="Calibri"/>
              </a:rPr>
              <a:t>ett</a:t>
            </a:r>
            <a:r>
              <a:rPr sz="705" kern="0" spc="42" dirty="0">
                <a:solidFill>
                  <a:srgbClr val="4F5347"/>
                </a:solidFill>
                <a:latin typeface="Calibri"/>
                <a:cs typeface="Calibri"/>
              </a:rPr>
              <a:t> </a:t>
            </a:r>
            <a:r>
              <a:rPr sz="705" kern="0" dirty="0">
                <a:solidFill>
                  <a:srgbClr val="4F5347"/>
                </a:solidFill>
                <a:latin typeface="Calibri"/>
                <a:cs typeface="Calibri"/>
              </a:rPr>
              <a:t>miljövänligare</a:t>
            </a:r>
            <a:r>
              <a:rPr sz="705" kern="0" spc="45" dirty="0">
                <a:solidFill>
                  <a:srgbClr val="4F5347"/>
                </a:solidFill>
                <a:latin typeface="Calibri"/>
                <a:cs typeface="Calibri"/>
              </a:rPr>
              <a:t> </a:t>
            </a:r>
            <a:r>
              <a:rPr sz="705" kern="0" dirty="0">
                <a:solidFill>
                  <a:srgbClr val="4F5347"/>
                </a:solidFill>
                <a:latin typeface="Calibri"/>
                <a:cs typeface="Calibri"/>
              </a:rPr>
              <a:t>alternativ</a:t>
            </a:r>
            <a:r>
              <a:rPr sz="705" kern="0" spc="45" dirty="0">
                <a:solidFill>
                  <a:srgbClr val="4F5347"/>
                </a:solidFill>
                <a:latin typeface="Calibri"/>
                <a:cs typeface="Calibri"/>
              </a:rPr>
              <a:t> </a:t>
            </a:r>
            <a:r>
              <a:rPr sz="705" kern="0" dirty="0">
                <a:solidFill>
                  <a:srgbClr val="4F5347"/>
                </a:solidFill>
                <a:latin typeface="Calibri"/>
                <a:cs typeface="Calibri"/>
              </a:rPr>
              <a:t>än</a:t>
            </a:r>
            <a:r>
              <a:rPr sz="705" kern="0" spc="45" dirty="0">
                <a:solidFill>
                  <a:srgbClr val="4F5347"/>
                </a:solidFill>
                <a:latin typeface="Calibri"/>
                <a:cs typeface="Calibri"/>
              </a:rPr>
              <a:t> </a:t>
            </a:r>
            <a:r>
              <a:rPr sz="705" kern="0" dirty="0">
                <a:solidFill>
                  <a:srgbClr val="4F5347"/>
                </a:solidFill>
                <a:latin typeface="Calibri"/>
                <a:cs typeface="Calibri"/>
              </a:rPr>
              <a:t>gipsskivor</a:t>
            </a:r>
            <a:r>
              <a:rPr sz="705" kern="0" spc="45" dirty="0">
                <a:solidFill>
                  <a:srgbClr val="4F5347"/>
                </a:solidFill>
                <a:latin typeface="Calibri"/>
                <a:cs typeface="Calibri"/>
              </a:rPr>
              <a:t> </a:t>
            </a:r>
            <a:r>
              <a:rPr sz="705" kern="0" dirty="0">
                <a:solidFill>
                  <a:srgbClr val="4F5347"/>
                </a:solidFill>
                <a:latin typeface="Calibri"/>
                <a:cs typeface="Calibri"/>
              </a:rPr>
              <a:t>då</a:t>
            </a:r>
            <a:r>
              <a:rPr sz="705" kern="0" spc="45" dirty="0">
                <a:solidFill>
                  <a:srgbClr val="4F5347"/>
                </a:solidFill>
                <a:latin typeface="Calibri"/>
                <a:cs typeface="Calibri"/>
              </a:rPr>
              <a:t> </a:t>
            </a:r>
            <a:r>
              <a:rPr sz="705" kern="0" dirty="0">
                <a:solidFill>
                  <a:srgbClr val="4F5347"/>
                </a:solidFill>
                <a:latin typeface="Calibri"/>
                <a:cs typeface="Calibri"/>
              </a:rPr>
              <a:t>lerbruk</a:t>
            </a:r>
            <a:r>
              <a:rPr sz="705" kern="0" spc="42" dirty="0">
                <a:solidFill>
                  <a:srgbClr val="4F5347"/>
                </a:solidFill>
                <a:latin typeface="Calibri"/>
                <a:cs typeface="Calibri"/>
              </a:rPr>
              <a:t> </a:t>
            </a:r>
            <a:r>
              <a:rPr sz="705" kern="0" spc="-13" dirty="0">
                <a:solidFill>
                  <a:srgbClr val="4F5347"/>
                </a:solidFill>
                <a:latin typeface="Calibri"/>
                <a:cs typeface="Calibri"/>
              </a:rPr>
              <a:t>till</a:t>
            </a:r>
            <a:r>
              <a:rPr sz="705" kern="0" spc="45" dirty="0">
                <a:solidFill>
                  <a:srgbClr val="4F5347"/>
                </a:solidFill>
                <a:latin typeface="Calibri"/>
                <a:cs typeface="Calibri"/>
              </a:rPr>
              <a:t> </a:t>
            </a:r>
            <a:r>
              <a:rPr sz="705" kern="0" dirty="0">
                <a:solidFill>
                  <a:srgbClr val="4F5347"/>
                </a:solidFill>
                <a:latin typeface="Calibri"/>
                <a:cs typeface="Calibri"/>
              </a:rPr>
              <a:t>skillnad</a:t>
            </a:r>
            <a:r>
              <a:rPr sz="705" kern="0" spc="45" dirty="0">
                <a:solidFill>
                  <a:srgbClr val="4F5347"/>
                </a:solidFill>
                <a:latin typeface="Calibri"/>
                <a:cs typeface="Calibri"/>
              </a:rPr>
              <a:t> </a:t>
            </a:r>
            <a:r>
              <a:rPr sz="705" kern="0" spc="-13" dirty="0">
                <a:solidFill>
                  <a:srgbClr val="4F5347"/>
                </a:solidFill>
                <a:latin typeface="Calibri"/>
                <a:cs typeface="Calibri"/>
              </a:rPr>
              <a:t>från</a:t>
            </a:r>
            <a:endParaRPr sz="705" kern="0">
              <a:solidFill>
                <a:sysClr val="windowText" lastClr="000000"/>
              </a:solidFill>
              <a:latin typeface="Calibri"/>
              <a:cs typeface="Calibri"/>
            </a:endParaRPr>
          </a:p>
        </p:txBody>
      </p:sp>
      <p:sp>
        <p:nvSpPr>
          <p:cNvPr id="77" name="object 77"/>
          <p:cNvSpPr txBox="1"/>
          <p:nvPr/>
        </p:nvSpPr>
        <p:spPr>
          <a:xfrm>
            <a:off x="1791676" y="3690443"/>
            <a:ext cx="2648311" cy="676293"/>
          </a:xfrm>
          <a:prstGeom prst="rect">
            <a:avLst/>
          </a:prstGeom>
        </p:spPr>
        <p:txBody>
          <a:bodyPr vert="horz" wrap="square" lIns="0" tIns="8145" rIns="0" bIns="0" rtlCol="0">
            <a:spAutoFit/>
          </a:bodyPr>
          <a:lstStyle/>
          <a:p>
            <a:pPr marL="8145" marR="3258" defTabSz="586405">
              <a:lnSpc>
                <a:spcPct val="125000"/>
              </a:lnSpc>
              <a:spcBef>
                <a:spcPts val="64"/>
              </a:spcBef>
            </a:pPr>
            <a:r>
              <a:rPr sz="705" kern="0" dirty="0">
                <a:solidFill>
                  <a:srgbClr val="4F5347"/>
                </a:solidFill>
                <a:latin typeface="Calibri"/>
                <a:cs typeface="Calibri"/>
              </a:rPr>
              <a:t>gipsbruk</a:t>
            </a:r>
            <a:r>
              <a:rPr sz="705" kern="0" spc="29" dirty="0">
                <a:solidFill>
                  <a:srgbClr val="4F5347"/>
                </a:solidFill>
                <a:latin typeface="Calibri"/>
                <a:cs typeface="Calibri"/>
              </a:rPr>
              <a:t> </a:t>
            </a:r>
            <a:r>
              <a:rPr sz="705" kern="0" dirty="0">
                <a:solidFill>
                  <a:srgbClr val="4F5347"/>
                </a:solidFill>
                <a:latin typeface="Calibri"/>
                <a:cs typeface="Calibri"/>
              </a:rPr>
              <a:t>inte</a:t>
            </a:r>
            <a:r>
              <a:rPr sz="705" kern="0" spc="32" dirty="0">
                <a:solidFill>
                  <a:srgbClr val="4F5347"/>
                </a:solidFill>
                <a:latin typeface="Calibri"/>
                <a:cs typeface="Calibri"/>
              </a:rPr>
              <a:t> </a:t>
            </a:r>
            <a:r>
              <a:rPr sz="705" kern="0" dirty="0">
                <a:solidFill>
                  <a:srgbClr val="4F5347"/>
                </a:solidFill>
                <a:latin typeface="Calibri"/>
                <a:cs typeface="Calibri"/>
              </a:rPr>
              <a:t>innehåller</a:t>
            </a:r>
            <a:r>
              <a:rPr sz="705" kern="0" spc="32" dirty="0">
                <a:solidFill>
                  <a:srgbClr val="4F5347"/>
                </a:solidFill>
                <a:latin typeface="Calibri"/>
                <a:cs typeface="Calibri"/>
              </a:rPr>
              <a:t> </a:t>
            </a:r>
            <a:r>
              <a:rPr sz="705" kern="0" dirty="0">
                <a:solidFill>
                  <a:srgbClr val="4F5347"/>
                </a:solidFill>
                <a:latin typeface="Calibri"/>
                <a:cs typeface="Calibri"/>
              </a:rPr>
              <a:t>cement,</a:t>
            </a:r>
            <a:r>
              <a:rPr sz="705" kern="0" spc="32" dirty="0">
                <a:solidFill>
                  <a:srgbClr val="4F5347"/>
                </a:solidFill>
                <a:latin typeface="Calibri"/>
                <a:cs typeface="Calibri"/>
              </a:rPr>
              <a:t> </a:t>
            </a:r>
            <a:r>
              <a:rPr sz="705" kern="0" spc="35" dirty="0">
                <a:solidFill>
                  <a:srgbClr val="4F5347"/>
                </a:solidFill>
                <a:latin typeface="Calibri"/>
                <a:cs typeface="Calibri"/>
              </a:rPr>
              <a:t>och</a:t>
            </a:r>
            <a:r>
              <a:rPr sz="705" kern="0" spc="32" dirty="0">
                <a:solidFill>
                  <a:srgbClr val="4F5347"/>
                </a:solidFill>
                <a:latin typeface="Calibri"/>
                <a:cs typeface="Calibri"/>
              </a:rPr>
              <a:t> </a:t>
            </a:r>
            <a:r>
              <a:rPr sz="705" kern="0" dirty="0">
                <a:solidFill>
                  <a:srgbClr val="4F5347"/>
                </a:solidFill>
                <a:latin typeface="Calibri"/>
                <a:cs typeface="Calibri"/>
              </a:rPr>
              <a:t>därmed</a:t>
            </a:r>
            <a:r>
              <a:rPr sz="705" kern="0" spc="32" dirty="0">
                <a:solidFill>
                  <a:srgbClr val="4F5347"/>
                </a:solidFill>
                <a:latin typeface="Calibri"/>
                <a:cs typeface="Calibri"/>
              </a:rPr>
              <a:t> </a:t>
            </a:r>
            <a:r>
              <a:rPr sz="705" kern="0" dirty="0">
                <a:solidFill>
                  <a:srgbClr val="4F5347"/>
                </a:solidFill>
                <a:latin typeface="Calibri"/>
                <a:cs typeface="Calibri"/>
              </a:rPr>
              <a:t>har</a:t>
            </a:r>
            <a:r>
              <a:rPr sz="705" kern="0" spc="29" dirty="0">
                <a:solidFill>
                  <a:srgbClr val="4F5347"/>
                </a:solidFill>
                <a:latin typeface="Calibri"/>
                <a:cs typeface="Calibri"/>
              </a:rPr>
              <a:t> </a:t>
            </a:r>
            <a:r>
              <a:rPr sz="705" kern="0" spc="45" dirty="0">
                <a:solidFill>
                  <a:srgbClr val="4F5347"/>
                </a:solidFill>
                <a:latin typeface="Calibri"/>
                <a:cs typeface="Calibri"/>
              </a:rPr>
              <a:t>ca</a:t>
            </a:r>
            <a:r>
              <a:rPr sz="705" kern="0" spc="32" dirty="0">
                <a:solidFill>
                  <a:srgbClr val="4F5347"/>
                </a:solidFill>
                <a:latin typeface="Calibri"/>
                <a:cs typeface="Calibri"/>
              </a:rPr>
              <a:t> </a:t>
            </a:r>
            <a:r>
              <a:rPr sz="705" kern="0" spc="-29" dirty="0">
                <a:solidFill>
                  <a:srgbClr val="4F5347"/>
                </a:solidFill>
                <a:latin typeface="Calibri"/>
                <a:cs typeface="Calibri"/>
              </a:rPr>
              <a:t>17x</a:t>
            </a:r>
            <a:r>
              <a:rPr sz="705" kern="0" spc="32" dirty="0">
                <a:solidFill>
                  <a:srgbClr val="4F5347"/>
                </a:solidFill>
                <a:latin typeface="Calibri"/>
                <a:cs typeface="Calibri"/>
              </a:rPr>
              <a:t> </a:t>
            </a:r>
            <a:r>
              <a:rPr sz="705" kern="0" spc="-6" dirty="0">
                <a:solidFill>
                  <a:srgbClr val="4F5347"/>
                </a:solidFill>
                <a:latin typeface="Calibri"/>
                <a:cs typeface="Calibri"/>
              </a:rPr>
              <a:t>lägre </a:t>
            </a:r>
            <a:r>
              <a:rPr sz="705" kern="0" spc="6" dirty="0">
                <a:solidFill>
                  <a:srgbClr val="4F5347"/>
                </a:solidFill>
                <a:latin typeface="Calibri"/>
                <a:cs typeface="Calibri"/>
              </a:rPr>
              <a:t>klimatpåverkan.</a:t>
            </a:r>
            <a:r>
              <a:rPr sz="705" kern="0" spc="10" dirty="0">
                <a:solidFill>
                  <a:srgbClr val="4F5347"/>
                </a:solidFill>
                <a:latin typeface="Calibri"/>
                <a:cs typeface="Calibri"/>
              </a:rPr>
              <a:t> </a:t>
            </a:r>
            <a:r>
              <a:rPr sz="705" kern="0" spc="6" dirty="0">
                <a:solidFill>
                  <a:srgbClr val="4F5347"/>
                </a:solidFill>
                <a:latin typeface="Calibri"/>
                <a:cs typeface="Calibri"/>
              </a:rPr>
              <a:t>Mellanbjälklagen</a:t>
            </a:r>
            <a:r>
              <a:rPr sz="705" kern="0" spc="10" dirty="0">
                <a:solidFill>
                  <a:srgbClr val="4F5347"/>
                </a:solidFill>
                <a:latin typeface="Calibri"/>
                <a:cs typeface="Calibri"/>
              </a:rPr>
              <a:t> </a:t>
            </a:r>
            <a:r>
              <a:rPr sz="705" kern="0" spc="6" dirty="0">
                <a:solidFill>
                  <a:srgbClr val="4F5347"/>
                </a:solidFill>
                <a:latin typeface="Calibri"/>
                <a:cs typeface="Calibri"/>
              </a:rPr>
              <a:t>består</a:t>
            </a:r>
            <a:r>
              <a:rPr sz="705" kern="0" spc="10" dirty="0">
                <a:solidFill>
                  <a:srgbClr val="4F5347"/>
                </a:solidFill>
                <a:latin typeface="Calibri"/>
                <a:cs typeface="Calibri"/>
              </a:rPr>
              <a:t> </a:t>
            </a:r>
            <a:r>
              <a:rPr sz="705" kern="0" spc="6" dirty="0">
                <a:solidFill>
                  <a:srgbClr val="4F5347"/>
                </a:solidFill>
                <a:latin typeface="Calibri"/>
                <a:cs typeface="Calibri"/>
              </a:rPr>
              <a:t>av</a:t>
            </a:r>
            <a:r>
              <a:rPr sz="705" kern="0" spc="10" dirty="0">
                <a:solidFill>
                  <a:srgbClr val="4F5347"/>
                </a:solidFill>
                <a:latin typeface="Calibri"/>
                <a:cs typeface="Calibri"/>
              </a:rPr>
              <a:t> </a:t>
            </a:r>
            <a:r>
              <a:rPr sz="705" kern="0" spc="45" dirty="0">
                <a:solidFill>
                  <a:srgbClr val="4F5347"/>
                </a:solidFill>
                <a:latin typeface="Calibri"/>
                <a:cs typeface="Calibri"/>
              </a:rPr>
              <a:t>220</a:t>
            </a:r>
            <a:r>
              <a:rPr sz="705" kern="0" spc="10" dirty="0">
                <a:solidFill>
                  <a:srgbClr val="4F5347"/>
                </a:solidFill>
                <a:latin typeface="Calibri"/>
                <a:cs typeface="Calibri"/>
              </a:rPr>
              <a:t> </a:t>
            </a:r>
            <a:r>
              <a:rPr sz="705" kern="0" spc="6" dirty="0">
                <a:solidFill>
                  <a:srgbClr val="4F5347"/>
                </a:solidFill>
                <a:latin typeface="Calibri"/>
                <a:cs typeface="Calibri"/>
              </a:rPr>
              <a:t>mm</a:t>
            </a:r>
            <a:r>
              <a:rPr sz="705" kern="0" spc="13" dirty="0">
                <a:solidFill>
                  <a:srgbClr val="4F5347"/>
                </a:solidFill>
                <a:latin typeface="Calibri"/>
                <a:cs typeface="Calibri"/>
              </a:rPr>
              <a:t> </a:t>
            </a:r>
            <a:r>
              <a:rPr sz="705" kern="0" spc="6" dirty="0">
                <a:solidFill>
                  <a:srgbClr val="4F5347"/>
                </a:solidFill>
                <a:latin typeface="Calibri"/>
                <a:cs typeface="Calibri"/>
              </a:rPr>
              <a:t>KL-träskivor</a:t>
            </a:r>
            <a:r>
              <a:rPr sz="705" kern="0" spc="10" dirty="0">
                <a:solidFill>
                  <a:srgbClr val="4F5347"/>
                </a:solidFill>
                <a:latin typeface="Calibri"/>
                <a:cs typeface="Calibri"/>
              </a:rPr>
              <a:t> </a:t>
            </a:r>
            <a:r>
              <a:rPr sz="705" kern="0" spc="-16" dirty="0">
                <a:solidFill>
                  <a:srgbClr val="4F5347"/>
                </a:solidFill>
                <a:latin typeface="Calibri"/>
                <a:cs typeface="Calibri"/>
              </a:rPr>
              <a:t>med </a:t>
            </a:r>
            <a:r>
              <a:rPr sz="705" kern="0" dirty="0">
                <a:solidFill>
                  <a:srgbClr val="4F5347"/>
                </a:solidFill>
                <a:latin typeface="Calibri"/>
                <a:cs typeface="Calibri"/>
              </a:rPr>
              <a:t>träfiberskivor</a:t>
            </a:r>
            <a:r>
              <a:rPr sz="705" kern="0" spc="38" dirty="0">
                <a:solidFill>
                  <a:srgbClr val="4F5347"/>
                </a:solidFill>
                <a:latin typeface="Calibri"/>
                <a:cs typeface="Calibri"/>
              </a:rPr>
              <a:t> </a:t>
            </a:r>
            <a:r>
              <a:rPr sz="705" kern="0" spc="35" dirty="0">
                <a:solidFill>
                  <a:srgbClr val="4F5347"/>
                </a:solidFill>
                <a:latin typeface="Calibri"/>
                <a:cs typeface="Calibri"/>
              </a:rPr>
              <a:t>och</a:t>
            </a:r>
            <a:r>
              <a:rPr sz="705" kern="0" spc="42" dirty="0">
                <a:solidFill>
                  <a:srgbClr val="4F5347"/>
                </a:solidFill>
                <a:latin typeface="Calibri"/>
                <a:cs typeface="Calibri"/>
              </a:rPr>
              <a:t> </a:t>
            </a:r>
            <a:r>
              <a:rPr sz="705" kern="0" dirty="0">
                <a:solidFill>
                  <a:srgbClr val="4F5347"/>
                </a:solidFill>
                <a:latin typeface="Calibri"/>
                <a:cs typeface="Calibri"/>
              </a:rPr>
              <a:t>ett</a:t>
            </a:r>
            <a:r>
              <a:rPr sz="705" kern="0" spc="38" dirty="0">
                <a:solidFill>
                  <a:srgbClr val="4F5347"/>
                </a:solidFill>
                <a:latin typeface="Calibri"/>
                <a:cs typeface="Calibri"/>
              </a:rPr>
              <a:t> </a:t>
            </a:r>
            <a:r>
              <a:rPr sz="705" kern="0" dirty="0">
                <a:solidFill>
                  <a:srgbClr val="4F5347"/>
                </a:solidFill>
                <a:latin typeface="Calibri"/>
                <a:cs typeface="Calibri"/>
              </a:rPr>
              <a:t>lager</a:t>
            </a:r>
            <a:r>
              <a:rPr sz="705" kern="0" spc="42" dirty="0">
                <a:solidFill>
                  <a:srgbClr val="4F5347"/>
                </a:solidFill>
                <a:latin typeface="Calibri"/>
                <a:cs typeface="Calibri"/>
              </a:rPr>
              <a:t> </a:t>
            </a:r>
            <a:r>
              <a:rPr sz="705" kern="0" dirty="0">
                <a:solidFill>
                  <a:srgbClr val="4F5347"/>
                </a:solidFill>
                <a:latin typeface="Calibri"/>
                <a:cs typeface="Calibri"/>
              </a:rPr>
              <a:t>grus</a:t>
            </a:r>
            <a:r>
              <a:rPr sz="705" kern="0" spc="38" dirty="0">
                <a:solidFill>
                  <a:srgbClr val="4F5347"/>
                </a:solidFill>
                <a:latin typeface="Calibri"/>
                <a:cs typeface="Calibri"/>
              </a:rPr>
              <a:t> </a:t>
            </a:r>
            <a:r>
              <a:rPr sz="705" kern="0" dirty="0">
                <a:solidFill>
                  <a:srgbClr val="4F5347"/>
                </a:solidFill>
                <a:latin typeface="Calibri"/>
                <a:cs typeface="Calibri"/>
              </a:rPr>
              <a:t>för</a:t>
            </a:r>
            <a:r>
              <a:rPr sz="705" kern="0" spc="42" dirty="0">
                <a:solidFill>
                  <a:srgbClr val="4F5347"/>
                </a:solidFill>
                <a:latin typeface="Calibri"/>
                <a:cs typeface="Calibri"/>
              </a:rPr>
              <a:t> </a:t>
            </a:r>
            <a:r>
              <a:rPr sz="705" kern="0" dirty="0">
                <a:solidFill>
                  <a:srgbClr val="4F5347"/>
                </a:solidFill>
                <a:latin typeface="Calibri"/>
                <a:cs typeface="Calibri"/>
              </a:rPr>
              <a:t>att</a:t>
            </a:r>
            <a:r>
              <a:rPr sz="705" kern="0" spc="38" dirty="0">
                <a:solidFill>
                  <a:srgbClr val="4F5347"/>
                </a:solidFill>
                <a:latin typeface="Calibri"/>
                <a:cs typeface="Calibri"/>
              </a:rPr>
              <a:t> </a:t>
            </a:r>
            <a:r>
              <a:rPr sz="705" kern="0" dirty="0">
                <a:solidFill>
                  <a:srgbClr val="4F5347"/>
                </a:solidFill>
                <a:latin typeface="Calibri"/>
                <a:cs typeface="Calibri"/>
              </a:rPr>
              <a:t>klara</a:t>
            </a:r>
            <a:r>
              <a:rPr sz="705" kern="0" spc="42" dirty="0">
                <a:solidFill>
                  <a:srgbClr val="4F5347"/>
                </a:solidFill>
                <a:latin typeface="Calibri"/>
                <a:cs typeface="Calibri"/>
              </a:rPr>
              <a:t> </a:t>
            </a:r>
            <a:r>
              <a:rPr sz="705" kern="0" dirty="0">
                <a:solidFill>
                  <a:srgbClr val="4F5347"/>
                </a:solidFill>
                <a:latin typeface="Calibri"/>
                <a:cs typeface="Calibri"/>
              </a:rPr>
              <a:t>ljudkraven.</a:t>
            </a:r>
            <a:r>
              <a:rPr sz="705" kern="0" spc="38" dirty="0">
                <a:solidFill>
                  <a:srgbClr val="4F5347"/>
                </a:solidFill>
                <a:latin typeface="Calibri"/>
                <a:cs typeface="Calibri"/>
              </a:rPr>
              <a:t> </a:t>
            </a:r>
            <a:r>
              <a:rPr sz="705" kern="0" dirty="0">
                <a:solidFill>
                  <a:srgbClr val="4F5347"/>
                </a:solidFill>
                <a:latin typeface="Calibri"/>
                <a:cs typeface="Calibri"/>
              </a:rPr>
              <a:t>Ovanpå</a:t>
            </a:r>
            <a:r>
              <a:rPr sz="705" kern="0" spc="42" dirty="0">
                <a:solidFill>
                  <a:srgbClr val="4F5347"/>
                </a:solidFill>
                <a:latin typeface="Calibri"/>
                <a:cs typeface="Calibri"/>
              </a:rPr>
              <a:t> </a:t>
            </a:r>
            <a:r>
              <a:rPr sz="705" kern="0" spc="-16" dirty="0">
                <a:solidFill>
                  <a:srgbClr val="4F5347"/>
                </a:solidFill>
                <a:latin typeface="Calibri"/>
                <a:cs typeface="Calibri"/>
              </a:rPr>
              <a:t>det </a:t>
            </a:r>
            <a:r>
              <a:rPr sz="705" kern="0" spc="6" dirty="0">
                <a:solidFill>
                  <a:srgbClr val="4F5347"/>
                </a:solidFill>
                <a:latin typeface="Calibri"/>
                <a:cs typeface="Calibri"/>
              </a:rPr>
              <a:t>lägger</a:t>
            </a:r>
            <a:r>
              <a:rPr sz="705" kern="0" spc="16" dirty="0">
                <a:solidFill>
                  <a:srgbClr val="4F5347"/>
                </a:solidFill>
                <a:latin typeface="Calibri"/>
                <a:cs typeface="Calibri"/>
              </a:rPr>
              <a:t> </a:t>
            </a:r>
            <a:r>
              <a:rPr sz="705" kern="0" spc="6" dirty="0">
                <a:solidFill>
                  <a:srgbClr val="4F5347"/>
                </a:solidFill>
                <a:latin typeface="Calibri"/>
                <a:cs typeface="Calibri"/>
              </a:rPr>
              <a:t>vi</a:t>
            </a:r>
            <a:r>
              <a:rPr sz="705" kern="0" spc="19" dirty="0">
                <a:solidFill>
                  <a:srgbClr val="4F5347"/>
                </a:solidFill>
                <a:latin typeface="Calibri"/>
                <a:cs typeface="Calibri"/>
              </a:rPr>
              <a:t> </a:t>
            </a:r>
            <a:r>
              <a:rPr sz="705" kern="0" spc="6" dirty="0">
                <a:solidFill>
                  <a:srgbClr val="4F5347"/>
                </a:solidFill>
                <a:latin typeface="Calibri"/>
                <a:cs typeface="Calibri"/>
              </a:rPr>
              <a:t>massiva</a:t>
            </a:r>
            <a:r>
              <a:rPr sz="705" kern="0" spc="19" dirty="0">
                <a:solidFill>
                  <a:srgbClr val="4F5347"/>
                </a:solidFill>
                <a:latin typeface="Calibri"/>
                <a:cs typeface="Calibri"/>
              </a:rPr>
              <a:t> </a:t>
            </a:r>
            <a:r>
              <a:rPr sz="705" kern="0" spc="6" dirty="0">
                <a:solidFill>
                  <a:srgbClr val="4F5347"/>
                </a:solidFill>
                <a:latin typeface="Calibri"/>
                <a:cs typeface="Calibri"/>
              </a:rPr>
              <a:t>trägolv,</a:t>
            </a:r>
            <a:r>
              <a:rPr sz="705" kern="0" spc="19" dirty="0">
                <a:solidFill>
                  <a:srgbClr val="4F5347"/>
                </a:solidFill>
                <a:latin typeface="Calibri"/>
                <a:cs typeface="Calibri"/>
              </a:rPr>
              <a:t> </a:t>
            </a:r>
            <a:r>
              <a:rPr sz="705" kern="0" spc="6" dirty="0">
                <a:solidFill>
                  <a:srgbClr val="4F5347"/>
                </a:solidFill>
                <a:latin typeface="Calibri"/>
                <a:cs typeface="Calibri"/>
              </a:rPr>
              <a:t>som</a:t>
            </a:r>
            <a:r>
              <a:rPr sz="705" kern="0" spc="16" dirty="0">
                <a:solidFill>
                  <a:srgbClr val="4F5347"/>
                </a:solidFill>
                <a:latin typeface="Calibri"/>
                <a:cs typeface="Calibri"/>
              </a:rPr>
              <a:t> </a:t>
            </a:r>
            <a:r>
              <a:rPr sz="705" kern="0" spc="6" dirty="0">
                <a:solidFill>
                  <a:srgbClr val="4F5347"/>
                </a:solidFill>
                <a:latin typeface="Calibri"/>
                <a:cs typeface="Calibri"/>
              </a:rPr>
              <a:t>tillsammans</a:t>
            </a:r>
            <a:r>
              <a:rPr sz="705" kern="0" spc="19" dirty="0">
                <a:solidFill>
                  <a:srgbClr val="4F5347"/>
                </a:solidFill>
                <a:latin typeface="Calibri"/>
                <a:cs typeface="Calibri"/>
              </a:rPr>
              <a:t> </a:t>
            </a:r>
            <a:r>
              <a:rPr sz="705" kern="0" spc="6" dirty="0">
                <a:solidFill>
                  <a:srgbClr val="4F5347"/>
                </a:solidFill>
                <a:latin typeface="Calibri"/>
                <a:cs typeface="Calibri"/>
              </a:rPr>
              <a:t>med</a:t>
            </a:r>
            <a:r>
              <a:rPr sz="705" kern="0" spc="19" dirty="0">
                <a:solidFill>
                  <a:srgbClr val="4F5347"/>
                </a:solidFill>
                <a:latin typeface="Calibri"/>
                <a:cs typeface="Calibri"/>
              </a:rPr>
              <a:t> </a:t>
            </a:r>
            <a:r>
              <a:rPr sz="705" kern="0" spc="6" dirty="0">
                <a:solidFill>
                  <a:srgbClr val="4F5347"/>
                </a:solidFill>
                <a:latin typeface="Calibri"/>
                <a:cs typeface="Calibri"/>
              </a:rPr>
              <a:t>det</a:t>
            </a:r>
            <a:r>
              <a:rPr sz="705" kern="0" spc="16" dirty="0">
                <a:solidFill>
                  <a:srgbClr val="4F5347"/>
                </a:solidFill>
                <a:latin typeface="Calibri"/>
                <a:cs typeface="Calibri"/>
              </a:rPr>
              <a:t> </a:t>
            </a:r>
            <a:r>
              <a:rPr sz="705" kern="0" dirty="0">
                <a:solidFill>
                  <a:srgbClr val="4F5347"/>
                </a:solidFill>
                <a:latin typeface="Calibri"/>
                <a:cs typeface="Calibri"/>
              </a:rPr>
              <a:t>trärena</a:t>
            </a:r>
            <a:r>
              <a:rPr sz="705" kern="0" spc="19" dirty="0">
                <a:solidFill>
                  <a:srgbClr val="4F5347"/>
                </a:solidFill>
                <a:latin typeface="Calibri"/>
                <a:cs typeface="Calibri"/>
              </a:rPr>
              <a:t> </a:t>
            </a:r>
            <a:r>
              <a:rPr sz="705" kern="0" spc="6" dirty="0">
                <a:solidFill>
                  <a:srgbClr val="4F5347"/>
                </a:solidFill>
                <a:latin typeface="Calibri"/>
                <a:cs typeface="Calibri"/>
              </a:rPr>
              <a:t>taket</a:t>
            </a:r>
            <a:r>
              <a:rPr sz="705" kern="0" spc="19" dirty="0">
                <a:solidFill>
                  <a:srgbClr val="4F5347"/>
                </a:solidFill>
                <a:latin typeface="Calibri"/>
                <a:cs typeface="Calibri"/>
              </a:rPr>
              <a:t> och </a:t>
            </a:r>
            <a:r>
              <a:rPr sz="705" kern="0" dirty="0">
                <a:solidFill>
                  <a:srgbClr val="4F5347"/>
                </a:solidFill>
                <a:latin typeface="Calibri"/>
                <a:cs typeface="Calibri"/>
              </a:rPr>
              <a:t>lerputsade</a:t>
            </a:r>
            <a:r>
              <a:rPr sz="705" kern="0" spc="45" dirty="0">
                <a:solidFill>
                  <a:srgbClr val="4F5347"/>
                </a:solidFill>
                <a:latin typeface="Calibri"/>
                <a:cs typeface="Calibri"/>
              </a:rPr>
              <a:t> </a:t>
            </a:r>
            <a:r>
              <a:rPr sz="705" kern="0" dirty="0">
                <a:solidFill>
                  <a:srgbClr val="4F5347"/>
                </a:solidFill>
                <a:latin typeface="Calibri"/>
                <a:cs typeface="Calibri"/>
              </a:rPr>
              <a:t>väggarna</a:t>
            </a:r>
            <a:r>
              <a:rPr sz="705" kern="0" spc="48" dirty="0">
                <a:solidFill>
                  <a:srgbClr val="4F5347"/>
                </a:solidFill>
                <a:latin typeface="Calibri"/>
                <a:cs typeface="Calibri"/>
              </a:rPr>
              <a:t> </a:t>
            </a:r>
            <a:r>
              <a:rPr sz="705" kern="0" dirty="0">
                <a:solidFill>
                  <a:srgbClr val="4F5347"/>
                </a:solidFill>
                <a:latin typeface="Calibri"/>
                <a:cs typeface="Calibri"/>
              </a:rPr>
              <a:t>skapar</a:t>
            </a:r>
            <a:r>
              <a:rPr sz="705" kern="0" spc="48" dirty="0">
                <a:solidFill>
                  <a:srgbClr val="4F5347"/>
                </a:solidFill>
                <a:latin typeface="Calibri"/>
                <a:cs typeface="Calibri"/>
              </a:rPr>
              <a:t> </a:t>
            </a:r>
            <a:r>
              <a:rPr sz="705" kern="0" dirty="0">
                <a:solidFill>
                  <a:srgbClr val="4F5347"/>
                </a:solidFill>
                <a:latin typeface="Calibri"/>
                <a:cs typeface="Calibri"/>
              </a:rPr>
              <a:t>ett</a:t>
            </a:r>
            <a:r>
              <a:rPr sz="705" kern="0" spc="48" dirty="0">
                <a:solidFill>
                  <a:srgbClr val="4F5347"/>
                </a:solidFill>
                <a:latin typeface="Calibri"/>
                <a:cs typeface="Calibri"/>
              </a:rPr>
              <a:t> </a:t>
            </a:r>
            <a:r>
              <a:rPr sz="705" kern="0" dirty="0">
                <a:solidFill>
                  <a:srgbClr val="4F5347"/>
                </a:solidFill>
                <a:latin typeface="Calibri"/>
                <a:cs typeface="Calibri"/>
              </a:rPr>
              <a:t>hem</a:t>
            </a:r>
            <a:r>
              <a:rPr sz="705" kern="0" spc="48" dirty="0">
                <a:solidFill>
                  <a:srgbClr val="4F5347"/>
                </a:solidFill>
                <a:latin typeface="Calibri"/>
                <a:cs typeface="Calibri"/>
              </a:rPr>
              <a:t> </a:t>
            </a:r>
            <a:r>
              <a:rPr sz="705" kern="0" dirty="0">
                <a:solidFill>
                  <a:srgbClr val="4F5347"/>
                </a:solidFill>
                <a:latin typeface="Calibri"/>
                <a:cs typeface="Calibri"/>
              </a:rPr>
              <a:t>med</a:t>
            </a:r>
            <a:r>
              <a:rPr sz="705" kern="0" spc="48" dirty="0">
                <a:solidFill>
                  <a:srgbClr val="4F5347"/>
                </a:solidFill>
                <a:latin typeface="Calibri"/>
                <a:cs typeface="Calibri"/>
              </a:rPr>
              <a:t> </a:t>
            </a:r>
            <a:r>
              <a:rPr sz="705" kern="0" spc="35" dirty="0">
                <a:solidFill>
                  <a:srgbClr val="4F5347"/>
                </a:solidFill>
                <a:latin typeface="Calibri"/>
                <a:cs typeface="Calibri"/>
              </a:rPr>
              <a:t>hög</a:t>
            </a:r>
            <a:r>
              <a:rPr sz="705" kern="0" spc="48" dirty="0">
                <a:solidFill>
                  <a:srgbClr val="4F5347"/>
                </a:solidFill>
                <a:latin typeface="Calibri"/>
                <a:cs typeface="Calibri"/>
              </a:rPr>
              <a:t> </a:t>
            </a:r>
            <a:r>
              <a:rPr sz="705" kern="0" spc="-6" dirty="0">
                <a:solidFill>
                  <a:srgbClr val="4F5347"/>
                </a:solidFill>
                <a:latin typeface="Calibri"/>
                <a:cs typeface="Calibri"/>
              </a:rPr>
              <a:t>taktilitet</a:t>
            </a:r>
            <a:r>
              <a:rPr sz="705" kern="0" spc="48" dirty="0">
                <a:solidFill>
                  <a:srgbClr val="4F5347"/>
                </a:solidFill>
                <a:latin typeface="Calibri"/>
                <a:cs typeface="Calibri"/>
              </a:rPr>
              <a:t> </a:t>
            </a:r>
            <a:r>
              <a:rPr sz="705" kern="0" spc="35" dirty="0">
                <a:solidFill>
                  <a:srgbClr val="4F5347"/>
                </a:solidFill>
                <a:latin typeface="Calibri"/>
                <a:cs typeface="Calibri"/>
              </a:rPr>
              <a:t>och</a:t>
            </a:r>
            <a:r>
              <a:rPr sz="705" kern="0" spc="45" dirty="0">
                <a:solidFill>
                  <a:srgbClr val="4F5347"/>
                </a:solidFill>
                <a:latin typeface="Calibri"/>
                <a:cs typeface="Calibri"/>
              </a:rPr>
              <a:t> </a:t>
            </a:r>
            <a:r>
              <a:rPr sz="705" kern="0" spc="-6" dirty="0">
                <a:solidFill>
                  <a:srgbClr val="4F5347"/>
                </a:solidFill>
                <a:latin typeface="Calibri"/>
                <a:cs typeface="Calibri"/>
              </a:rPr>
              <a:t>värme.</a:t>
            </a:r>
            <a:endParaRPr sz="705" kern="0">
              <a:solidFill>
                <a:sysClr val="windowText" lastClr="000000"/>
              </a:solidFill>
              <a:latin typeface="Calibri"/>
              <a:cs typeface="Calibri"/>
            </a:endParaRPr>
          </a:p>
        </p:txBody>
      </p:sp>
      <p:sp>
        <p:nvSpPr>
          <p:cNvPr id="78" name="object 78"/>
          <p:cNvSpPr txBox="1"/>
          <p:nvPr/>
        </p:nvSpPr>
        <p:spPr>
          <a:xfrm>
            <a:off x="1791677" y="4472353"/>
            <a:ext cx="2698810" cy="811906"/>
          </a:xfrm>
          <a:prstGeom prst="rect">
            <a:avLst/>
          </a:prstGeom>
        </p:spPr>
        <p:txBody>
          <a:bodyPr vert="horz" wrap="square" lIns="0" tIns="8145" rIns="0" bIns="0" rtlCol="0">
            <a:spAutoFit/>
          </a:bodyPr>
          <a:lstStyle/>
          <a:p>
            <a:pPr marL="8145" marR="3258" defTabSz="586405">
              <a:lnSpc>
                <a:spcPct val="125000"/>
              </a:lnSpc>
              <a:spcBef>
                <a:spcPts val="64"/>
              </a:spcBef>
            </a:pPr>
            <a:r>
              <a:rPr sz="705" kern="0" dirty="0">
                <a:solidFill>
                  <a:srgbClr val="4F5347"/>
                </a:solidFill>
                <a:latin typeface="Calibri"/>
                <a:cs typeface="Calibri"/>
              </a:rPr>
              <a:t>Lera,</a:t>
            </a:r>
            <a:r>
              <a:rPr sz="705" kern="0" spc="10" dirty="0">
                <a:solidFill>
                  <a:srgbClr val="4F5347"/>
                </a:solidFill>
                <a:latin typeface="Calibri"/>
                <a:cs typeface="Calibri"/>
              </a:rPr>
              <a:t> </a:t>
            </a:r>
            <a:r>
              <a:rPr sz="705" kern="0" dirty="0">
                <a:solidFill>
                  <a:srgbClr val="4F5347"/>
                </a:solidFill>
                <a:latin typeface="Calibri"/>
                <a:cs typeface="Calibri"/>
              </a:rPr>
              <a:t>halm</a:t>
            </a:r>
            <a:r>
              <a:rPr sz="705" kern="0" spc="10" dirty="0">
                <a:solidFill>
                  <a:srgbClr val="4F5347"/>
                </a:solidFill>
                <a:latin typeface="Calibri"/>
                <a:cs typeface="Calibri"/>
              </a:rPr>
              <a:t> </a:t>
            </a:r>
            <a:r>
              <a:rPr sz="705" kern="0" spc="35" dirty="0">
                <a:solidFill>
                  <a:srgbClr val="4F5347"/>
                </a:solidFill>
                <a:latin typeface="Calibri"/>
                <a:cs typeface="Calibri"/>
              </a:rPr>
              <a:t>och</a:t>
            </a:r>
            <a:r>
              <a:rPr sz="705" kern="0" spc="10" dirty="0">
                <a:solidFill>
                  <a:srgbClr val="4F5347"/>
                </a:solidFill>
                <a:latin typeface="Calibri"/>
                <a:cs typeface="Calibri"/>
              </a:rPr>
              <a:t> </a:t>
            </a:r>
            <a:r>
              <a:rPr sz="705" kern="0" dirty="0">
                <a:solidFill>
                  <a:srgbClr val="4F5347"/>
                </a:solidFill>
                <a:latin typeface="Calibri"/>
                <a:cs typeface="Calibri"/>
              </a:rPr>
              <a:t>kork</a:t>
            </a:r>
            <a:r>
              <a:rPr sz="705" kern="0" spc="10" dirty="0">
                <a:solidFill>
                  <a:srgbClr val="4F5347"/>
                </a:solidFill>
                <a:latin typeface="Calibri"/>
                <a:cs typeface="Calibri"/>
              </a:rPr>
              <a:t> </a:t>
            </a:r>
            <a:r>
              <a:rPr sz="705" kern="0" spc="38" dirty="0">
                <a:solidFill>
                  <a:srgbClr val="4F5347"/>
                </a:solidFill>
                <a:latin typeface="Calibri"/>
                <a:cs typeface="Calibri"/>
              </a:rPr>
              <a:t>–</a:t>
            </a:r>
            <a:r>
              <a:rPr sz="705" kern="0" spc="10" dirty="0">
                <a:solidFill>
                  <a:srgbClr val="4F5347"/>
                </a:solidFill>
                <a:latin typeface="Calibri"/>
                <a:cs typeface="Calibri"/>
              </a:rPr>
              <a:t> </a:t>
            </a:r>
            <a:r>
              <a:rPr sz="705" kern="0" dirty="0">
                <a:solidFill>
                  <a:srgbClr val="4F5347"/>
                </a:solidFill>
                <a:latin typeface="Calibri"/>
                <a:cs typeface="Calibri"/>
              </a:rPr>
              <a:t>som</a:t>
            </a:r>
            <a:r>
              <a:rPr sz="705" kern="0" spc="10" dirty="0">
                <a:solidFill>
                  <a:srgbClr val="4F5347"/>
                </a:solidFill>
                <a:latin typeface="Calibri"/>
                <a:cs typeface="Calibri"/>
              </a:rPr>
              <a:t> </a:t>
            </a:r>
            <a:r>
              <a:rPr sz="705" kern="0" dirty="0">
                <a:solidFill>
                  <a:srgbClr val="4F5347"/>
                </a:solidFill>
                <a:latin typeface="Calibri"/>
                <a:cs typeface="Calibri"/>
              </a:rPr>
              <a:t>utöver</a:t>
            </a:r>
            <a:r>
              <a:rPr sz="705" kern="0" spc="13" dirty="0">
                <a:solidFill>
                  <a:srgbClr val="4F5347"/>
                </a:solidFill>
                <a:latin typeface="Calibri"/>
                <a:cs typeface="Calibri"/>
              </a:rPr>
              <a:t> </a:t>
            </a:r>
            <a:r>
              <a:rPr sz="705" kern="0" dirty="0">
                <a:solidFill>
                  <a:srgbClr val="4F5347"/>
                </a:solidFill>
                <a:latin typeface="Calibri"/>
                <a:cs typeface="Calibri"/>
              </a:rPr>
              <a:t>trä</a:t>
            </a:r>
            <a:r>
              <a:rPr sz="705" kern="0" spc="10" dirty="0">
                <a:solidFill>
                  <a:srgbClr val="4F5347"/>
                </a:solidFill>
                <a:latin typeface="Calibri"/>
                <a:cs typeface="Calibri"/>
              </a:rPr>
              <a:t> </a:t>
            </a:r>
            <a:r>
              <a:rPr sz="705" kern="0" dirty="0">
                <a:solidFill>
                  <a:srgbClr val="4F5347"/>
                </a:solidFill>
                <a:latin typeface="Calibri"/>
                <a:cs typeface="Calibri"/>
              </a:rPr>
              <a:t>utgör</a:t>
            </a:r>
            <a:r>
              <a:rPr sz="705" kern="0" spc="10" dirty="0">
                <a:solidFill>
                  <a:srgbClr val="4F5347"/>
                </a:solidFill>
                <a:latin typeface="Calibri"/>
                <a:cs typeface="Calibri"/>
              </a:rPr>
              <a:t> </a:t>
            </a:r>
            <a:r>
              <a:rPr sz="705" kern="0" dirty="0">
                <a:solidFill>
                  <a:srgbClr val="4F5347"/>
                </a:solidFill>
                <a:latin typeface="Calibri"/>
                <a:cs typeface="Calibri"/>
              </a:rPr>
              <a:t>majoriteten</a:t>
            </a:r>
            <a:r>
              <a:rPr sz="705" kern="0" spc="10" dirty="0">
                <a:solidFill>
                  <a:srgbClr val="4F5347"/>
                </a:solidFill>
                <a:latin typeface="Calibri"/>
                <a:cs typeface="Calibri"/>
              </a:rPr>
              <a:t> </a:t>
            </a:r>
            <a:r>
              <a:rPr sz="705" kern="0" dirty="0">
                <a:solidFill>
                  <a:srgbClr val="4F5347"/>
                </a:solidFill>
                <a:latin typeface="Calibri"/>
                <a:cs typeface="Calibri"/>
              </a:rPr>
              <a:t>av</a:t>
            </a:r>
            <a:r>
              <a:rPr sz="705" kern="0" spc="10" dirty="0">
                <a:solidFill>
                  <a:srgbClr val="4F5347"/>
                </a:solidFill>
                <a:latin typeface="Calibri"/>
                <a:cs typeface="Calibri"/>
              </a:rPr>
              <a:t> </a:t>
            </a:r>
            <a:r>
              <a:rPr sz="705" kern="0" spc="32" dirty="0">
                <a:solidFill>
                  <a:srgbClr val="4F5347"/>
                </a:solidFill>
                <a:latin typeface="Calibri"/>
                <a:cs typeface="Calibri"/>
              </a:rPr>
              <a:t>de</a:t>
            </a:r>
            <a:r>
              <a:rPr sz="705" kern="0" spc="10" dirty="0">
                <a:solidFill>
                  <a:srgbClr val="4F5347"/>
                </a:solidFill>
                <a:latin typeface="Calibri"/>
                <a:cs typeface="Calibri"/>
              </a:rPr>
              <a:t> </a:t>
            </a:r>
            <a:r>
              <a:rPr sz="705" kern="0" spc="-6" dirty="0">
                <a:solidFill>
                  <a:srgbClr val="4F5347"/>
                </a:solidFill>
                <a:latin typeface="Calibri"/>
                <a:cs typeface="Calibri"/>
              </a:rPr>
              <a:t>ingående </a:t>
            </a:r>
            <a:r>
              <a:rPr sz="705" kern="0" dirty="0">
                <a:solidFill>
                  <a:srgbClr val="4F5347"/>
                </a:solidFill>
                <a:latin typeface="Calibri"/>
                <a:cs typeface="Calibri"/>
              </a:rPr>
              <a:t>materialen</a:t>
            </a:r>
            <a:r>
              <a:rPr sz="705" kern="0" spc="51" dirty="0">
                <a:solidFill>
                  <a:srgbClr val="4F5347"/>
                </a:solidFill>
                <a:latin typeface="Calibri"/>
                <a:cs typeface="Calibri"/>
              </a:rPr>
              <a:t> </a:t>
            </a:r>
            <a:r>
              <a:rPr sz="705" kern="0" dirty="0">
                <a:solidFill>
                  <a:srgbClr val="4F5347"/>
                </a:solidFill>
                <a:latin typeface="Calibri"/>
                <a:cs typeface="Calibri"/>
              </a:rPr>
              <a:t>i</a:t>
            </a:r>
            <a:r>
              <a:rPr sz="705" kern="0" spc="51" dirty="0">
                <a:solidFill>
                  <a:srgbClr val="4F5347"/>
                </a:solidFill>
                <a:latin typeface="Calibri"/>
                <a:cs typeface="Calibri"/>
              </a:rPr>
              <a:t> </a:t>
            </a:r>
            <a:r>
              <a:rPr sz="705" kern="0" dirty="0">
                <a:solidFill>
                  <a:srgbClr val="4F5347"/>
                </a:solidFill>
                <a:latin typeface="Calibri"/>
                <a:cs typeface="Calibri"/>
              </a:rPr>
              <a:t>byggnaden</a:t>
            </a:r>
            <a:r>
              <a:rPr sz="705" kern="0" spc="51" dirty="0">
                <a:solidFill>
                  <a:srgbClr val="4F5347"/>
                </a:solidFill>
                <a:latin typeface="Calibri"/>
                <a:cs typeface="Calibri"/>
              </a:rPr>
              <a:t> </a:t>
            </a:r>
            <a:r>
              <a:rPr sz="705" kern="0" spc="38" dirty="0">
                <a:solidFill>
                  <a:srgbClr val="4F5347"/>
                </a:solidFill>
                <a:latin typeface="Calibri"/>
                <a:cs typeface="Calibri"/>
              </a:rPr>
              <a:t>–</a:t>
            </a:r>
            <a:r>
              <a:rPr sz="705" kern="0" spc="51" dirty="0">
                <a:solidFill>
                  <a:srgbClr val="4F5347"/>
                </a:solidFill>
                <a:latin typeface="Calibri"/>
                <a:cs typeface="Calibri"/>
              </a:rPr>
              <a:t> </a:t>
            </a:r>
            <a:r>
              <a:rPr sz="705" kern="0" dirty="0">
                <a:solidFill>
                  <a:srgbClr val="4F5347"/>
                </a:solidFill>
                <a:latin typeface="Calibri"/>
                <a:cs typeface="Calibri"/>
              </a:rPr>
              <a:t>är</a:t>
            </a:r>
            <a:r>
              <a:rPr sz="705" kern="0" spc="51" dirty="0">
                <a:solidFill>
                  <a:srgbClr val="4F5347"/>
                </a:solidFill>
                <a:latin typeface="Calibri"/>
                <a:cs typeface="Calibri"/>
              </a:rPr>
              <a:t> </a:t>
            </a:r>
            <a:r>
              <a:rPr sz="705" kern="0" dirty="0">
                <a:solidFill>
                  <a:srgbClr val="4F5347"/>
                </a:solidFill>
                <a:latin typeface="Calibri"/>
                <a:cs typeface="Calibri"/>
              </a:rPr>
              <a:t>alla</a:t>
            </a:r>
            <a:r>
              <a:rPr sz="705" kern="0" spc="51" dirty="0">
                <a:solidFill>
                  <a:srgbClr val="4F5347"/>
                </a:solidFill>
                <a:latin typeface="Calibri"/>
                <a:cs typeface="Calibri"/>
              </a:rPr>
              <a:t> </a:t>
            </a:r>
            <a:r>
              <a:rPr sz="705" kern="0" dirty="0">
                <a:solidFill>
                  <a:srgbClr val="4F5347"/>
                </a:solidFill>
                <a:latin typeface="Calibri"/>
                <a:cs typeface="Calibri"/>
              </a:rPr>
              <a:t>100%</a:t>
            </a:r>
            <a:r>
              <a:rPr sz="705" kern="0" spc="51" dirty="0">
                <a:solidFill>
                  <a:srgbClr val="4F5347"/>
                </a:solidFill>
                <a:latin typeface="Calibri"/>
                <a:cs typeface="Calibri"/>
              </a:rPr>
              <a:t> </a:t>
            </a:r>
            <a:r>
              <a:rPr sz="705" kern="0" dirty="0">
                <a:solidFill>
                  <a:srgbClr val="4F5347"/>
                </a:solidFill>
                <a:latin typeface="Calibri"/>
                <a:cs typeface="Calibri"/>
              </a:rPr>
              <a:t>komposterbara</a:t>
            </a:r>
            <a:r>
              <a:rPr sz="705" kern="0" spc="55" dirty="0">
                <a:solidFill>
                  <a:srgbClr val="4F5347"/>
                </a:solidFill>
                <a:latin typeface="Calibri"/>
                <a:cs typeface="Calibri"/>
              </a:rPr>
              <a:t> </a:t>
            </a:r>
            <a:r>
              <a:rPr sz="705" kern="0" spc="35" dirty="0">
                <a:solidFill>
                  <a:srgbClr val="4F5347"/>
                </a:solidFill>
                <a:latin typeface="Calibri"/>
                <a:cs typeface="Calibri"/>
              </a:rPr>
              <a:t>och</a:t>
            </a:r>
            <a:r>
              <a:rPr sz="705" kern="0" spc="51" dirty="0">
                <a:solidFill>
                  <a:srgbClr val="4F5347"/>
                </a:solidFill>
                <a:latin typeface="Calibri"/>
                <a:cs typeface="Calibri"/>
              </a:rPr>
              <a:t> </a:t>
            </a:r>
            <a:r>
              <a:rPr sz="705" kern="0" dirty="0">
                <a:solidFill>
                  <a:srgbClr val="4F5347"/>
                </a:solidFill>
                <a:latin typeface="Calibri"/>
                <a:cs typeface="Calibri"/>
              </a:rPr>
              <a:t>kan</a:t>
            </a:r>
            <a:r>
              <a:rPr sz="705" kern="0" spc="51" dirty="0">
                <a:solidFill>
                  <a:srgbClr val="4F5347"/>
                </a:solidFill>
                <a:latin typeface="Calibri"/>
                <a:cs typeface="Calibri"/>
              </a:rPr>
              <a:t> </a:t>
            </a:r>
            <a:r>
              <a:rPr sz="705" kern="0" spc="-6" dirty="0">
                <a:solidFill>
                  <a:srgbClr val="4F5347"/>
                </a:solidFill>
                <a:latin typeface="Calibri"/>
                <a:cs typeface="Calibri"/>
              </a:rPr>
              <a:t>därmed </a:t>
            </a:r>
            <a:r>
              <a:rPr sz="705" kern="0" dirty="0">
                <a:solidFill>
                  <a:srgbClr val="4F5347"/>
                </a:solidFill>
                <a:latin typeface="Calibri"/>
                <a:cs typeface="Calibri"/>
              </a:rPr>
              <a:t>återföras</a:t>
            </a:r>
            <a:r>
              <a:rPr sz="705" kern="0" spc="71" dirty="0">
                <a:solidFill>
                  <a:srgbClr val="4F5347"/>
                </a:solidFill>
                <a:latin typeface="Calibri"/>
                <a:cs typeface="Calibri"/>
              </a:rPr>
              <a:t> </a:t>
            </a:r>
            <a:r>
              <a:rPr sz="705" kern="0" dirty="0">
                <a:solidFill>
                  <a:srgbClr val="4F5347"/>
                </a:solidFill>
                <a:latin typeface="Calibri"/>
                <a:cs typeface="Calibri"/>
              </a:rPr>
              <a:t>i</a:t>
            </a:r>
            <a:r>
              <a:rPr sz="705" kern="0" spc="73" dirty="0">
                <a:solidFill>
                  <a:srgbClr val="4F5347"/>
                </a:solidFill>
                <a:latin typeface="Calibri"/>
                <a:cs typeface="Calibri"/>
              </a:rPr>
              <a:t> </a:t>
            </a:r>
            <a:r>
              <a:rPr sz="705" kern="0" dirty="0">
                <a:solidFill>
                  <a:srgbClr val="4F5347"/>
                </a:solidFill>
                <a:latin typeface="Calibri"/>
                <a:cs typeface="Calibri"/>
              </a:rPr>
              <a:t>det</a:t>
            </a:r>
            <a:r>
              <a:rPr sz="705" kern="0" spc="73" dirty="0">
                <a:solidFill>
                  <a:srgbClr val="4F5347"/>
                </a:solidFill>
                <a:latin typeface="Calibri"/>
                <a:cs typeface="Calibri"/>
              </a:rPr>
              <a:t> </a:t>
            </a:r>
            <a:r>
              <a:rPr sz="705" kern="0" dirty="0">
                <a:solidFill>
                  <a:srgbClr val="4F5347"/>
                </a:solidFill>
                <a:latin typeface="Calibri"/>
                <a:cs typeface="Calibri"/>
              </a:rPr>
              <a:t>biologiska</a:t>
            </a:r>
            <a:r>
              <a:rPr sz="705" kern="0" spc="73" dirty="0">
                <a:solidFill>
                  <a:srgbClr val="4F5347"/>
                </a:solidFill>
                <a:latin typeface="Calibri"/>
                <a:cs typeface="Calibri"/>
              </a:rPr>
              <a:t> </a:t>
            </a:r>
            <a:r>
              <a:rPr sz="705" kern="0" dirty="0">
                <a:solidFill>
                  <a:srgbClr val="4F5347"/>
                </a:solidFill>
                <a:latin typeface="Calibri"/>
                <a:cs typeface="Calibri"/>
              </a:rPr>
              <a:t>kretsloppet</a:t>
            </a:r>
            <a:r>
              <a:rPr sz="705" kern="0" spc="73" dirty="0">
                <a:solidFill>
                  <a:srgbClr val="4F5347"/>
                </a:solidFill>
                <a:latin typeface="Calibri"/>
                <a:cs typeface="Calibri"/>
              </a:rPr>
              <a:t> </a:t>
            </a:r>
            <a:r>
              <a:rPr sz="705" kern="0" dirty="0">
                <a:solidFill>
                  <a:srgbClr val="4F5347"/>
                </a:solidFill>
                <a:latin typeface="Calibri"/>
                <a:cs typeface="Calibri"/>
              </a:rPr>
              <a:t>när</a:t>
            </a:r>
            <a:r>
              <a:rPr sz="705" kern="0" spc="73" dirty="0">
                <a:solidFill>
                  <a:srgbClr val="4F5347"/>
                </a:solidFill>
                <a:latin typeface="Calibri"/>
                <a:cs typeface="Calibri"/>
              </a:rPr>
              <a:t> </a:t>
            </a:r>
            <a:r>
              <a:rPr sz="705" kern="0" dirty="0">
                <a:solidFill>
                  <a:srgbClr val="4F5347"/>
                </a:solidFill>
                <a:latin typeface="Calibri"/>
                <a:cs typeface="Calibri"/>
              </a:rPr>
              <a:t>byggnaderna</a:t>
            </a:r>
            <a:r>
              <a:rPr sz="705" kern="0" spc="71" dirty="0">
                <a:solidFill>
                  <a:srgbClr val="4F5347"/>
                </a:solidFill>
                <a:latin typeface="Calibri"/>
                <a:cs typeface="Calibri"/>
              </a:rPr>
              <a:t> </a:t>
            </a:r>
            <a:r>
              <a:rPr sz="705" kern="0" dirty="0">
                <a:solidFill>
                  <a:srgbClr val="4F5347"/>
                </a:solidFill>
                <a:latin typeface="Calibri"/>
                <a:cs typeface="Calibri"/>
              </a:rPr>
              <a:t>nått</a:t>
            </a:r>
            <a:r>
              <a:rPr sz="705" kern="0" spc="73" dirty="0">
                <a:solidFill>
                  <a:srgbClr val="4F5347"/>
                </a:solidFill>
                <a:latin typeface="Calibri"/>
                <a:cs typeface="Calibri"/>
              </a:rPr>
              <a:t> </a:t>
            </a:r>
            <a:r>
              <a:rPr sz="705" kern="0" dirty="0">
                <a:solidFill>
                  <a:srgbClr val="4F5347"/>
                </a:solidFill>
                <a:latin typeface="Calibri"/>
                <a:cs typeface="Calibri"/>
              </a:rPr>
              <a:t>sin</a:t>
            </a:r>
            <a:r>
              <a:rPr sz="705" kern="0" spc="73" dirty="0">
                <a:solidFill>
                  <a:srgbClr val="4F5347"/>
                </a:solidFill>
                <a:latin typeface="Calibri"/>
                <a:cs typeface="Calibri"/>
              </a:rPr>
              <a:t> </a:t>
            </a:r>
            <a:r>
              <a:rPr sz="705" kern="0" spc="-6" dirty="0">
                <a:solidFill>
                  <a:srgbClr val="4F5347"/>
                </a:solidFill>
                <a:latin typeface="Calibri"/>
                <a:cs typeface="Calibri"/>
              </a:rPr>
              <a:t>slutfas. </a:t>
            </a:r>
            <a:r>
              <a:rPr sz="705" kern="0" spc="6" dirty="0">
                <a:solidFill>
                  <a:srgbClr val="4F5347"/>
                </a:solidFill>
                <a:latin typeface="Calibri"/>
                <a:cs typeface="Calibri"/>
              </a:rPr>
              <a:t>För</a:t>
            </a:r>
            <a:r>
              <a:rPr sz="705" kern="0" spc="26" dirty="0">
                <a:solidFill>
                  <a:srgbClr val="4F5347"/>
                </a:solidFill>
                <a:latin typeface="Calibri"/>
                <a:cs typeface="Calibri"/>
              </a:rPr>
              <a:t> </a:t>
            </a:r>
            <a:r>
              <a:rPr sz="705" kern="0" spc="6" dirty="0">
                <a:solidFill>
                  <a:srgbClr val="4F5347"/>
                </a:solidFill>
                <a:latin typeface="Calibri"/>
                <a:cs typeface="Calibri"/>
              </a:rPr>
              <a:t>bärande</a:t>
            </a:r>
            <a:r>
              <a:rPr sz="705" kern="0" spc="26" dirty="0">
                <a:solidFill>
                  <a:srgbClr val="4F5347"/>
                </a:solidFill>
                <a:latin typeface="Calibri"/>
                <a:cs typeface="Calibri"/>
              </a:rPr>
              <a:t> </a:t>
            </a:r>
            <a:r>
              <a:rPr sz="705" kern="0" spc="6" dirty="0">
                <a:solidFill>
                  <a:srgbClr val="4F5347"/>
                </a:solidFill>
                <a:latin typeface="Calibri"/>
                <a:cs typeface="Calibri"/>
              </a:rPr>
              <a:t>konstruktionsdelar</a:t>
            </a:r>
            <a:r>
              <a:rPr sz="705" kern="0" spc="29" dirty="0">
                <a:solidFill>
                  <a:srgbClr val="4F5347"/>
                </a:solidFill>
                <a:latin typeface="Calibri"/>
                <a:cs typeface="Calibri"/>
              </a:rPr>
              <a:t> </a:t>
            </a:r>
            <a:r>
              <a:rPr sz="705" kern="0" spc="6" dirty="0">
                <a:solidFill>
                  <a:srgbClr val="4F5347"/>
                </a:solidFill>
                <a:latin typeface="Calibri"/>
                <a:cs typeface="Calibri"/>
              </a:rPr>
              <a:t>samarbetar</a:t>
            </a:r>
            <a:r>
              <a:rPr sz="705" kern="0" spc="26" dirty="0">
                <a:solidFill>
                  <a:srgbClr val="4F5347"/>
                </a:solidFill>
                <a:latin typeface="Calibri"/>
                <a:cs typeface="Calibri"/>
              </a:rPr>
              <a:t> </a:t>
            </a:r>
            <a:r>
              <a:rPr sz="705" kern="0" spc="6" dirty="0">
                <a:solidFill>
                  <a:srgbClr val="4F5347"/>
                </a:solidFill>
                <a:latin typeface="Calibri"/>
                <a:cs typeface="Calibri"/>
              </a:rPr>
              <a:t>vi</a:t>
            </a:r>
            <a:r>
              <a:rPr sz="705" kern="0" spc="29" dirty="0">
                <a:solidFill>
                  <a:srgbClr val="4F5347"/>
                </a:solidFill>
                <a:latin typeface="Calibri"/>
                <a:cs typeface="Calibri"/>
              </a:rPr>
              <a:t> </a:t>
            </a:r>
            <a:r>
              <a:rPr sz="705" kern="0" spc="6" dirty="0">
                <a:solidFill>
                  <a:srgbClr val="4F5347"/>
                </a:solidFill>
                <a:latin typeface="Calibri"/>
                <a:cs typeface="Calibri"/>
              </a:rPr>
              <a:t>med</a:t>
            </a:r>
            <a:r>
              <a:rPr sz="705" kern="0" spc="26" dirty="0">
                <a:solidFill>
                  <a:srgbClr val="4F5347"/>
                </a:solidFill>
                <a:latin typeface="Calibri"/>
                <a:cs typeface="Calibri"/>
              </a:rPr>
              <a:t> </a:t>
            </a:r>
            <a:r>
              <a:rPr sz="705" kern="0" dirty="0">
                <a:solidFill>
                  <a:srgbClr val="4F5347"/>
                </a:solidFill>
                <a:latin typeface="Calibri"/>
                <a:cs typeface="Calibri"/>
              </a:rPr>
              <a:t>ett</a:t>
            </a:r>
            <a:r>
              <a:rPr sz="705" kern="0" spc="29" dirty="0">
                <a:solidFill>
                  <a:srgbClr val="4F5347"/>
                </a:solidFill>
                <a:latin typeface="Calibri"/>
                <a:cs typeface="Calibri"/>
              </a:rPr>
              <a:t> </a:t>
            </a:r>
            <a:r>
              <a:rPr sz="705" kern="0" spc="6" dirty="0">
                <a:solidFill>
                  <a:srgbClr val="4F5347"/>
                </a:solidFill>
                <a:latin typeface="Calibri"/>
                <a:cs typeface="Calibri"/>
              </a:rPr>
              <a:t>företag</a:t>
            </a:r>
            <a:r>
              <a:rPr sz="705" kern="0" spc="26" dirty="0">
                <a:solidFill>
                  <a:srgbClr val="4F5347"/>
                </a:solidFill>
                <a:latin typeface="Calibri"/>
                <a:cs typeface="Calibri"/>
              </a:rPr>
              <a:t> </a:t>
            </a:r>
            <a:r>
              <a:rPr sz="705" kern="0" spc="-16" dirty="0">
                <a:solidFill>
                  <a:srgbClr val="4F5347"/>
                </a:solidFill>
                <a:latin typeface="Calibri"/>
                <a:cs typeface="Calibri"/>
              </a:rPr>
              <a:t>som </a:t>
            </a:r>
            <a:r>
              <a:rPr sz="705" kern="0" dirty="0">
                <a:solidFill>
                  <a:srgbClr val="4F5347"/>
                </a:solidFill>
                <a:latin typeface="Calibri"/>
                <a:cs typeface="Calibri"/>
              </a:rPr>
              <a:t>materialåtervinner</a:t>
            </a:r>
            <a:r>
              <a:rPr sz="705" kern="0" spc="38" dirty="0">
                <a:solidFill>
                  <a:srgbClr val="4F5347"/>
                </a:solidFill>
                <a:latin typeface="Calibri"/>
                <a:cs typeface="Calibri"/>
              </a:rPr>
              <a:t> </a:t>
            </a:r>
            <a:r>
              <a:rPr sz="705" kern="0" dirty="0">
                <a:solidFill>
                  <a:srgbClr val="4F5347"/>
                </a:solidFill>
                <a:latin typeface="Calibri"/>
                <a:cs typeface="Calibri"/>
              </a:rPr>
              <a:t>spill</a:t>
            </a:r>
            <a:r>
              <a:rPr sz="705" kern="0" spc="42" dirty="0">
                <a:solidFill>
                  <a:srgbClr val="4F5347"/>
                </a:solidFill>
                <a:latin typeface="Calibri"/>
                <a:cs typeface="Calibri"/>
              </a:rPr>
              <a:t> </a:t>
            </a:r>
            <a:r>
              <a:rPr sz="705" kern="0" dirty="0">
                <a:solidFill>
                  <a:srgbClr val="4F5347"/>
                </a:solidFill>
                <a:latin typeface="Calibri"/>
                <a:cs typeface="Calibri"/>
              </a:rPr>
              <a:t>från</a:t>
            </a:r>
            <a:r>
              <a:rPr sz="705" kern="0" spc="38" dirty="0">
                <a:solidFill>
                  <a:srgbClr val="4F5347"/>
                </a:solidFill>
                <a:latin typeface="Calibri"/>
                <a:cs typeface="Calibri"/>
              </a:rPr>
              <a:t> </a:t>
            </a:r>
            <a:r>
              <a:rPr sz="705" kern="0" dirty="0">
                <a:solidFill>
                  <a:srgbClr val="4F5347"/>
                </a:solidFill>
                <a:latin typeface="Calibri"/>
                <a:cs typeface="Calibri"/>
              </a:rPr>
              <a:t>massivträindustrin,</a:t>
            </a:r>
            <a:r>
              <a:rPr sz="705" kern="0" spc="42" dirty="0">
                <a:solidFill>
                  <a:srgbClr val="4F5347"/>
                </a:solidFill>
                <a:latin typeface="Calibri"/>
                <a:cs typeface="Calibri"/>
              </a:rPr>
              <a:t> </a:t>
            </a:r>
            <a:r>
              <a:rPr sz="705" kern="0" spc="32" dirty="0">
                <a:solidFill>
                  <a:srgbClr val="4F5347"/>
                </a:solidFill>
                <a:latin typeface="Calibri"/>
                <a:cs typeface="Calibri"/>
              </a:rPr>
              <a:t>som</a:t>
            </a:r>
            <a:r>
              <a:rPr sz="705" kern="0" spc="42" dirty="0">
                <a:solidFill>
                  <a:srgbClr val="4F5347"/>
                </a:solidFill>
                <a:latin typeface="Calibri"/>
                <a:cs typeface="Calibri"/>
              </a:rPr>
              <a:t> </a:t>
            </a:r>
            <a:r>
              <a:rPr sz="705" kern="0" dirty="0">
                <a:solidFill>
                  <a:srgbClr val="4F5347"/>
                </a:solidFill>
                <a:latin typeface="Calibri"/>
                <a:cs typeface="Calibri"/>
              </a:rPr>
              <a:t>annars</a:t>
            </a:r>
            <a:r>
              <a:rPr sz="705" kern="0" spc="38" dirty="0">
                <a:solidFill>
                  <a:srgbClr val="4F5347"/>
                </a:solidFill>
                <a:latin typeface="Calibri"/>
                <a:cs typeface="Calibri"/>
              </a:rPr>
              <a:t> </a:t>
            </a:r>
            <a:r>
              <a:rPr sz="705" kern="0" dirty="0">
                <a:solidFill>
                  <a:srgbClr val="4F5347"/>
                </a:solidFill>
                <a:latin typeface="Calibri"/>
                <a:cs typeface="Calibri"/>
              </a:rPr>
              <a:t>gått</a:t>
            </a:r>
            <a:r>
              <a:rPr sz="705" kern="0" spc="42" dirty="0">
                <a:solidFill>
                  <a:srgbClr val="4F5347"/>
                </a:solidFill>
                <a:latin typeface="Calibri"/>
                <a:cs typeface="Calibri"/>
              </a:rPr>
              <a:t> </a:t>
            </a:r>
            <a:r>
              <a:rPr sz="705" kern="0" spc="-13" dirty="0">
                <a:solidFill>
                  <a:srgbClr val="4F5347"/>
                </a:solidFill>
                <a:latin typeface="Calibri"/>
                <a:cs typeface="Calibri"/>
              </a:rPr>
              <a:t>till </a:t>
            </a:r>
            <a:r>
              <a:rPr sz="705" kern="0" spc="-6" dirty="0">
                <a:solidFill>
                  <a:srgbClr val="4F5347"/>
                </a:solidFill>
                <a:latin typeface="Calibri"/>
                <a:cs typeface="Calibri"/>
              </a:rPr>
              <a:t>energiåtervinning.</a:t>
            </a:r>
            <a:endParaRPr sz="705" kern="0">
              <a:solidFill>
                <a:sysClr val="windowText" lastClr="000000"/>
              </a:solidFill>
              <a:latin typeface="Calibri"/>
              <a:cs typeface="Calibri"/>
            </a:endParaRPr>
          </a:p>
        </p:txBody>
      </p:sp>
      <p:sp>
        <p:nvSpPr>
          <p:cNvPr id="79" name="object 79"/>
          <p:cNvSpPr txBox="1"/>
          <p:nvPr/>
        </p:nvSpPr>
        <p:spPr>
          <a:xfrm>
            <a:off x="1791681" y="209163"/>
            <a:ext cx="344529" cy="106841"/>
          </a:xfrm>
          <a:prstGeom prst="rect">
            <a:avLst/>
          </a:prstGeom>
        </p:spPr>
        <p:txBody>
          <a:bodyPr vert="horz" wrap="square" lIns="0" tIns="8145" rIns="0" bIns="0" rtlCol="0">
            <a:spAutoFit/>
          </a:bodyPr>
          <a:lstStyle/>
          <a:p>
            <a:pPr marL="8145" defTabSz="586405">
              <a:spcBef>
                <a:spcPts val="64"/>
              </a:spcBef>
            </a:pPr>
            <a:r>
              <a:rPr sz="641" kern="0" spc="58" dirty="0">
                <a:solidFill>
                  <a:srgbClr val="4F5347"/>
                </a:solidFill>
                <a:latin typeface="Tahoma"/>
                <a:cs typeface="Tahoma"/>
              </a:rPr>
              <a:t>TOMT</a:t>
            </a:r>
            <a:r>
              <a:rPr sz="641" kern="0" spc="45" dirty="0">
                <a:solidFill>
                  <a:srgbClr val="4F5347"/>
                </a:solidFill>
                <a:latin typeface="Tahoma"/>
                <a:cs typeface="Tahoma"/>
              </a:rPr>
              <a:t> </a:t>
            </a:r>
            <a:r>
              <a:rPr sz="641" kern="0" spc="-32" dirty="0">
                <a:solidFill>
                  <a:srgbClr val="4F5347"/>
                </a:solidFill>
                <a:latin typeface="Tahoma"/>
                <a:cs typeface="Tahoma"/>
              </a:rPr>
              <a:t>B</a:t>
            </a:r>
            <a:endParaRPr sz="641" kern="0">
              <a:solidFill>
                <a:sysClr val="windowText" lastClr="000000"/>
              </a:solidFill>
              <a:latin typeface="Tahoma"/>
              <a:cs typeface="Tahom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FEF28501-A5C7-88F4-9277-3D8F6CD2DCF4}"/>
              </a:ext>
            </a:extLst>
          </p:cNvPr>
          <p:cNvSpPr>
            <a:spLocks noGrp="1"/>
          </p:cNvSpPr>
          <p:nvPr>
            <p:ph type="ctrTitle"/>
          </p:nvPr>
        </p:nvSpPr>
        <p:spPr>
          <a:xfrm>
            <a:off x="1837955" y="2140298"/>
            <a:ext cx="8206597" cy="1771225"/>
          </a:xfrm>
        </p:spPr>
        <p:txBody>
          <a:bodyPr/>
          <a:lstStyle/>
          <a:p>
            <a:pPr algn="ctr"/>
            <a:r>
              <a:rPr lang="sv-SE" dirty="0"/>
              <a:t>Vad händer nu?</a:t>
            </a:r>
          </a:p>
        </p:txBody>
      </p:sp>
    </p:spTree>
    <p:extLst>
      <p:ext uri="{BB962C8B-B14F-4D97-AF65-F5344CB8AC3E}">
        <p14:creationId xmlns:p14="http://schemas.microsoft.com/office/powerpoint/2010/main" val="1192037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B7A6F4-7E2B-DB4C-958B-0F94A5BFA35E}"/>
              </a:ext>
            </a:extLst>
          </p:cNvPr>
          <p:cNvSpPr/>
          <p:nvPr/>
        </p:nvSpPr>
        <p:spPr>
          <a:xfrm>
            <a:off x="8127813" y="-547"/>
            <a:ext cx="4063669" cy="4571088"/>
          </a:xfrm>
          <a:prstGeom prst="rect">
            <a:avLst/>
          </a:prstGeom>
          <a:solidFill>
            <a:srgbClr val="8CC8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72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232D84D-4FE8-FCB1-0A00-1474A2EBCF10}"/>
              </a:ext>
            </a:extLst>
          </p:cNvPr>
          <p:cNvSpPr/>
          <p:nvPr/>
        </p:nvSpPr>
        <p:spPr>
          <a:xfrm>
            <a:off x="4064188" y="4572716"/>
            <a:ext cx="4063669" cy="2285814"/>
          </a:xfrm>
          <a:prstGeom prst="rect">
            <a:avLst/>
          </a:prstGeom>
          <a:solidFill>
            <a:srgbClr val="0E4D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721"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41781EE1-C4D4-6C4B-9472-228C19741F9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65099" y="2286623"/>
            <a:ext cx="4063669" cy="2285814"/>
          </a:xfrm>
          <a:prstGeom prst="rect">
            <a:avLst/>
          </a:prstGeom>
        </p:spPr>
      </p:pic>
      <p:sp>
        <p:nvSpPr>
          <p:cNvPr id="4" name="Rectangle 3">
            <a:extLst>
              <a:ext uri="{FF2B5EF4-FFF2-40B4-BE49-F238E27FC236}">
                <a16:creationId xmlns:a16="http://schemas.microsoft.com/office/drawing/2014/main" id="{56962C63-3119-C54A-BF8B-8B2247432A1B}"/>
              </a:ext>
            </a:extLst>
          </p:cNvPr>
          <p:cNvSpPr/>
          <p:nvPr/>
        </p:nvSpPr>
        <p:spPr>
          <a:xfrm>
            <a:off x="8127827" y="4571628"/>
            <a:ext cx="4063655" cy="2285814"/>
          </a:xfrm>
          <a:prstGeom prst="rect">
            <a:avLst/>
          </a:prstGeom>
          <a:solidFill>
            <a:schemeClr val="bg1"/>
          </a:solidFill>
          <a:ln w="25400">
            <a:noFill/>
            <a:miter lim="800000"/>
            <a:tailEnd type="triangle" w="lg"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9ACC0AF-1C36-7642-A11E-0F2FA75DF3C9}"/>
              </a:ext>
            </a:extLst>
          </p:cNvPr>
          <p:cNvSpPr/>
          <p:nvPr/>
        </p:nvSpPr>
        <p:spPr>
          <a:xfrm>
            <a:off x="519" y="293"/>
            <a:ext cx="4063669" cy="6857417"/>
          </a:xfrm>
          <a:prstGeom prst="rect">
            <a:avLst/>
          </a:prstGeom>
          <a:solidFill>
            <a:srgbClr val="8FC5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72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06860B5D-53B5-5C48-8BF8-B95992ACB720}"/>
              </a:ext>
            </a:extLst>
          </p:cNvPr>
          <p:cNvSpPr txBox="1"/>
          <p:nvPr/>
        </p:nvSpPr>
        <p:spPr>
          <a:xfrm>
            <a:off x="8631979" y="511813"/>
            <a:ext cx="3326058" cy="1506926"/>
          </a:xfrm>
          <a:prstGeom prst="rect">
            <a:avLst/>
          </a:prstGeom>
          <a:noFill/>
        </p:spPr>
        <p:txBody>
          <a:bodyPr wrap="square" lIns="0" tIns="0" rIns="0" bIns="191984"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93" b="1" i="0" u="none" strike="noStrike" kern="1200" cap="none" spc="0" normalizeH="0" baseline="0" noProof="0">
                <a:ln>
                  <a:noFill/>
                </a:ln>
                <a:solidFill>
                  <a:prstClr val="white"/>
                </a:solidFill>
                <a:effectLst/>
                <a:uLnTx/>
                <a:uFillTx/>
                <a:latin typeface="Calibri" panose="020F0502020204030204"/>
                <a:ea typeface="+mn-ea"/>
                <a:cs typeface="+mn-cs"/>
              </a:rPr>
              <a:t>Vi finns på</a:t>
            </a:r>
            <a:endParaRPr kumimoji="0" lang="sv-SE" sz="1293" b="0" i="0" u="none" strike="noStrike" kern="1200" cap="none" spc="0" normalizeH="0" baseline="0" noProof="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55" b="0" i="0" u="none" strike="noStrike" kern="1200" cap="none" spc="0" normalizeH="0" baseline="0" noProof="0">
                <a:ln>
                  <a:noFill/>
                </a:ln>
                <a:solidFill>
                  <a:prstClr val="white"/>
                </a:solidFill>
                <a:effectLst/>
                <a:uLnTx/>
                <a:uFillTx/>
                <a:latin typeface="Calibri Light" panose="020F0302020204030204"/>
                <a:ea typeface="+mn-ea"/>
                <a:cs typeface="+mn-cs"/>
              </a:rPr>
              <a:t>35</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sv-SE" sz="1293" b="1" i="0" u="none" strike="noStrike" kern="1200" cap="none" spc="0" normalizeH="0" baseline="0" noProof="0">
                <a:ln>
                  <a:noFill/>
                </a:ln>
                <a:solidFill>
                  <a:prstClr val="white"/>
                </a:solidFill>
                <a:effectLst/>
                <a:uLnTx/>
                <a:uFillTx/>
                <a:latin typeface="Calibri" panose="020F0502020204030204"/>
                <a:ea typeface="+mn-ea"/>
                <a:cs typeface="+mn-cs"/>
              </a:rPr>
              <a:t>platser runt </a:t>
            </a:r>
            <a:br>
              <a:rPr kumimoji="0" lang="sv-SE" sz="1293" b="1" i="0" u="none" strike="noStrike" kern="1200" cap="none" spc="0" normalizeH="0" baseline="0" noProof="0">
                <a:ln>
                  <a:noFill/>
                </a:ln>
                <a:solidFill>
                  <a:prstClr val="white"/>
                </a:solidFill>
                <a:effectLst/>
                <a:uLnTx/>
                <a:uFillTx/>
                <a:latin typeface="Calibri" panose="020F0502020204030204"/>
                <a:ea typeface="+mn-ea"/>
                <a:cs typeface="+mn-cs"/>
              </a:rPr>
            </a:br>
            <a:r>
              <a:rPr kumimoji="0" lang="sv-SE" sz="1293" b="1" i="0" u="none" strike="noStrike" kern="1200" cap="none" spc="0" normalizeH="0" baseline="0" noProof="0">
                <a:ln>
                  <a:noFill/>
                </a:ln>
                <a:solidFill>
                  <a:prstClr val="white"/>
                </a:solidFill>
                <a:effectLst/>
                <a:uLnTx/>
                <a:uFillTx/>
                <a:latin typeface="Calibri" panose="020F0502020204030204"/>
                <a:ea typeface="+mn-ea"/>
                <a:cs typeface="+mn-cs"/>
              </a:rPr>
              <a:t>om i Sverige</a:t>
            </a:r>
          </a:p>
        </p:txBody>
      </p:sp>
      <p:sp>
        <p:nvSpPr>
          <p:cNvPr id="2" name="TextBox 1">
            <a:extLst>
              <a:ext uri="{FF2B5EF4-FFF2-40B4-BE49-F238E27FC236}">
                <a16:creationId xmlns:a16="http://schemas.microsoft.com/office/drawing/2014/main" id="{93A86E61-91B4-3B45-B7A0-A00F2C190FDA}"/>
              </a:ext>
            </a:extLst>
          </p:cNvPr>
          <p:cNvSpPr txBox="1"/>
          <p:nvPr/>
        </p:nvSpPr>
        <p:spPr>
          <a:xfrm>
            <a:off x="733482" y="4677865"/>
            <a:ext cx="3147746" cy="184602"/>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sv-SE" sz="1333" b="0" i="0" u="none" strike="noStrike" kern="1200" cap="none" spc="0" normalizeH="0" baseline="0" noProof="0">
                <a:ln>
                  <a:noFill/>
                </a:ln>
                <a:solidFill>
                  <a:prstClr val="black"/>
                </a:solidFill>
                <a:effectLst/>
                <a:uLnTx/>
                <a:uFillTx/>
                <a:latin typeface="Calibri Light" panose="020F0302020204030204"/>
                <a:ea typeface="+mn-ea"/>
                <a:cs typeface="+mn-cs"/>
              </a:rPr>
              <a:t>Fördelning av omsättningen</a:t>
            </a:r>
          </a:p>
        </p:txBody>
      </p:sp>
      <p:sp>
        <p:nvSpPr>
          <p:cNvPr id="27" name="TextBox 26">
            <a:extLst>
              <a:ext uri="{FF2B5EF4-FFF2-40B4-BE49-F238E27FC236}">
                <a16:creationId xmlns:a16="http://schemas.microsoft.com/office/drawing/2014/main" id="{C8F4F78C-5A54-264D-B271-3CA0B8AFBC2A}"/>
              </a:ext>
            </a:extLst>
          </p:cNvPr>
          <p:cNvSpPr txBox="1"/>
          <p:nvPr/>
        </p:nvSpPr>
        <p:spPr>
          <a:xfrm>
            <a:off x="520" y="380431"/>
            <a:ext cx="4063654" cy="1506926"/>
          </a:xfrm>
          <a:prstGeom prst="rect">
            <a:avLst/>
          </a:prstGeom>
          <a:noFill/>
        </p:spPr>
        <p:txBody>
          <a:bodyPr wrap="square" lIns="0" tIns="0" rIns="0" bIns="191984"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55" b="0" i="0" u="none" strike="noStrike" kern="1200" cap="none" spc="0" normalizeH="0" baseline="0" noProof="0">
                <a:ln>
                  <a:noFill/>
                </a:ln>
                <a:solidFill>
                  <a:prstClr val="black"/>
                </a:solidFill>
                <a:effectLst/>
                <a:uLnTx/>
                <a:uFillTx/>
                <a:latin typeface="Calibri Light" panose="020F0302020204030204"/>
                <a:ea typeface="+mn-ea"/>
                <a:cs typeface="+mn-cs"/>
              </a:rPr>
              <a:t>3 993</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sv-SE" sz="1293" b="1" i="0" u="none" strike="noStrike" kern="1200" cap="none" spc="0" normalizeH="0" baseline="0" noProof="0">
                <a:ln>
                  <a:noFill/>
                </a:ln>
                <a:solidFill>
                  <a:srgbClr val="000000"/>
                </a:solidFill>
                <a:effectLst/>
                <a:uLnTx/>
                <a:uFillTx/>
                <a:latin typeface="Calibri" panose="020F0502020204030204"/>
                <a:ea typeface="+mn-ea"/>
                <a:cs typeface="+mn-cs"/>
              </a:rPr>
              <a:t>Nettoomsättning, MSEK</a:t>
            </a:r>
          </a:p>
        </p:txBody>
      </p:sp>
      <p:sp>
        <p:nvSpPr>
          <p:cNvPr id="5" name="Rectangle 4">
            <a:extLst>
              <a:ext uri="{FF2B5EF4-FFF2-40B4-BE49-F238E27FC236}">
                <a16:creationId xmlns:a16="http://schemas.microsoft.com/office/drawing/2014/main" id="{F3C5CA5E-25BF-E542-9C00-10D6169861D2}"/>
              </a:ext>
            </a:extLst>
          </p:cNvPr>
          <p:cNvSpPr/>
          <p:nvPr/>
        </p:nvSpPr>
        <p:spPr>
          <a:xfrm>
            <a:off x="700726" y="5046904"/>
            <a:ext cx="255638" cy="2556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72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D7441A6-C543-244C-89BF-164932D63475}"/>
              </a:ext>
            </a:extLst>
          </p:cNvPr>
          <p:cNvSpPr/>
          <p:nvPr/>
        </p:nvSpPr>
        <p:spPr>
          <a:xfrm>
            <a:off x="700726" y="5406205"/>
            <a:ext cx="255638" cy="255638"/>
          </a:xfrm>
          <a:prstGeom prst="rect">
            <a:avLst/>
          </a:prstGeom>
          <a:solidFill>
            <a:srgbClr val="8CC8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72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BE42A2A-93B9-B64D-AE63-870992C1C239}"/>
              </a:ext>
            </a:extLst>
          </p:cNvPr>
          <p:cNvSpPr/>
          <p:nvPr/>
        </p:nvSpPr>
        <p:spPr>
          <a:xfrm>
            <a:off x="700726" y="5765507"/>
            <a:ext cx="255638" cy="2556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72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7D89669-C46B-1245-901E-C70F6D77FDC2}"/>
              </a:ext>
            </a:extLst>
          </p:cNvPr>
          <p:cNvSpPr/>
          <p:nvPr/>
        </p:nvSpPr>
        <p:spPr>
          <a:xfrm>
            <a:off x="700726" y="6124808"/>
            <a:ext cx="255638" cy="255638"/>
          </a:xfrm>
          <a:prstGeom prst="rect">
            <a:avLst/>
          </a:prstGeom>
          <a:solidFill>
            <a:srgbClr val="0E4D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72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0E3521A-4BD3-174A-A9BE-D917FA9E165B}"/>
              </a:ext>
            </a:extLst>
          </p:cNvPr>
          <p:cNvSpPr txBox="1"/>
          <p:nvPr/>
        </p:nvSpPr>
        <p:spPr>
          <a:xfrm>
            <a:off x="2780553" y="3331789"/>
            <a:ext cx="66559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Roboto Mono" pitchFamily="2" charset="0"/>
                <a:ea typeface="Roboto Mono" pitchFamily="2" charset="0"/>
                <a:cs typeface="+mn-cs"/>
              </a:rPr>
              <a:t>46%</a:t>
            </a:r>
          </a:p>
        </p:txBody>
      </p:sp>
      <p:sp>
        <p:nvSpPr>
          <p:cNvPr id="33" name="TextBox 32">
            <a:extLst>
              <a:ext uri="{FF2B5EF4-FFF2-40B4-BE49-F238E27FC236}">
                <a16:creationId xmlns:a16="http://schemas.microsoft.com/office/drawing/2014/main" id="{1481FFCF-D1F9-CA45-ACF3-69BF7F0CF610}"/>
              </a:ext>
            </a:extLst>
          </p:cNvPr>
          <p:cNvSpPr txBox="1"/>
          <p:nvPr/>
        </p:nvSpPr>
        <p:spPr>
          <a:xfrm>
            <a:off x="895555" y="4200602"/>
            <a:ext cx="66559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Roboto Mono" pitchFamily="2" charset="0"/>
                <a:ea typeface="Roboto Mono" pitchFamily="2" charset="0"/>
                <a:cs typeface="+mn-cs"/>
              </a:rPr>
              <a:t>30%</a:t>
            </a:r>
          </a:p>
        </p:txBody>
      </p:sp>
      <p:sp>
        <p:nvSpPr>
          <p:cNvPr id="34" name="TextBox 33">
            <a:extLst>
              <a:ext uri="{FF2B5EF4-FFF2-40B4-BE49-F238E27FC236}">
                <a16:creationId xmlns:a16="http://schemas.microsoft.com/office/drawing/2014/main" id="{4E525076-B5DC-BF41-81AB-7F5BFFB9685A}"/>
              </a:ext>
            </a:extLst>
          </p:cNvPr>
          <p:cNvSpPr txBox="1"/>
          <p:nvPr/>
        </p:nvSpPr>
        <p:spPr>
          <a:xfrm>
            <a:off x="806685" y="2846019"/>
            <a:ext cx="66559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Roboto Mono" pitchFamily="2" charset="0"/>
                <a:ea typeface="Roboto Mono" pitchFamily="2" charset="0"/>
                <a:cs typeface="+mn-cs"/>
              </a:rPr>
              <a:t>20%</a:t>
            </a:r>
          </a:p>
        </p:txBody>
      </p:sp>
      <p:sp>
        <p:nvSpPr>
          <p:cNvPr id="36" name="TextBox 35">
            <a:extLst>
              <a:ext uri="{FF2B5EF4-FFF2-40B4-BE49-F238E27FC236}">
                <a16:creationId xmlns:a16="http://schemas.microsoft.com/office/drawing/2014/main" id="{4EC6C1D7-27CB-5C40-A5EE-21D584CA9276}"/>
              </a:ext>
            </a:extLst>
          </p:cNvPr>
          <p:cNvSpPr txBox="1"/>
          <p:nvPr/>
        </p:nvSpPr>
        <p:spPr>
          <a:xfrm>
            <a:off x="1543527" y="2468062"/>
            <a:ext cx="66559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Roboto Mono" pitchFamily="2" charset="0"/>
                <a:ea typeface="Roboto Mono" pitchFamily="2" charset="0"/>
                <a:cs typeface="+mn-cs"/>
              </a:rPr>
              <a:t>4%</a:t>
            </a:r>
          </a:p>
        </p:txBody>
      </p:sp>
      <p:sp>
        <p:nvSpPr>
          <p:cNvPr id="47" name="TextBox 46">
            <a:extLst>
              <a:ext uri="{FF2B5EF4-FFF2-40B4-BE49-F238E27FC236}">
                <a16:creationId xmlns:a16="http://schemas.microsoft.com/office/drawing/2014/main" id="{017E598E-8861-4E47-B95A-4CD73D368436}"/>
              </a:ext>
            </a:extLst>
          </p:cNvPr>
          <p:cNvSpPr txBox="1"/>
          <p:nvPr/>
        </p:nvSpPr>
        <p:spPr>
          <a:xfrm rot="16200000">
            <a:off x="-795235" y="5777313"/>
            <a:ext cx="1850764" cy="10265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667" b="0" i="0" u="none" strike="noStrike" kern="1200" cap="none" spc="0" normalizeH="0" baseline="0" noProof="0">
                <a:ln>
                  <a:noFill/>
                </a:ln>
                <a:solidFill>
                  <a:prstClr val="black"/>
                </a:solidFill>
                <a:effectLst/>
                <a:uLnTx/>
                <a:uFillTx/>
                <a:latin typeface="Roboto Mono" pitchFamily="2" charset="0"/>
                <a:ea typeface="Roboto Mono" pitchFamily="2" charset="0"/>
                <a:cs typeface="+mn-cs"/>
              </a:rPr>
              <a:t>Alla siffror avser 2022.</a:t>
            </a:r>
          </a:p>
        </p:txBody>
      </p:sp>
      <p:graphicFrame>
        <p:nvGraphicFramePr>
          <p:cNvPr id="35" name="Table 34">
            <a:extLst>
              <a:ext uri="{FF2B5EF4-FFF2-40B4-BE49-F238E27FC236}">
                <a16:creationId xmlns:a16="http://schemas.microsoft.com/office/drawing/2014/main" id="{E97AFB14-99F4-4041-A73E-D1C5D749B17F}"/>
              </a:ext>
            </a:extLst>
          </p:cNvPr>
          <p:cNvGraphicFramePr>
            <a:graphicFrameLocks noGrp="1"/>
          </p:cNvGraphicFramePr>
          <p:nvPr/>
        </p:nvGraphicFramePr>
        <p:xfrm>
          <a:off x="1064576" y="5001815"/>
          <a:ext cx="2485557" cy="1439880"/>
        </p:xfrm>
        <a:graphic>
          <a:graphicData uri="http://schemas.openxmlformats.org/drawingml/2006/table">
            <a:tbl>
              <a:tblPr>
                <a:tableStyleId>{2D5ABB26-0587-4C30-8999-92F81FD0307C}</a:tableStyleId>
              </a:tblPr>
              <a:tblGrid>
                <a:gridCol w="1570907">
                  <a:extLst>
                    <a:ext uri="{9D8B030D-6E8A-4147-A177-3AD203B41FA5}">
                      <a16:colId xmlns:a16="http://schemas.microsoft.com/office/drawing/2014/main" val="2314970746"/>
                    </a:ext>
                  </a:extLst>
                </a:gridCol>
                <a:gridCol w="914650">
                  <a:extLst>
                    <a:ext uri="{9D8B030D-6E8A-4147-A177-3AD203B41FA5}">
                      <a16:colId xmlns:a16="http://schemas.microsoft.com/office/drawing/2014/main" val="1599411409"/>
                    </a:ext>
                  </a:extLst>
                </a:gridCol>
              </a:tblGrid>
              <a:tr h="359970">
                <a:tc>
                  <a:txBody>
                    <a:bodyPr/>
                    <a:lstStyle/>
                    <a:p>
                      <a:r>
                        <a:rPr lang="sv-SE" sz="1200"/>
                        <a:t>Näringsliv</a:t>
                      </a:r>
                    </a:p>
                  </a:txBody>
                  <a:tcPr marL="0" marR="0" marT="0" marB="0" anchor="ctr"/>
                </a:tc>
                <a:tc>
                  <a:txBody>
                    <a:bodyPr/>
                    <a:lstStyle/>
                    <a:p>
                      <a:pPr algn="r"/>
                      <a:r>
                        <a:rPr lang="sv-SE" sz="1200"/>
                        <a:t>1 831 MSEK</a:t>
                      </a:r>
                    </a:p>
                  </a:txBody>
                  <a:tcPr marL="0" marR="0" marT="0" marB="0" anchor="ctr"/>
                </a:tc>
                <a:extLst>
                  <a:ext uri="{0D108BD9-81ED-4DB2-BD59-A6C34878D82A}">
                    <a16:rowId xmlns:a16="http://schemas.microsoft.com/office/drawing/2014/main" val="2375872929"/>
                  </a:ext>
                </a:extLst>
              </a:tr>
              <a:tr h="359970">
                <a:tc>
                  <a:txBody>
                    <a:bodyPr/>
                    <a:lstStyle/>
                    <a:p>
                      <a:r>
                        <a:rPr lang="sv-SE" sz="1200"/>
                        <a:t>Offentliga finansiärer</a:t>
                      </a:r>
                    </a:p>
                  </a:txBody>
                  <a:tcPr marL="0" marR="0" marT="0" marB="0" anchor="ctr"/>
                </a:tc>
                <a:tc>
                  <a:txBody>
                    <a:bodyPr/>
                    <a:lstStyle/>
                    <a:p>
                      <a:pPr algn="r"/>
                      <a:r>
                        <a:rPr lang="sv-SE" sz="1200"/>
                        <a:t>1 179 MSEK</a:t>
                      </a:r>
                    </a:p>
                  </a:txBody>
                  <a:tcPr marL="0" marR="0" marT="0" marB="0" anchor="ctr"/>
                </a:tc>
                <a:extLst>
                  <a:ext uri="{0D108BD9-81ED-4DB2-BD59-A6C34878D82A}">
                    <a16:rowId xmlns:a16="http://schemas.microsoft.com/office/drawing/2014/main" val="2059552702"/>
                  </a:ext>
                </a:extLst>
              </a:tr>
              <a:tr h="359970">
                <a:tc>
                  <a:txBody>
                    <a:bodyPr/>
                    <a:lstStyle/>
                    <a:p>
                      <a:r>
                        <a:rPr lang="sv-SE" sz="1200"/>
                        <a:t>Statlig basfinansiering</a:t>
                      </a:r>
                    </a:p>
                  </a:txBody>
                  <a:tcPr marL="0" marR="0" marT="0" marB="0" anchor="ctr"/>
                </a:tc>
                <a:tc>
                  <a:txBody>
                    <a:bodyPr/>
                    <a:lstStyle/>
                    <a:p>
                      <a:pPr algn="r"/>
                      <a:r>
                        <a:rPr lang="sv-SE" sz="1200"/>
                        <a:t>812 MSEK</a:t>
                      </a:r>
                    </a:p>
                  </a:txBody>
                  <a:tcPr marL="0" marR="0" marT="0" marB="0" anchor="ctr"/>
                </a:tc>
                <a:extLst>
                  <a:ext uri="{0D108BD9-81ED-4DB2-BD59-A6C34878D82A}">
                    <a16:rowId xmlns:a16="http://schemas.microsoft.com/office/drawing/2014/main" val="994771285"/>
                  </a:ext>
                </a:extLst>
              </a:tr>
              <a:tr h="359970">
                <a:tc>
                  <a:txBody>
                    <a:bodyPr/>
                    <a:lstStyle/>
                    <a:p>
                      <a:r>
                        <a:rPr lang="sv-SE" sz="1200"/>
                        <a:t>EU-medel</a:t>
                      </a:r>
                    </a:p>
                  </a:txBody>
                  <a:tcPr marL="0" marR="0" marT="0" marB="0" anchor="ctr"/>
                </a:tc>
                <a:tc>
                  <a:txBody>
                    <a:bodyPr/>
                    <a:lstStyle/>
                    <a:p>
                      <a:pPr algn="r"/>
                      <a:r>
                        <a:rPr lang="sv-SE" sz="1200"/>
                        <a:t>171 MSEK</a:t>
                      </a:r>
                    </a:p>
                  </a:txBody>
                  <a:tcPr marL="0" marR="0" marT="0" marB="0" anchor="ctr"/>
                </a:tc>
                <a:extLst>
                  <a:ext uri="{0D108BD9-81ED-4DB2-BD59-A6C34878D82A}">
                    <a16:rowId xmlns:a16="http://schemas.microsoft.com/office/drawing/2014/main" val="3006992894"/>
                  </a:ext>
                </a:extLst>
              </a:tr>
            </a:tbl>
          </a:graphicData>
        </a:graphic>
      </p:graphicFrame>
      <p:sp>
        <p:nvSpPr>
          <p:cNvPr id="41" name="TextBox 40">
            <a:extLst>
              <a:ext uri="{FF2B5EF4-FFF2-40B4-BE49-F238E27FC236}">
                <a16:creationId xmlns:a16="http://schemas.microsoft.com/office/drawing/2014/main" id="{3D8AD3E2-3817-3149-BC2F-FEB06F5C0431}"/>
              </a:ext>
            </a:extLst>
          </p:cNvPr>
          <p:cNvSpPr txBox="1"/>
          <p:nvPr/>
        </p:nvSpPr>
        <p:spPr>
          <a:xfrm>
            <a:off x="4402165" y="2702525"/>
            <a:ext cx="3326058" cy="1506926"/>
          </a:xfrm>
          <a:prstGeom prst="rect">
            <a:avLst/>
          </a:prstGeom>
          <a:noFill/>
        </p:spPr>
        <p:txBody>
          <a:bodyPr wrap="square" lIns="0" tIns="0" rIns="0" bIns="191984"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199" b="0" i="0" u="none" strike="noStrike" kern="1200" cap="none" spc="0" normalizeH="0" baseline="0" noProof="0">
                <a:ln>
                  <a:noFill/>
                </a:ln>
                <a:solidFill>
                  <a:prstClr val="white"/>
                </a:solidFill>
                <a:effectLst/>
                <a:uLnTx/>
                <a:uFillTx/>
                <a:latin typeface="Calibri Light" panose="020F0302020204030204"/>
                <a:ea typeface="+mn-ea"/>
                <a:cs typeface="+mn-cs"/>
              </a:rPr>
              <a:t>40%</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sv-SE" sz="1293" b="1" i="0" u="none" strike="noStrike" kern="1200" cap="none" spc="0" normalizeH="0" baseline="0" noProof="0">
                <a:ln>
                  <a:noFill/>
                </a:ln>
                <a:solidFill>
                  <a:prstClr val="white"/>
                </a:solidFill>
                <a:effectLst/>
                <a:uLnTx/>
                <a:uFillTx/>
                <a:latin typeface="Calibri" panose="020F0502020204030204"/>
                <a:ea typeface="+mn-ea"/>
                <a:cs typeface="+mn-cs"/>
              </a:rPr>
              <a:t>kvinnor</a:t>
            </a:r>
          </a:p>
        </p:txBody>
      </p:sp>
      <p:sp>
        <p:nvSpPr>
          <p:cNvPr id="8" name="TextBox 7">
            <a:extLst>
              <a:ext uri="{FF2B5EF4-FFF2-40B4-BE49-F238E27FC236}">
                <a16:creationId xmlns:a16="http://schemas.microsoft.com/office/drawing/2014/main" id="{31470AC3-1EBB-9C5F-C765-90D0D96D2012}"/>
              </a:ext>
            </a:extLst>
          </p:cNvPr>
          <p:cNvSpPr txBox="1"/>
          <p:nvPr/>
        </p:nvSpPr>
        <p:spPr>
          <a:xfrm>
            <a:off x="4444083" y="4968067"/>
            <a:ext cx="3326058" cy="1506926"/>
          </a:xfrm>
          <a:prstGeom prst="rect">
            <a:avLst/>
          </a:prstGeom>
          <a:noFill/>
        </p:spPr>
        <p:txBody>
          <a:bodyPr wrap="square" lIns="0" tIns="0" rIns="0" bIns="191984"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55" b="0" i="0" u="none" strike="noStrike" kern="1200" cap="none" spc="0" normalizeH="0" baseline="0" noProof="0">
                <a:ln>
                  <a:noFill/>
                </a:ln>
                <a:solidFill>
                  <a:prstClr val="white"/>
                </a:solidFill>
                <a:effectLst/>
                <a:uLnTx/>
                <a:uFillTx/>
                <a:latin typeface="Calibri Light" panose="020F0302020204030204"/>
                <a:ea typeface="+mn-ea"/>
                <a:cs typeface="+mn-cs"/>
              </a:rPr>
              <a:t>130+</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sv-SE" sz="1293" b="1" i="0" u="none" strike="noStrike" kern="1200" cap="none" spc="0" normalizeH="0" baseline="0" noProof="0">
                <a:ln>
                  <a:noFill/>
                </a:ln>
                <a:solidFill>
                  <a:prstClr val="white"/>
                </a:solidFill>
                <a:effectLst/>
                <a:uLnTx/>
                <a:uFillTx/>
                <a:latin typeface="Calibri" panose="020F0502020204030204"/>
                <a:ea typeface="+mn-ea"/>
                <a:cs typeface="+mn-cs"/>
              </a:rPr>
              <a:t>Test- och demonstrationsmiljöer</a:t>
            </a:r>
          </a:p>
        </p:txBody>
      </p:sp>
      <p:sp>
        <p:nvSpPr>
          <p:cNvPr id="10" name="TextBox 9">
            <a:extLst>
              <a:ext uri="{FF2B5EF4-FFF2-40B4-BE49-F238E27FC236}">
                <a16:creationId xmlns:a16="http://schemas.microsoft.com/office/drawing/2014/main" id="{A5EB18F0-BB8D-E753-4C6A-07328BEFA80D}"/>
              </a:ext>
            </a:extLst>
          </p:cNvPr>
          <p:cNvSpPr txBox="1"/>
          <p:nvPr/>
        </p:nvSpPr>
        <p:spPr>
          <a:xfrm>
            <a:off x="8496619" y="4968067"/>
            <a:ext cx="3326058" cy="1506926"/>
          </a:xfrm>
          <a:prstGeom prst="rect">
            <a:avLst/>
          </a:prstGeom>
          <a:noFill/>
        </p:spPr>
        <p:txBody>
          <a:bodyPr wrap="square" lIns="0" tIns="0" rIns="0" bIns="191984"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55" b="0" i="0" u="none" strike="noStrike" kern="1200" cap="none" spc="0" normalizeH="0" baseline="0" noProof="0">
                <a:ln>
                  <a:noFill/>
                </a:ln>
                <a:solidFill>
                  <a:prstClr val="black"/>
                </a:solidFill>
                <a:effectLst/>
                <a:uLnTx/>
                <a:uFillTx/>
                <a:latin typeface="Calibri Light" panose="020F0302020204030204"/>
                <a:ea typeface="+mn-ea"/>
                <a:cs typeface="+mn-cs"/>
              </a:rPr>
              <a:t>78</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sv-SE" sz="1293" b="1" i="0" u="none" strike="noStrike" kern="1200" cap="none" spc="0" normalizeH="0" baseline="0" noProof="0">
                <a:ln>
                  <a:noFill/>
                </a:ln>
                <a:solidFill>
                  <a:prstClr val="black"/>
                </a:solidFill>
                <a:effectLst/>
                <a:uLnTx/>
                <a:uFillTx/>
                <a:latin typeface="Calibri" panose="020F0502020204030204"/>
                <a:ea typeface="+mn-ea"/>
                <a:cs typeface="+mn-cs"/>
              </a:rPr>
              <a:t>Nöjd Kund Index (2023)</a:t>
            </a:r>
          </a:p>
        </p:txBody>
      </p:sp>
      <p:sp>
        <p:nvSpPr>
          <p:cNvPr id="13" name="TextBox 12">
            <a:extLst>
              <a:ext uri="{FF2B5EF4-FFF2-40B4-BE49-F238E27FC236}">
                <a16:creationId xmlns:a16="http://schemas.microsoft.com/office/drawing/2014/main" id="{2CCCD82F-C507-A3DD-4E12-EE4BA9CB80DB}"/>
              </a:ext>
            </a:extLst>
          </p:cNvPr>
          <p:cNvSpPr txBox="1"/>
          <p:nvPr/>
        </p:nvSpPr>
        <p:spPr>
          <a:xfrm>
            <a:off x="386580" y="1824864"/>
            <a:ext cx="3291531" cy="387752"/>
          </a:xfrm>
          <a:prstGeom prst="rect">
            <a:avLst/>
          </a:prstGeom>
          <a:noFill/>
        </p:spPr>
        <p:txBody>
          <a:bodyPr wrap="square" lIns="0" tIns="0" rIns="0" bIns="191984" rtlCol="0" anchor="t" anchorCtr="0">
            <a:noAutofit/>
          </a:bodyPr>
          <a:lstStyle/>
          <a:p>
            <a:pPr marL="0" marR="0" lvl="0" indent="0" algn="ctr" defTabSz="914400" rtl="0" eaLnBrk="1" fontAlgn="auto" latinLnBrk="0" hangingPunct="1">
              <a:lnSpc>
                <a:spcPct val="110000"/>
              </a:lnSpc>
              <a:spcBef>
                <a:spcPts val="0"/>
              </a:spcBef>
              <a:spcAft>
                <a:spcPts val="353"/>
              </a:spcAft>
              <a:buClrTx/>
              <a:buSzTx/>
              <a:buFontTx/>
              <a:buNone/>
              <a:tabLst/>
              <a:defRPr/>
            </a:pPr>
            <a:r>
              <a:rPr kumimoji="0" lang="sv-SE" sz="1058" b="0" i="0" u="none" strike="noStrike" kern="1200" cap="none" spc="0" normalizeH="0" baseline="0" noProof="0">
                <a:ln>
                  <a:noFill/>
                </a:ln>
                <a:solidFill>
                  <a:srgbClr val="000000"/>
                </a:solidFill>
                <a:effectLst/>
                <a:uLnTx/>
                <a:uFillTx/>
                <a:latin typeface="Calibri" panose="020F0502020204030204"/>
                <a:ea typeface="+mn-ea"/>
                <a:cs typeface="+mn-cs"/>
              </a:rPr>
              <a:t>Rörelseresultat: 22 MSEK </a:t>
            </a:r>
          </a:p>
          <a:p>
            <a:pPr marL="0" marR="0" lvl="0" indent="0" algn="ctr" defTabSz="914400" rtl="0" eaLnBrk="1" fontAlgn="auto" latinLnBrk="0" hangingPunct="1">
              <a:lnSpc>
                <a:spcPct val="110000"/>
              </a:lnSpc>
              <a:spcBef>
                <a:spcPts val="0"/>
              </a:spcBef>
              <a:spcAft>
                <a:spcPts val="353"/>
              </a:spcAft>
              <a:buClrTx/>
              <a:buSzTx/>
              <a:buFontTx/>
              <a:buNone/>
              <a:tabLst/>
              <a:defRPr/>
            </a:pPr>
            <a:r>
              <a:rPr kumimoji="0" lang="sv-SE" sz="1058" b="0" i="0" u="none" strike="noStrike" kern="1200" cap="none" spc="0" normalizeH="0" baseline="0" noProof="0">
                <a:ln>
                  <a:noFill/>
                </a:ln>
                <a:solidFill>
                  <a:srgbClr val="000000"/>
                </a:solidFill>
                <a:effectLst/>
                <a:uLnTx/>
                <a:uFillTx/>
                <a:latin typeface="Calibri" panose="020F0502020204030204"/>
                <a:ea typeface="+mn-ea"/>
                <a:cs typeface="+mn-cs"/>
              </a:rPr>
              <a:t>Rörelsemarginal: 0,6%</a:t>
            </a:r>
          </a:p>
        </p:txBody>
      </p:sp>
      <p:pic>
        <p:nvPicPr>
          <p:cNvPr id="15" name="Picture 14">
            <a:extLst>
              <a:ext uri="{FF2B5EF4-FFF2-40B4-BE49-F238E27FC236}">
                <a16:creationId xmlns:a16="http://schemas.microsoft.com/office/drawing/2014/main" id="{85F264E3-0928-34DD-9B96-4E3446CBAB2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254404" y="2767063"/>
            <a:ext cx="1555900" cy="1555900"/>
          </a:xfrm>
          <a:prstGeom prst="rect">
            <a:avLst/>
          </a:prstGeom>
        </p:spPr>
      </p:pic>
      <p:sp>
        <p:nvSpPr>
          <p:cNvPr id="3" name="TextBox 2">
            <a:extLst>
              <a:ext uri="{FF2B5EF4-FFF2-40B4-BE49-F238E27FC236}">
                <a16:creationId xmlns:a16="http://schemas.microsoft.com/office/drawing/2014/main" id="{88B1EECB-404B-6E24-50F4-AF1EEA6C72EA}"/>
              </a:ext>
            </a:extLst>
          </p:cNvPr>
          <p:cNvSpPr txBox="1"/>
          <p:nvPr/>
        </p:nvSpPr>
        <p:spPr>
          <a:xfrm>
            <a:off x="4149889" y="395352"/>
            <a:ext cx="3745433" cy="1506926"/>
          </a:xfrm>
          <a:prstGeom prst="rect">
            <a:avLst/>
          </a:prstGeom>
          <a:noFill/>
        </p:spPr>
        <p:txBody>
          <a:bodyPr wrap="square" lIns="0" tIns="0" rIns="0" bIns="191984"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93" b="1" i="0" u="none" strike="noStrike" kern="1200" cap="none" spc="0" normalizeH="0" baseline="0" noProof="0" dirty="0">
                <a:ln>
                  <a:noFill/>
                </a:ln>
                <a:solidFill>
                  <a:prstClr val="black"/>
                </a:solidFill>
                <a:effectLst/>
                <a:uLnTx/>
                <a:uFillTx/>
                <a:latin typeface="Calibri" panose="020F0502020204030204"/>
                <a:ea typeface="+mn-ea"/>
                <a:cs typeface="+mn-cs"/>
              </a:rPr>
              <a:t>Närmare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55" b="0" i="0" u="none" strike="noStrike" kern="1200" cap="none" spc="0" normalizeH="0" baseline="0" noProof="0">
                <a:ln>
                  <a:noFill/>
                </a:ln>
                <a:solidFill>
                  <a:prstClr val="black"/>
                </a:solidFill>
                <a:effectLst/>
                <a:uLnTx/>
                <a:uFillTx/>
                <a:latin typeface="Calibri Light" panose="020F0302020204030204"/>
                <a:ea typeface="+mn-ea"/>
                <a:cs typeface="+mn-cs"/>
              </a:rPr>
              <a:t>3 300</a:t>
            </a:r>
            <a:endParaRPr kumimoji="0" lang="sv-SE" sz="7055"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sv-SE" sz="1293" b="1" i="0" u="none" strike="noStrike" kern="1200" cap="none" spc="0" normalizeH="0" baseline="0" noProof="0" dirty="0">
                <a:ln>
                  <a:noFill/>
                </a:ln>
                <a:solidFill>
                  <a:prstClr val="black"/>
                </a:solidFill>
                <a:effectLst/>
                <a:uLnTx/>
                <a:uFillTx/>
                <a:latin typeface="Calibri" panose="020F0502020204030204"/>
                <a:ea typeface="+mn-ea"/>
                <a:cs typeface="+mn-cs"/>
              </a:rPr>
              <a:t>anställda</a:t>
            </a:r>
          </a:p>
        </p:txBody>
      </p:sp>
      <p:pic>
        <p:nvPicPr>
          <p:cNvPr id="16" name="Picture 15">
            <a:extLst>
              <a:ext uri="{FF2B5EF4-FFF2-40B4-BE49-F238E27FC236}">
                <a16:creationId xmlns:a16="http://schemas.microsoft.com/office/drawing/2014/main" id="{E1885DD3-0D65-F477-F78B-1235EB9F04A0}"/>
              </a:ext>
            </a:extLst>
          </p:cNvPr>
          <p:cNvPicPr>
            <a:picLocks noChangeAspect="1"/>
          </p:cNvPicPr>
          <p:nvPr/>
        </p:nvPicPr>
        <p:blipFill>
          <a:blip r:embed="rId5"/>
          <a:stretch>
            <a:fillRect/>
          </a:stretch>
        </p:blipFill>
        <p:spPr>
          <a:xfrm>
            <a:off x="9782078" y="284607"/>
            <a:ext cx="1732793" cy="4097164"/>
          </a:xfrm>
          <a:prstGeom prst="rect">
            <a:avLst/>
          </a:prstGeom>
        </p:spPr>
      </p:pic>
    </p:spTree>
    <p:extLst>
      <p:ext uri="{BB962C8B-B14F-4D97-AF65-F5344CB8AC3E}">
        <p14:creationId xmlns:p14="http://schemas.microsoft.com/office/powerpoint/2010/main" val="4071120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940BFEBF-C5B5-C93E-72DC-1B61FF9144D5}"/>
              </a:ext>
            </a:extLst>
          </p:cNvPr>
          <p:cNvSpPr>
            <a:spLocks noGrp="1"/>
          </p:cNvSpPr>
          <p:nvPr>
            <p:ph type="sldNum" sz="quarter" idx="12"/>
          </p:nvPr>
        </p:nvSpPr>
        <p:spPr/>
        <p:txBody>
          <a:bodyPr/>
          <a:lstStyle/>
          <a:p>
            <a:fld id="{D02B33C2-54EE-4A44-9B78-6F01870CE737}" type="slidenum">
              <a:rPr lang="sv-SE" smtClean="0"/>
              <a:pPr/>
              <a:t>60</a:t>
            </a:fld>
            <a:endParaRPr lang="sv-SE"/>
          </a:p>
        </p:txBody>
      </p:sp>
      <p:sp>
        <p:nvSpPr>
          <p:cNvPr id="3" name="Rubrik 2">
            <a:extLst>
              <a:ext uri="{FF2B5EF4-FFF2-40B4-BE49-F238E27FC236}">
                <a16:creationId xmlns:a16="http://schemas.microsoft.com/office/drawing/2014/main" id="{725F2EBB-FF0A-1721-091C-CFF60089F164}"/>
              </a:ext>
            </a:extLst>
          </p:cNvPr>
          <p:cNvSpPr>
            <a:spLocks noGrp="1"/>
          </p:cNvSpPr>
          <p:nvPr>
            <p:ph type="ctrTitle"/>
          </p:nvPr>
        </p:nvSpPr>
        <p:spPr>
          <a:xfrm>
            <a:off x="3500958" y="926421"/>
            <a:ext cx="4523370" cy="2980080"/>
          </a:xfrm>
        </p:spPr>
        <p:txBody>
          <a:bodyPr>
            <a:normAutofit/>
          </a:bodyPr>
          <a:lstStyle/>
          <a:p>
            <a:r>
              <a:rPr lang="sv-SE" sz="6000" dirty="0"/>
              <a:t>Tack för idag! </a:t>
            </a:r>
          </a:p>
        </p:txBody>
      </p:sp>
    </p:spTree>
    <p:extLst>
      <p:ext uri="{BB962C8B-B14F-4D97-AF65-F5344CB8AC3E}">
        <p14:creationId xmlns:p14="http://schemas.microsoft.com/office/powerpoint/2010/main" val="30627177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179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objekt 16" descr="En bild som visar utomhus, himmel, byggnad, hög&#10;&#10;Automatiskt genererad beskrivning">
            <a:extLst>
              <a:ext uri="{FF2B5EF4-FFF2-40B4-BE49-F238E27FC236}">
                <a16:creationId xmlns:a16="http://schemas.microsoft.com/office/drawing/2014/main" id="{660C73C3-C6F7-B5E1-3EB7-FF83CE295F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95262" y="2990860"/>
            <a:ext cx="2596738" cy="3895108"/>
          </a:xfrm>
          <a:prstGeom prst="rect">
            <a:avLst/>
          </a:prstGeom>
        </p:spPr>
      </p:pic>
      <p:sp>
        <p:nvSpPr>
          <p:cNvPr id="2" name="Rubrik 1">
            <a:extLst>
              <a:ext uri="{FF2B5EF4-FFF2-40B4-BE49-F238E27FC236}">
                <a16:creationId xmlns:a16="http://schemas.microsoft.com/office/drawing/2014/main" id="{E5A472DD-8C0C-4F1D-890B-6464B896AB2B}"/>
              </a:ext>
            </a:extLst>
          </p:cNvPr>
          <p:cNvSpPr>
            <a:spLocks noGrp="1"/>
          </p:cNvSpPr>
          <p:nvPr>
            <p:ph type="title"/>
          </p:nvPr>
        </p:nvSpPr>
        <p:spPr>
          <a:xfrm>
            <a:off x="559194" y="373067"/>
            <a:ext cx="8460981" cy="775736"/>
          </a:xfrm>
        </p:spPr>
        <p:txBody>
          <a:bodyPr vert="horz" lIns="91440" tIns="45720" rIns="91440" bIns="45720" rtlCol="0" anchor="ctr">
            <a:noAutofit/>
          </a:bodyPr>
          <a:lstStyle/>
          <a:p>
            <a:r>
              <a:rPr lang="en-US" sz="2800" dirty="0"/>
              <a:t>SARA </a:t>
            </a:r>
            <a:r>
              <a:rPr lang="en-US" sz="2800" dirty="0" err="1"/>
              <a:t>Kulturhus</a:t>
            </a:r>
            <a:r>
              <a:rPr lang="en-US" sz="2800" dirty="0"/>
              <a:t> </a:t>
            </a:r>
            <a:r>
              <a:rPr lang="en-US" sz="2800" dirty="0" err="1"/>
              <a:t>och</a:t>
            </a:r>
            <a:r>
              <a:rPr lang="en-US" sz="2800" dirty="0"/>
              <a:t> </a:t>
            </a:r>
            <a:r>
              <a:rPr lang="en-US" sz="2800" dirty="0">
                <a:solidFill>
                  <a:srgbClr val="000000"/>
                </a:solidFill>
                <a:effectLst/>
                <a:ea typeface="Times New Roman" panose="02020603050405020304" pitchFamily="18" charset="0"/>
              </a:rPr>
              <a:t>The Wood Hotel</a:t>
            </a:r>
            <a:endParaRPr lang="en-US" sz="2800" dirty="0"/>
          </a:p>
        </p:txBody>
      </p:sp>
      <p:sp>
        <p:nvSpPr>
          <p:cNvPr id="16" name="Platshållare för innehåll 2">
            <a:extLst>
              <a:ext uri="{FF2B5EF4-FFF2-40B4-BE49-F238E27FC236}">
                <a16:creationId xmlns:a16="http://schemas.microsoft.com/office/drawing/2014/main" id="{724F7E2B-A674-44BC-A345-A6F9B1618780}"/>
              </a:ext>
            </a:extLst>
          </p:cNvPr>
          <p:cNvSpPr txBox="1">
            <a:spLocks/>
          </p:cNvSpPr>
          <p:nvPr/>
        </p:nvSpPr>
        <p:spPr>
          <a:xfrm>
            <a:off x="559192" y="1184083"/>
            <a:ext cx="7149445" cy="48280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Två huskroppar, 20 våningar, 74-meter höga</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205 rum i hotelldelen, konferens- och eventverksamhet. (3 restauranger, spa)</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6 scener, två gallerier, ett bibliotek och en foajé. (Västerbotten teatern, Skellefteå konsthall och Stadsbiblioteket.)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Den totala volymen virke 10 700 m3 CLT och 2 600 m3 limträ</a:t>
            </a:r>
            <a:r>
              <a:rPr kumimoji="0" lang="sv-SE" sz="14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sv-SE" sz="1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800"/>
              </a:spcAft>
              <a:buClrTx/>
              <a:buSzTx/>
              <a:buFont typeface="Arial" panose="020B0604020202020204" pitchFamily="34" charset="0"/>
              <a:buNone/>
              <a:tabLst/>
              <a:defRPr/>
            </a:pPr>
            <a:r>
              <a:rPr kumimoji="0" lang="sv-SE" sz="1400" b="1" i="0" u="none" strike="noStrike" kern="1200" cap="none" spc="0" normalizeH="0" baseline="0" noProof="0" dirty="0">
                <a:ln>
                  <a:noFill/>
                </a:ln>
                <a:solidFill>
                  <a:prstClr val="black"/>
                </a:solidFill>
                <a:effectLst/>
                <a:uLnTx/>
                <a:uFillTx/>
                <a:latin typeface="Calibri" panose="020F0502020204030204"/>
                <a:ea typeface="+mn-ea"/>
                <a:cs typeface="+mn-cs"/>
              </a:rPr>
              <a:t>Unikt för Sara kulturhus och hotell:</a:t>
            </a: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Sveriges högsta träbyggnad.</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Spännvidd för scen och halar.</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Höjden på hotellet och konstruktion (svängningar/komfort krav, sättningar).</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Ljudkrav för 6 scener (70db).</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Hisschakt helt i trä (toleranser, sättningar i trä).</a:t>
            </a: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sv-SE" sz="14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Brandkrav</a:t>
            </a:r>
            <a:r>
              <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(R90, R60).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Montering (stora element, låg</a:t>
            </a:r>
            <a:r>
              <a:rPr kumimoji="0" lang="sv-SE" sz="1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vikt, väder).</a:t>
            </a:r>
          </a:p>
          <a:p>
            <a:pPr marL="0" marR="0" lvl="0" indent="0" algn="l" defTabSz="914400" rtl="0" eaLnBrk="1" fontAlgn="auto" latinLnBrk="0" hangingPunct="1">
              <a:lnSpc>
                <a:spcPct val="107000"/>
              </a:lnSpc>
              <a:spcBef>
                <a:spcPts val="1000"/>
              </a:spcBef>
              <a:spcAft>
                <a:spcPts val="0"/>
              </a:spcAft>
              <a:buClrTx/>
              <a:buSzTx/>
              <a:buFont typeface="Arial" panose="020B0604020202020204" pitchFamily="34" charset="0"/>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3D/BIM design med hela huset inklusive installationer ritade i 3D. Pappersfri digital arbetsplats.</a:t>
            </a:r>
          </a:p>
        </p:txBody>
      </p:sp>
      <p:pic>
        <p:nvPicPr>
          <p:cNvPr id="14" name="Platshållare för innehåll 8">
            <a:extLst>
              <a:ext uri="{FF2B5EF4-FFF2-40B4-BE49-F238E27FC236}">
                <a16:creationId xmlns:a16="http://schemas.microsoft.com/office/drawing/2014/main" id="{35440451-9434-47C6-917A-4253DB80EEC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6365" y="6164064"/>
            <a:ext cx="505657" cy="621914"/>
          </a:xfrm>
          <a:prstGeom prst="rect">
            <a:avLst/>
          </a:prstGeom>
        </p:spPr>
      </p:pic>
      <p:pic>
        <p:nvPicPr>
          <p:cNvPr id="20" name="Bildobjekt 19">
            <a:extLst>
              <a:ext uri="{FF2B5EF4-FFF2-40B4-BE49-F238E27FC236}">
                <a16:creationId xmlns:a16="http://schemas.microsoft.com/office/drawing/2014/main" id="{D5A92A08-9A8F-DD96-D8D8-17E2AE5FB6C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40519" y="1017"/>
            <a:ext cx="4483362" cy="2989843"/>
          </a:xfrm>
          <a:prstGeom prst="rect">
            <a:avLst/>
          </a:prstGeom>
        </p:spPr>
      </p:pic>
      <p:sp>
        <p:nvSpPr>
          <p:cNvPr id="3" name="Platshållare för datum 2">
            <a:extLst>
              <a:ext uri="{FF2B5EF4-FFF2-40B4-BE49-F238E27FC236}">
                <a16:creationId xmlns:a16="http://schemas.microsoft.com/office/drawing/2014/main" id="{F6CCE0A3-424B-8224-8E0E-0D4BEF68B9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2023-11-15</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Platshållare för sidfot 4">
            <a:extLst>
              <a:ext uri="{FF2B5EF4-FFF2-40B4-BE49-F238E27FC236}">
                <a16:creationId xmlns:a16="http://schemas.microsoft.com/office/drawing/2014/main" id="{89A2A06E-8188-D19C-99F8-7898EE3438C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Irina Martynyuk, Researchengineer, RISE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Platshållare för bildnummer 6">
            <a:extLst>
              <a:ext uri="{FF2B5EF4-FFF2-40B4-BE49-F238E27FC236}">
                <a16:creationId xmlns:a16="http://schemas.microsoft.com/office/drawing/2014/main" id="{5D379E48-AC37-BE3A-21C1-232F40150B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D1871-CCCE-4A5D-A84A-270B0771596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596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5" descr="En bild som visar text, lager&#10;&#10;Automatiskt genererad beskrivning">
            <a:extLst>
              <a:ext uri="{FF2B5EF4-FFF2-40B4-BE49-F238E27FC236}">
                <a16:creationId xmlns:a16="http://schemas.microsoft.com/office/drawing/2014/main" id="{6B315039-03EE-CC12-28B3-860222772848}"/>
              </a:ext>
            </a:extLst>
          </p:cNvPr>
          <p:cNvPicPr>
            <a:picLocks noChangeAspect="1"/>
          </p:cNvPicPr>
          <p:nvPr/>
        </p:nvPicPr>
        <p:blipFill rotWithShape="1">
          <a:blip r:embed="rId3" cstate="email">
            <a:alphaModFix amt="80000"/>
            <a:extLst>
              <a:ext uri="{28A0092B-C50C-407E-A947-70E740481C1C}">
                <a14:useLocalDpi xmlns:a14="http://schemas.microsoft.com/office/drawing/2010/main"/>
              </a:ext>
            </a:extLst>
          </a:blip>
          <a:srcRect/>
          <a:stretch/>
        </p:blipFill>
        <p:spPr>
          <a:xfrm>
            <a:off x="7304265" y="2924070"/>
            <a:ext cx="4887735" cy="3997177"/>
          </a:xfrm>
          <a:prstGeom prst="rect">
            <a:avLst/>
          </a:prstGeom>
          <a:effectLst>
            <a:softEdge rad="25400"/>
          </a:effectLst>
        </p:spPr>
      </p:pic>
      <p:sp>
        <p:nvSpPr>
          <p:cNvPr id="16" name="Platshållare för innehåll 2">
            <a:extLst>
              <a:ext uri="{FF2B5EF4-FFF2-40B4-BE49-F238E27FC236}">
                <a16:creationId xmlns:a16="http://schemas.microsoft.com/office/drawing/2014/main" id="{724F7E2B-A674-44BC-A345-A6F9B1618780}"/>
              </a:ext>
            </a:extLst>
          </p:cNvPr>
          <p:cNvSpPr txBox="1">
            <a:spLocks/>
          </p:cNvSpPr>
          <p:nvPr/>
        </p:nvSpPr>
        <p:spPr>
          <a:xfrm>
            <a:off x="3086627" y="1325563"/>
            <a:ext cx="3530249" cy="536542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Konstruktion, stabilisering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Detaljer och förband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Brand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Fukt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Akustik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Samordning av projektering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Bygg- och produktionsprocesser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Installationer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Lagar, krav och standarder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Miljökrav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mn-cs"/>
              </a:rPr>
              <a:t>Allmänhetens acceptans och förväntningar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ubrik 1">
            <a:extLst>
              <a:ext uri="{FF2B5EF4-FFF2-40B4-BE49-F238E27FC236}">
                <a16:creationId xmlns:a16="http://schemas.microsoft.com/office/drawing/2014/main" id="{7B2E5139-0B96-E65D-C9AE-A3FDBA4913BD}"/>
              </a:ext>
            </a:extLst>
          </p:cNvPr>
          <p:cNvSpPr>
            <a:spLocks noGrp="1"/>
          </p:cNvSpPr>
          <p:nvPr>
            <p:ph type="title"/>
          </p:nvPr>
        </p:nvSpPr>
        <p:spPr>
          <a:xfrm>
            <a:off x="2950938" y="259997"/>
            <a:ext cx="7993134" cy="805567"/>
          </a:xfrm>
        </p:spPr>
        <p:txBody>
          <a:bodyPr vert="horz" lIns="91440" tIns="45720" rIns="91440" bIns="45720" rtlCol="0" anchor="ctr">
            <a:noAutofit/>
          </a:bodyPr>
          <a:lstStyle/>
          <a:p>
            <a:r>
              <a:rPr lang="sv-SE" sz="2400" dirty="0">
                <a:cs typeface="Calibri Light" panose="020F0302020204030204" pitchFamily="34" charset="0"/>
              </a:rPr>
              <a:t>H</a:t>
            </a:r>
            <a:r>
              <a:rPr lang="sv-SE" sz="2400" b="0" i="0" dirty="0">
                <a:solidFill>
                  <a:srgbClr val="000000"/>
                </a:solidFill>
                <a:effectLst/>
                <a:cs typeface="Calibri Light" panose="020F0302020204030204" pitchFamily="34" charset="0"/>
              </a:rPr>
              <a:t>ur lyckades man med komplicerat och komplext träbyggande</a:t>
            </a:r>
            <a:br>
              <a:rPr lang="sv-SE" sz="2400" b="0" i="0" dirty="0">
                <a:solidFill>
                  <a:srgbClr val="000000"/>
                </a:solidFill>
                <a:effectLst/>
                <a:cs typeface="Calibri Light" panose="020F0302020204030204" pitchFamily="34" charset="0"/>
              </a:rPr>
            </a:br>
            <a:r>
              <a:rPr lang="sv-SE" sz="2400" b="0" dirty="0">
                <a:solidFill>
                  <a:srgbClr val="000000"/>
                </a:solidFill>
                <a:effectLst/>
                <a:cs typeface="Calibri Light" panose="020F0302020204030204" pitchFamily="34" charset="0"/>
              </a:rPr>
              <a:t>Att beakta och ta hänsyn till</a:t>
            </a:r>
            <a:endParaRPr lang="en-US" sz="3000" dirty="0">
              <a:solidFill>
                <a:srgbClr val="FF0000"/>
              </a:solidFill>
            </a:endParaRPr>
          </a:p>
        </p:txBody>
      </p:sp>
      <p:pic>
        <p:nvPicPr>
          <p:cNvPr id="6" name="Platshållare för innehåll 7" descr="En bild som visar text, utomhus, byggnad, stad&#10;&#10;Automatiskt genererad beskrivning">
            <a:extLst>
              <a:ext uri="{FF2B5EF4-FFF2-40B4-BE49-F238E27FC236}">
                <a16:creationId xmlns:a16="http://schemas.microsoft.com/office/drawing/2014/main" id="{F921E4AE-048B-B6FA-33DC-078B93CD42B0}"/>
              </a:ext>
            </a:extLst>
          </p:cNvPr>
          <p:cNvPicPr>
            <a:picLocks noChangeAspect="1"/>
          </p:cNvPicPr>
          <p:nvPr/>
        </p:nvPicPr>
        <p:blipFill rotWithShape="1">
          <a:blip r:embed="rId4" cstate="email">
            <a:alphaModFix amt="80000"/>
            <a:extLst>
              <a:ext uri="{28A0092B-C50C-407E-A947-70E740481C1C}">
                <a14:useLocalDpi xmlns:a14="http://schemas.microsoft.com/office/drawing/2010/main"/>
              </a:ext>
            </a:extLst>
          </a:blip>
          <a:srcRect/>
          <a:stretch/>
        </p:blipFill>
        <p:spPr>
          <a:xfrm>
            <a:off x="0" y="0"/>
            <a:ext cx="2780779" cy="4581618"/>
          </a:xfrm>
          <a:prstGeom prst="rect">
            <a:avLst/>
          </a:prstGeom>
          <a:effectLst/>
        </p:spPr>
      </p:pic>
      <p:pic>
        <p:nvPicPr>
          <p:cNvPr id="7" name="Platshållare för innehåll 8">
            <a:extLst>
              <a:ext uri="{FF2B5EF4-FFF2-40B4-BE49-F238E27FC236}">
                <a16:creationId xmlns:a16="http://schemas.microsoft.com/office/drawing/2014/main" id="{22044F08-1EFE-E14C-D569-220E8FEC79E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114230" y="0"/>
            <a:ext cx="1077770" cy="1325563"/>
          </a:xfrm>
          <a:prstGeom prst="rect">
            <a:avLst/>
          </a:prstGeom>
        </p:spPr>
      </p:pic>
      <p:pic>
        <p:nvPicPr>
          <p:cNvPr id="17" name="Platshållare för innehåll 10">
            <a:extLst>
              <a:ext uri="{FF2B5EF4-FFF2-40B4-BE49-F238E27FC236}">
                <a16:creationId xmlns:a16="http://schemas.microsoft.com/office/drawing/2014/main" id="{4DAF6826-4C67-7E40-B7C0-F7A0C7220C4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 y="4642321"/>
            <a:ext cx="2780779" cy="2215679"/>
          </a:xfrm>
          <a:prstGeom prst="rect">
            <a:avLst/>
          </a:prstGeom>
        </p:spPr>
      </p:pic>
      <p:pic>
        <p:nvPicPr>
          <p:cNvPr id="18" name="Bildobjekt 17">
            <a:extLst>
              <a:ext uri="{FF2B5EF4-FFF2-40B4-BE49-F238E27FC236}">
                <a16:creationId xmlns:a16="http://schemas.microsoft.com/office/drawing/2014/main" id="{8457C84E-93E1-7ED4-AC7D-9814E7E490D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26809" y="854109"/>
            <a:ext cx="2645675" cy="1981092"/>
          </a:xfrm>
          <a:prstGeom prst="rect">
            <a:avLst/>
          </a:prstGeom>
        </p:spPr>
      </p:pic>
      <p:sp>
        <p:nvSpPr>
          <p:cNvPr id="20" name="Platshållare för datum 19">
            <a:extLst>
              <a:ext uri="{FF2B5EF4-FFF2-40B4-BE49-F238E27FC236}">
                <a16:creationId xmlns:a16="http://schemas.microsoft.com/office/drawing/2014/main" id="{59CF6306-D2E8-F3BB-5A94-FD58316293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2023-11-15</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1" name="Platshållare för sidfot 20">
            <a:extLst>
              <a:ext uri="{FF2B5EF4-FFF2-40B4-BE49-F238E27FC236}">
                <a16:creationId xmlns:a16="http://schemas.microsoft.com/office/drawing/2014/main" id="{FFB3F1A7-6984-873C-514A-3951991CB9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Irina Martynyuk, Researchengineer, RISE</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2" name="Platshållare för bildnummer 21">
            <a:extLst>
              <a:ext uri="{FF2B5EF4-FFF2-40B4-BE49-F238E27FC236}">
                <a16:creationId xmlns:a16="http://schemas.microsoft.com/office/drawing/2014/main" id="{5395D294-C671-4877-8F73-80EB142963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D1871-CCCE-4A5D-A84A-270B0771596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76560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7E4A6DDC-4DE3-BA62-5892-76904EC04F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6355A-084C-D24E-9AD2-7E4FC41EA627}"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Bildobjekt 2" descr="En bild som visar diagram&#10;&#10;Automatiskt genererad beskrivning">
            <a:extLst>
              <a:ext uri="{FF2B5EF4-FFF2-40B4-BE49-F238E27FC236}">
                <a16:creationId xmlns:a16="http://schemas.microsoft.com/office/drawing/2014/main" id="{002E8649-90CD-167F-D99C-C645FBC60CAF}"/>
              </a:ext>
            </a:extLst>
          </p:cNvPr>
          <p:cNvPicPr>
            <a:picLocks noChangeAspect="1"/>
          </p:cNvPicPr>
          <p:nvPr/>
        </p:nvPicPr>
        <p:blipFill>
          <a:blip r:embed="rId3"/>
          <a:stretch>
            <a:fillRect/>
          </a:stretch>
        </p:blipFill>
        <p:spPr>
          <a:xfrm>
            <a:off x="6975061" y="0"/>
            <a:ext cx="5216939" cy="6002472"/>
          </a:xfrm>
          <a:prstGeom prst="rect">
            <a:avLst/>
          </a:prstGeom>
        </p:spPr>
      </p:pic>
      <p:pic>
        <p:nvPicPr>
          <p:cNvPr id="3" name="Bildobjekt 4" descr="En bild som visar logotyp&#10;&#10;Automatiskt genererad beskrivning">
            <a:extLst>
              <a:ext uri="{FF2B5EF4-FFF2-40B4-BE49-F238E27FC236}">
                <a16:creationId xmlns:a16="http://schemas.microsoft.com/office/drawing/2014/main" id="{E3574C1D-2DD4-9DE7-6CD2-E4FEAFEDAC95}"/>
              </a:ext>
            </a:extLst>
          </p:cNvPr>
          <p:cNvPicPr>
            <a:picLocks noChangeAspect="1"/>
          </p:cNvPicPr>
          <p:nvPr/>
        </p:nvPicPr>
        <p:blipFill>
          <a:blip r:embed="rId4"/>
          <a:stretch>
            <a:fillRect/>
          </a:stretch>
        </p:blipFill>
        <p:spPr>
          <a:xfrm>
            <a:off x="657232" y="2631481"/>
            <a:ext cx="3781287" cy="3270628"/>
          </a:xfrm>
          <a:prstGeom prst="rect">
            <a:avLst/>
          </a:prstGeom>
        </p:spPr>
      </p:pic>
      <p:sp>
        <p:nvSpPr>
          <p:cNvPr id="5" name="Underrubrik 2">
            <a:extLst>
              <a:ext uri="{FF2B5EF4-FFF2-40B4-BE49-F238E27FC236}">
                <a16:creationId xmlns:a16="http://schemas.microsoft.com/office/drawing/2014/main" id="{368C4442-6E93-C6C9-4789-C1B93A635004}"/>
              </a:ext>
            </a:extLst>
          </p:cNvPr>
          <p:cNvSpPr>
            <a:spLocks noGrp="1"/>
          </p:cNvSpPr>
          <p:nvPr/>
        </p:nvSpPr>
        <p:spPr>
          <a:xfrm>
            <a:off x="585326" y="1064376"/>
            <a:ext cx="4772018" cy="1713114"/>
          </a:xfrm>
          <a:prstGeom prst="rect">
            <a:avLst/>
          </a:prstGeom>
        </p:spPr>
        <p:txBody>
          <a:bodyPr vert="horz" lIns="91440" tIns="45720" rIns="91440" bIns="45720" rtlCol="0">
            <a:noAutofit/>
          </a:bodyPr>
          <a:lstStyle>
            <a:lvl1pPr marL="0" indent="0" algn="ctr" defTabSz="2519995" rtl="0" eaLnBrk="1" latinLnBrk="0" hangingPunct="1">
              <a:lnSpc>
                <a:spcPct val="90000"/>
              </a:lnSpc>
              <a:spcBef>
                <a:spcPts val="2756"/>
              </a:spcBef>
              <a:buFont typeface="Arial" panose="020B0604020202020204" pitchFamily="34" charset="0"/>
              <a:buNone/>
              <a:defRPr sz="6614" kern="1200">
                <a:solidFill>
                  <a:schemeClr val="tx1"/>
                </a:solidFill>
                <a:latin typeface="+mn-lt"/>
                <a:ea typeface="+mn-ea"/>
                <a:cs typeface="+mn-cs"/>
              </a:defRPr>
            </a:lvl1pPr>
            <a:lvl2pPr marL="1259997" indent="0" algn="ctr" defTabSz="2519995" rtl="0" eaLnBrk="1" latinLnBrk="0" hangingPunct="1">
              <a:lnSpc>
                <a:spcPct val="90000"/>
              </a:lnSpc>
              <a:spcBef>
                <a:spcPts val="1378"/>
              </a:spcBef>
              <a:buFont typeface="Arial" panose="020B0604020202020204" pitchFamily="34" charset="0"/>
              <a:buNone/>
              <a:defRPr sz="5512" kern="1200">
                <a:solidFill>
                  <a:schemeClr val="tx1"/>
                </a:solidFill>
                <a:latin typeface="+mn-lt"/>
                <a:ea typeface="+mn-ea"/>
                <a:cs typeface="+mn-cs"/>
              </a:defRPr>
            </a:lvl2pPr>
            <a:lvl3pPr marL="2519995" indent="0" algn="ctr" defTabSz="2519995" rtl="0" eaLnBrk="1" latinLnBrk="0" hangingPunct="1">
              <a:lnSpc>
                <a:spcPct val="90000"/>
              </a:lnSpc>
              <a:spcBef>
                <a:spcPts val="1378"/>
              </a:spcBef>
              <a:buFont typeface="Arial" panose="020B0604020202020204" pitchFamily="34" charset="0"/>
              <a:buNone/>
              <a:defRPr sz="4961" kern="1200">
                <a:solidFill>
                  <a:schemeClr val="tx1"/>
                </a:solidFill>
                <a:latin typeface="+mn-lt"/>
                <a:ea typeface="+mn-ea"/>
                <a:cs typeface="+mn-cs"/>
              </a:defRPr>
            </a:lvl3pPr>
            <a:lvl4pPr marL="377999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4pPr>
            <a:lvl5pPr marL="503999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5pPr>
            <a:lvl6pPr marL="6299987"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6pPr>
            <a:lvl7pPr marL="7559985"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7pPr>
            <a:lvl8pPr marL="8819982"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8pPr>
            <a:lvl9pPr marL="10079980" indent="0" algn="ctr" defTabSz="2519995" rtl="0" eaLnBrk="1" latinLnBrk="0" hangingPunct="1">
              <a:lnSpc>
                <a:spcPct val="90000"/>
              </a:lnSpc>
              <a:spcBef>
                <a:spcPts val="1378"/>
              </a:spcBef>
              <a:buFont typeface="Arial" panose="020B0604020202020204" pitchFamily="34" charset="0"/>
              <a:buNone/>
              <a:defRPr sz="4409" kern="1200">
                <a:solidFill>
                  <a:schemeClr val="tx1"/>
                </a:solidFill>
                <a:latin typeface="+mn-lt"/>
                <a:ea typeface="+mn-ea"/>
                <a:cs typeface="+mn-cs"/>
              </a:defRPr>
            </a:lvl9pPr>
          </a:lstStyle>
          <a:p>
            <a:pPr marL="0" marR="0" lvl="0" indent="0" algn="l" defTabSz="2519995"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51999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mn-cs"/>
              </a:rPr>
              <a:t>Kontaktperson för projektet: </a:t>
            </a:r>
          </a:p>
          <a:p>
            <a:pPr marL="0" marR="0" lvl="0" indent="0" algn="l" defTabSz="251999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mn-cs"/>
              </a:rPr>
              <a:t>Karin Sandberg, RISE, projektledare, </a:t>
            </a:r>
            <a:r>
              <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karin.sandberg@ri.se</a:t>
            </a:r>
            <a:endPar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519995"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51999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mn-cs"/>
              </a:rPr>
              <a:t>Projektets tid: november 2020 - december 2023 </a:t>
            </a:r>
          </a:p>
          <a:p>
            <a:pPr marL="0" marR="0" lvl="0" indent="0" algn="l" defTabSz="2519995" rtl="0" eaLnBrk="1" fontAlgn="auto" latinLnBrk="0" hangingPunct="1">
              <a:lnSpc>
                <a:spcPct val="90000"/>
              </a:lnSpc>
              <a:spcBef>
                <a:spcPts val="2756"/>
              </a:spcBef>
              <a:spcAft>
                <a:spcPts val="0"/>
              </a:spcAft>
              <a:buClrTx/>
              <a:buSzTx/>
              <a:buFont typeface="Arial" panose="020B0604020202020204" pitchFamily="34" charset="0"/>
              <a:buNone/>
              <a:tabLst/>
              <a:defRPr/>
            </a:pPr>
            <a:endParaRPr kumimoji="0" lang="sv-SE"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2519995" rtl="0" eaLnBrk="1" fontAlgn="auto" latinLnBrk="0" hangingPunct="1">
              <a:lnSpc>
                <a:spcPct val="90000"/>
              </a:lnSpc>
              <a:spcBef>
                <a:spcPts val="2756"/>
              </a:spcBef>
              <a:spcAft>
                <a:spcPts val="0"/>
              </a:spcAft>
              <a:buClrTx/>
              <a:buSzTx/>
              <a:buFont typeface="Arial" panose="020B0604020202020204" pitchFamily="34" charset="0"/>
              <a:buNone/>
              <a:tabLst/>
              <a:defRPr/>
            </a:pPr>
            <a:br>
              <a:rPr kumimoji="0" lang="sv-SE" sz="1000" b="0" i="1"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sv-SE"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ubrik 1">
            <a:extLst>
              <a:ext uri="{FF2B5EF4-FFF2-40B4-BE49-F238E27FC236}">
                <a16:creationId xmlns:a16="http://schemas.microsoft.com/office/drawing/2014/main" id="{0BBDF5E1-24AC-C35E-304B-676DE98A7D17}"/>
              </a:ext>
            </a:extLst>
          </p:cNvPr>
          <p:cNvSpPr>
            <a:spLocks noGrp="1"/>
          </p:cNvSpPr>
          <p:nvPr/>
        </p:nvSpPr>
        <p:spPr>
          <a:xfrm>
            <a:off x="557606" y="372478"/>
            <a:ext cx="6417455" cy="1315645"/>
          </a:xfrm>
          <a:prstGeom prst="rect">
            <a:avLst/>
          </a:prstGeom>
        </p:spPr>
        <p:txBody>
          <a:bodyPr vert="horz" lIns="91440" tIns="45720" rIns="91440" bIns="45720" rtlCol="0" anchor="b">
            <a:normAutofit fontScale="67500" lnSpcReduction="20000"/>
          </a:bodyPr>
          <a:lstStyle>
            <a:lvl1pPr algn="ctr" defTabSz="2519995" rtl="0" eaLnBrk="1" latinLnBrk="0" hangingPunct="1">
              <a:lnSpc>
                <a:spcPct val="90000"/>
              </a:lnSpc>
              <a:spcBef>
                <a:spcPct val="0"/>
              </a:spcBef>
              <a:buNone/>
              <a:defRPr sz="16535" kern="1200">
                <a:solidFill>
                  <a:schemeClr val="tx1"/>
                </a:solidFill>
                <a:latin typeface="+mj-lt"/>
                <a:ea typeface="+mj-ea"/>
                <a:cs typeface="+mj-cs"/>
              </a:defRPr>
            </a:lvl1pPr>
          </a:lstStyle>
          <a:p>
            <a:pPr marL="0" marR="0" lvl="0" indent="0" algn="l" defTabSz="2519995" rtl="0" eaLnBrk="1" fontAlgn="auto" latinLnBrk="0" hangingPunct="1">
              <a:lnSpc>
                <a:spcPct val="90000"/>
              </a:lnSpc>
              <a:spcBef>
                <a:spcPct val="0"/>
              </a:spcBef>
              <a:spcAft>
                <a:spcPts val="0"/>
              </a:spcAft>
              <a:buClrTx/>
              <a:buSzTx/>
              <a:buFontTx/>
              <a:buNone/>
              <a:tabLst/>
              <a:defRPr/>
            </a:pPr>
            <a:br>
              <a:rPr kumimoji="0" lang="sv-SE" sz="3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sv-SE" sz="3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Framtidens Design </a:t>
            </a:r>
            <a:br>
              <a:rPr kumimoji="0" lang="sv-SE" sz="3000" b="0"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br>
            <a:r>
              <a:rPr kumimoji="0" lang="sv-SE" sz="3000" b="0"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 Återanvändning av trähus i en cirkulär ekonomi</a:t>
            </a:r>
            <a:r>
              <a:rPr kumimoji="0" lang="sv-SE" sz="3000" b="0" i="0" u="none" strike="noStrike" kern="1200" cap="none" spc="0" normalizeH="0" baseline="0" noProof="0" dirty="0">
                <a:ln>
                  <a:noFill/>
                </a:ln>
                <a:solidFill>
                  <a:srgbClr val="70AD47">
                    <a:lumMod val="75000"/>
                  </a:srgbClr>
                </a:solidFill>
                <a:effectLst/>
                <a:uLnTx/>
                <a:uFillTx/>
                <a:latin typeface="Calibri Light" panose="020F0302020204030204" pitchFamily="34" charset="0"/>
                <a:ea typeface="+mj-ea"/>
                <a:cs typeface="+mj-cs"/>
              </a:rPr>
              <a:t>​</a:t>
            </a:r>
            <a:br>
              <a:rPr kumimoji="0" lang="sv-SE" sz="3000" b="0" i="0" u="none" strike="noStrike" kern="1200" cap="none" spc="0" normalizeH="0" baseline="0" noProof="0" dirty="0">
                <a:ln>
                  <a:noFill/>
                </a:ln>
                <a:solidFill>
                  <a:srgbClr val="70AD47">
                    <a:lumMod val="75000"/>
                  </a:srgbClr>
                </a:solidFill>
                <a:effectLst/>
                <a:uLnTx/>
                <a:uFillTx/>
                <a:latin typeface="Calibri Light" panose="020F0302020204030204" pitchFamily="34" charset="0"/>
                <a:ea typeface="+mj-ea"/>
                <a:cs typeface="+mj-cs"/>
              </a:rPr>
            </a:br>
            <a:r>
              <a:rPr kumimoji="0" lang="sv-SE" sz="7200" b="0" i="0" u="none" strike="noStrike" kern="1200" cap="none" spc="0" normalizeH="0" baseline="0" noProof="0" dirty="0">
                <a:ln>
                  <a:noFill/>
                </a:ln>
                <a:solidFill>
                  <a:prstClr val="black"/>
                </a:solidFill>
                <a:effectLst/>
                <a:uLnTx/>
                <a:uFillTx/>
                <a:latin typeface="Calibri Light" panose="020F0302020204030204"/>
                <a:ea typeface="+mj-ea"/>
                <a:cs typeface="+mj-cs"/>
              </a:rPr>
              <a:t> </a:t>
            </a:r>
          </a:p>
        </p:txBody>
      </p:sp>
      <p:sp>
        <p:nvSpPr>
          <p:cNvPr id="7" name="Platshållare för datum 6">
            <a:extLst>
              <a:ext uri="{FF2B5EF4-FFF2-40B4-BE49-F238E27FC236}">
                <a16:creationId xmlns:a16="http://schemas.microsoft.com/office/drawing/2014/main" id="{3D972680-1090-A5DA-93FD-345BDBDBEF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2023-11-15</a:t>
            </a:r>
          </a:p>
        </p:txBody>
      </p:sp>
      <p:sp>
        <p:nvSpPr>
          <p:cNvPr id="8" name="Platshållare för sidfot 7">
            <a:extLst>
              <a:ext uri="{FF2B5EF4-FFF2-40B4-BE49-F238E27FC236}">
                <a16:creationId xmlns:a16="http://schemas.microsoft.com/office/drawing/2014/main" id="{43FE8576-C9C9-E052-684C-927CBFAC08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Irina Martynyuk, </a:t>
            </a:r>
            <a:r>
              <a:rPr kumimoji="0" lang="sv-SE"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Researchengineer</a:t>
            </a:r>
            <a:r>
              <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RISE</a:t>
            </a:r>
          </a:p>
        </p:txBody>
      </p:sp>
      <p:pic>
        <p:nvPicPr>
          <p:cNvPr id="9" name="Platshållare för innehåll 8">
            <a:extLst>
              <a:ext uri="{FF2B5EF4-FFF2-40B4-BE49-F238E27FC236}">
                <a16:creationId xmlns:a16="http://schemas.microsoft.com/office/drawing/2014/main" id="{DF6A04B2-6187-EBBC-0775-3B301E15003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114230" y="-9727"/>
            <a:ext cx="1077770" cy="1325563"/>
          </a:xfrm>
          <a:prstGeom prst="rect">
            <a:avLst/>
          </a:prstGeom>
        </p:spPr>
      </p:pic>
    </p:spTree>
    <p:extLst>
      <p:ext uri="{BB962C8B-B14F-4D97-AF65-F5344CB8AC3E}">
        <p14:creationId xmlns:p14="http://schemas.microsoft.com/office/powerpoint/2010/main" val="344165344"/>
      </p:ext>
    </p:extLst>
  </p:cSld>
  <p:clrMapOvr>
    <a:masterClrMapping/>
  </p:clrMapOvr>
  <p:transition spd="slow">
    <p:push dir="u"/>
  </p:transition>
</p:sld>
</file>

<file path=ppt/theme/theme1.xml><?xml version="1.0" encoding="utf-8"?>
<a:theme xmlns:a="http://schemas.openxmlformats.org/drawingml/2006/main" name="Tema Uppsala">
  <a:themeElements>
    <a:clrScheme name="Uppsala kommun_Office_färger">
      <a:dk1>
        <a:sysClr val="windowText" lastClr="000000"/>
      </a:dk1>
      <a:lt1>
        <a:sysClr val="window" lastClr="FFFFFF"/>
      </a:lt1>
      <a:dk2>
        <a:srgbClr val="44546A"/>
      </a:dk2>
      <a:lt2>
        <a:srgbClr val="FEDD00"/>
      </a:lt2>
      <a:accent1>
        <a:srgbClr val="252E6F"/>
      </a:accent1>
      <a:accent2>
        <a:srgbClr val="1C9CD9"/>
      </a:accent2>
      <a:accent3>
        <a:srgbClr val="008A01"/>
      </a:accent3>
      <a:accent4>
        <a:srgbClr val="A6CF38"/>
      </a:accent4>
      <a:accent5>
        <a:srgbClr val="841072"/>
      </a:accent5>
      <a:accent6>
        <a:srgbClr val="FF3D9C"/>
      </a:accent6>
      <a:hlink>
        <a:srgbClr val="0563C1"/>
      </a:hlink>
      <a:folHlink>
        <a:srgbClr val="954F72"/>
      </a:folHlink>
    </a:clrScheme>
    <a:fontScheme name="Uppsala">
      <a:majorFont>
        <a:latin typeface="Source Sans Pro SemiBold"/>
        <a:ea typeface=""/>
        <a:cs typeface=""/>
      </a:majorFont>
      <a:minorFont>
        <a:latin typeface="Source Sans Pro"/>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psala_mall_2019_blå.pptx" id="{B9415DEF-00EA-4D6A-AFC0-156BB66153A5}" vid="{5382DF21-B5A1-4BF4-A750-0CBEB540301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544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61cd205-fc94-4ea1-a814-3a4d4b3dc21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82CB42BE634EC429EBC1AE0D5BCA92B" ma:contentTypeVersion="16" ma:contentTypeDescription="Skapa ett nytt dokument." ma:contentTypeScope="" ma:versionID="ff7502e2e9e952962333df8a0fde23aa">
  <xsd:schema xmlns:xsd="http://www.w3.org/2001/XMLSchema" xmlns:xs="http://www.w3.org/2001/XMLSchema" xmlns:p="http://schemas.microsoft.com/office/2006/metadata/properties" xmlns:ns2="e61cd205-fc94-4ea1-a814-3a4d4b3dc21b" xmlns:ns3="3a0775d8-0607-46bc-adc9-1340d0599e77" targetNamespace="http://schemas.microsoft.com/office/2006/metadata/properties" ma:root="true" ma:fieldsID="12bf5f72621f81fea214a5cf3524d2a7" ns2:_="" ns3:_="">
    <xsd:import namespace="e61cd205-fc94-4ea1-a814-3a4d4b3dc21b"/>
    <xsd:import namespace="3a0775d8-0607-46bc-adc9-1340d0599e7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1cd205-fc94-4ea1-a814-3a4d4b3dc2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dd771522-aaef-4f5b-9d9f-db909b660b3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0775d8-0607-46bc-adc9-1340d0599e77"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0CAE73-6EFA-4D4B-96B3-E50FB0C8036D}">
  <ds:schemaRefs>
    <ds:schemaRef ds:uri="http://schemas.microsoft.com/sharepoint/v3/contenttype/forms"/>
  </ds:schemaRefs>
</ds:datastoreItem>
</file>

<file path=customXml/itemProps2.xml><?xml version="1.0" encoding="utf-8"?>
<ds:datastoreItem xmlns:ds="http://schemas.openxmlformats.org/officeDocument/2006/customXml" ds:itemID="{55A280C6-C7EC-405C-86B2-849EE852BF85}">
  <ds:schemaRefs>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purl.org/dc/dcmitype/"/>
    <ds:schemaRef ds:uri="http://www.w3.org/XML/1998/namespace"/>
    <ds:schemaRef ds:uri="e61cd205-fc94-4ea1-a814-3a4d4b3dc21b"/>
  </ds:schemaRefs>
</ds:datastoreItem>
</file>

<file path=customXml/itemProps3.xml><?xml version="1.0" encoding="utf-8"?>
<ds:datastoreItem xmlns:ds="http://schemas.openxmlformats.org/officeDocument/2006/customXml" ds:itemID="{342B8D58-BF17-4DB8-87EC-099EAECEDA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1cd205-fc94-4ea1-a814-3a4d4b3dc21b"/>
    <ds:schemaRef ds:uri="3a0775d8-0607-46bc-adc9-1340d0599e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Uppsala_mall_blå</Template>
  <TotalTime>136</TotalTime>
  <Words>4989</Words>
  <Application>Microsoft Macintosh PowerPoint</Application>
  <PresentationFormat>Bredbild</PresentationFormat>
  <Paragraphs>741</Paragraphs>
  <Slides>61</Slides>
  <Notes>17</Notes>
  <HiddenSlides>0</HiddenSlides>
  <MMClips>0</MMClips>
  <ScaleCrop>false</ScaleCrop>
  <HeadingPairs>
    <vt:vector size="6" baseType="variant">
      <vt:variant>
        <vt:lpstr>Använt teckensnitt</vt:lpstr>
      </vt:variant>
      <vt:variant>
        <vt:i4>23</vt:i4>
      </vt:variant>
      <vt:variant>
        <vt:lpstr>Tema</vt:lpstr>
      </vt:variant>
      <vt:variant>
        <vt:i4>3</vt:i4>
      </vt:variant>
      <vt:variant>
        <vt:lpstr>Bildrubriker</vt:lpstr>
      </vt:variant>
      <vt:variant>
        <vt:i4>61</vt:i4>
      </vt:variant>
    </vt:vector>
  </HeadingPairs>
  <TitlesOfParts>
    <vt:vector size="87" baseType="lpstr">
      <vt:lpstr>Arial</vt:lpstr>
      <vt:lpstr>Arial Narrow</vt:lpstr>
      <vt:lpstr>Calibri</vt:lpstr>
      <vt:lpstr>Calibri Light</vt:lpstr>
      <vt:lpstr>Courier New</vt:lpstr>
      <vt:lpstr>Georgia</vt:lpstr>
      <vt:lpstr>Gill Sans MT</vt:lpstr>
      <vt:lpstr>inherit</vt:lpstr>
      <vt:lpstr>Lato</vt:lpstr>
      <vt:lpstr>Lato Regular</vt:lpstr>
      <vt:lpstr>Lucida Sans Unicode</vt:lpstr>
      <vt:lpstr>Montserrat</vt:lpstr>
      <vt:lpstr>Roboto</vt:lpstr>
      <vt:lpstr>Roboto Mono</vt:lpstr>
      <vt:lpstr>Source Sans Pro</vt:lpstr>
      <vt:lpstr>Source Sans Pro Semibold</vt:lpstr>
      <vt:lpstr>Source Sans Pro Semibold</vt:lpstr>
      <vt:lpstr>STIXGeneral-Regular</vt:lpstr>
      <vt:lpstr>Symbol</vt:lpstr>
      <vt:lpstr>Tahoma</vt:lpstr>
      <vt:lpstr>Times New Roman</vt:lpstr>
      <vt:lpstr>Verdana</vt:lpstr>
      <vt:lpstr>Wingdings</vt:lpstr>
      <vt:lpstr>Tema Uppsala</vt:lpstr>
      <vt:lpstr>Office-tema</vt:lpstr>
      <vt:lpstr>Office Theme</vt:lpstr>
      <vt:lpstr>Innovationsforum för klimatneutralt byggande Uppsala Tema: bärande byggnadsdelar och klimatskal  </vt:lpstr>
      <vt:lpstr>Program</vt:lpstr>
      <vt:lpstr>PowerPoint-presentation</vt:lpstr>
      <vt:lpstr>BLOCK TRÄ</vt:lpstr>
      <vt:lpstr>PowerPoint-presentation</vt:lpstr>
      <vt:lpstr>PowerPoint-presentation</vt:lpstr>
      <vt:lpstr>SARA Kulturhus och The Wood Hotel</vt:lpstr>
      <vt:lpstr>Hur lyckades man med komplicerat och komplext träbyggande Att beakta och ta hänsyn till</vt:lpstr>
      <vt:lpstr>PowerPoint-presentation</vt:lpstr>
      <vt:lpstr>PowerPoint-presentation</vt:lpstr>
      <vt:lpstr>Demo 2. Entreprenörsboende i norr</vt:lpstr>
      <vt:lpstr>PowerPoint-presentation</vt:lpstr>
      <vt:lpstr>Framtidens Design Återanvändning av träbyggnader i en  cirkulär ekonomi  </vt:lpstr>
      <vt:lpstr>Resultat fördelat på informationsmodul, Demo 1</vt:lpstr>
      <vt:lpstr>Resultat fördelat på aktivitet/material, Demo 1</vt:lpstr>
      <vt:lpstr>PowerPoint-presentation</vt:lpstr>
      <vt:lpstr>CO2-utsläpp i grundläggningar i nybyggda byggnader</vt:lpstr>
      <vt:lpstr>Hållbara grundläggningar för industriellt tillverkade hus  Exempel på en hållbar grund, Trägrundläggning:</vt:lpstr>
      <vt:lpstr>Hållbara grundläggningar för industriellt tillverkade hus  Exempel på en hållbar grund, Trägrundläggning:</vt:lpstr>
      <vt:lpstr>LUNCH</vt:lpstr>
      <vt:lpstr>ANDRA MATERIAL</vt:lpstr>
      <vt:lpstr>Cement och betong för hållbar utveckling av byggbranschen</vt:lpstr>
      <vt:lpstr>Cement och betong</vt:lpstr>
      <vt:lpstr>PowerPoint-presentation</vt:lpstr>
      <vt:lpstr>Världens och Sveriges mest använda byggmaterial – det finns flera anledningar till detta!</vt:lpstr>
      <vt:lpstr>Stommaterial, andel procent</vt:lpstr>
      <vt:lpstr>Cementmarknaden</vt:lpstr>
      <vt:lpstr>BETCRETE - Klimatneutral cement- och betongindustri</vt:lpstr>
      <vt:lpstr>Vad är:</vt:lpstr>
      <vt:lpstr>Ca 90% av CO2 avtrycket från betong tillskrivs cementet</vt:lpstr>
      <vt:lpstr>Vilka alternativ finns till cement</vt:lpstr>
      <vt:lpstr>LC3 - tryckhållfasthet</vt:lpstr>
      <vt:lpstr>Alternativa bindemedel: Limestone Calcined Clay Cement (LC3):</vt:lpstr>
      <vt:lpstr>LCA för olika halter av alternativa bindemedel (GGBS och silika) i betong</vt:lpstr>
      <vt:lpstr>Regelverk</vt:lpstr>
      <vt:lpstr>Klimatförbättradbetong -vägledning</vt:lpstr>
      <vt:lpstr>PowerPoint-presentation</vt:lpstr>
      <vt:lpstr>Bygg- och anläggningssektorn</vt:lpstr>
      <vt:lpstr>Till 2025 halvera klimatpåverkan i allt man bygger i egen regi</vt:lpstr>
      <vt:lpstr>BETCRETE – Databas för betong EPD:er och teknisk information – val av klimatförbättrad betong</vt:lpstr>
      <vt:lpstr>Ställ krav vid upphandling på klimatpåverkan</vt:lpstr>
      <vt:lpstr>Betong, klimatet och samhällsbyggandet</vt:lpstr>
      <vt:lpstr>En del av BETCRET 3.0</vt:lpstr>
      <vt:lpstr>Syfte</vt:lpstr>
      <vt:lpstr>Önskemål</vt:lpstr>
      <vt:lpstr>Exempel – Förberedelser inför ett inledande möte </vt:lpstr>
      <vt:lpstr>BETCRETE 3.0</vt:lpstr>
      <vt:lpstr>INSPIRATION OCH REFLEKTION</vt:lpstr>
      <vt:lpstr>Modig – Inspirerande – Hållbar</vt:lpstr>
      <vt:lpstr>Kaminsky Arkitektur består av 60 medarbetare med kontor i Stockholm och Göteborg.</vt:lpstr>
      <vt:lpstr>PowerPoint-presentation</vt:lpstr>
      <vt:lpstr>PowerPoint-presentation</vt:lpstr>
      <vt:lpstr>PowerPoint-presentation</vt:lpstr>
      <vt:lpstr>ETC Växjö</vt:lpstr>
      <vt:lpstr>PowerPoint-presentation</vt:lpstr>
      <vt:lpstr>Kv Ankan, Norrköping</vt:lpstr>
      <vt:lpstr>Strå till stacken</vt:lpstr>
      <vt:lpstr>Rätt material på rätt plats</vt:lpstr>
      <vt:lpstr>Vad händer nu?</vt:lpstr>
      <vt:lpstr>Tack för idag! </vt:lpstr>
      <vt:lpstr>PowerPoint-presentation</vt:lpstr>
    </vt:vector>
  </TitlesOfParts>
  <Company>Uppsala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Förutsättningar för markanvisning etapp 4, Rosendal</dc:title>
  <dc:creator>Molund Jonathan</dc:creator>
  <cp:lastModifiedBy>Nelly Sundin</cp:lastModifiedBy>
  <cp:revision>86</cp:revision>
  <cp:lastPrinted>2016-04-19T07:45:19Z</cp:lastPrinted>
  <dcterms:created xsi:type="dcterms:W3CDTF">2020-03-23T11:20:02Z</dcterms:created>
  <dcterms:modified xsi:type="dcterms:W3CDTF">2023-11-22T12:18:58Z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0x010100482CB42BE634EC429EBC1AE0D5BCA92B</vt:lpwstr>
  </property>
  <property fmtid="{D5CDD505-2E9C-101B-9397-08002B2CF9AE}" pid="3" name="MediaServiceImageTags">
    <vt:lpwstr/>
  </property>
</Properties>
</file>